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8" r:id="rId2"/>
    <p:sldId id="257" r:id="rId3"/>
    <p:sldId id="261" r:id="rId4"/>
    <p:sldId id="262" r:id="rId5"/>
    <p:sldId id="264" r:id="rId6"/>
    <p:sldId id="263" r:id="rId7"/>
    <p:sldId id="265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Наличие квалификационных</a:t>
            </a:r>
            <a:r>
              <a:rPr lang="ru-RU" baseline="0" dirty="0"/>
              <a:t> категорий</a:t>
            </a:r>
            <a:endParaRPr lang="ru-RU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Число неаттестванных педагогов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Лист1!$A$2:$A$5</c:f>
              <c:strCache>
                <c:ptCount val="2"/>
                <c:pt idx="0">
                  <c:v>2019/2020</c:v>
                </c:pt>
                <c:pt idx="1">
                  <c:v>2020/2021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75</c:v>
                </c:pt>
                <c:pt idx="1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1E7-4D27-9879-4775A0C15758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Число аттестованных педагогов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Лист1!$A$2:$A$5</c:f>
              <c:strCache>
                <c:ptCount val="2"/>
                <c:pt idx="0">
                  <c:v>2019/2020</c:v>
                </c:pt>
                <c:pt idx="1">
                  <c:v>2020/2021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47</c:v>
                </c:pt>
                <c:pt idx="1">
                  <c:v>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1E7-4D27-9879-4775A0C15758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Лист1!$A$2:$A$5</c:f>
              <c:strCache>
                <c:ptCount val="2"/>
                <c:pt idx="0">
                  <c:v>2019/2020</c:v>
                </c:pt>
                <c:pt idx="1">
                  <c:v>2020/2021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2-31E7-4D27-9879-4775A0C157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62926080"/>
        <c:axId val="240746976"/>
      </c:barChart>
      <c:catAx>
        <c:axId val="462926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40746976"/>
        <c:crosses val="autoZero"/>
        <c:auto val="1"/>
        <c:lblAlgn val="ctr"/>
        <c:lblOffset val="100"/>
        <c:noMultiLvlLbl val="0"/>
      </c:catAx>
      <c:valAx>
        <c:axId val="2407469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62926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55F303E-E39D-4ED5-BA17-8258B739AFA9}" type="doc">
      <dgm:prSet loTypeId="urn:microsoft.com/office/officeart/2005/8/layout/arrow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7A2099C-C21F-4E05-89A7-40F15CB45B3D}">
      <dgm:prSet phldrT="[Текст]"/>
      <dgm:spPr/>
      <dgm:t>
        <a:bodyPr/>
        <a:lstStyle/>
        <a:p>
          <a:r>
            <a:rPr lang="ru-RU" dirty="0"/>
            <a:t>ШНОР</a:t>
          </a:r>
        </a:p>
      </dgm:t>
    </dgm:pt>
    <dgm:pt modelId="{FAF47053-8248-4B27-B59A-C8CABED73B34}" type="parTrans" cxnId="{BC41F683-64B2-454A-9F53-25FE759F460C}">
      <dgm:prSet/>
      <dgm:spPr/>
      <dgm:t>
        <a:bodyPr/>
        <a:lstStyle/>
        <a:p>
          <a:endParaRPr lang="ru-RU"/>
        </a:p>
      </dgm:t>
    </dgm:pt>
    <dgm:pt modelId="{6A4698A1-5D74-406A-A5C8-BE9A6FD960D7}" type="sibTrans" cxnId="{BC41F683-64B2-454A-9F53-25FE759F460C}">
      <dgm:prSet/>
      <dgm:spPr/>
      <dgm:t>
        <a:bodyPr/>
        <a:lstStyle/>
        <a:p>
          <a:endParaRPr lang="ru-RU"/>
        </a:p>
      </dgm:t>
    </dgm:pt>
    <dgm:pt modelId="{77D0D122-874C-4D8B-B568-D4DFE86C8B1B}">
      <dgm:prSet phldrT="[Текст]"/>
      <dgm:spPr/>
      <dgm:t>
        <a:bodyPr/>
        <a:lstStyle/>
        <a:p>
          <a:r>
            <a:rPr lang="ru-RU" dirty="0"/>
            <a:t>500+</a:t>
          </a:r>
        </a:p>
      </dgm:t>
    </dgm:pt>
    <dgm:pt modelId="{32AEBB54-0288-4377-9CE1-54C602EAF2F6}" type="parTrans" cxnId="{CDB36DD8-FAF3-40B2-AC3E-80E87FA78643}">
      <dgm:prSet/>
      <dgm:spPr/>
      <dgm:t>
        <a:bodyPr/>
        <a:lstStyle/>
        <a:p>
          <a:endParaRPr lang="ru-RU"/>
        </a:p>
      </dgm:t>
    </dgm:pt>
    <dgm:pt modelId="{B2A884A0-3EA4-4F02-9AF3-C5C0CA91E5D4}" type="sibTrans" cxnId="{CDB36DD8-FAF3-40B2-AC3E-80E87FA78643}">
      <dgm:prSet/>
      <dgm:spPr/>
      <dgm:t>
        <a:bodyPr/>
        <a:lstStyle/>
        <a:p>
          <a:endParaRPr lang="ru-RU"/>
        </a:p>
      </dgm:t>
    </dgm:pt>
    <dgm:pt modelId="{E749D179-7AF1-4472-A0B5-002300AEE9AA}" type="pres">
      <dgm:prSet presAssocID="{855F303E-E39D-4ED5-BA17-8258B739AFA9}" presName="diagram" presStyleCnt="0">
        <dgm:presLayoutVars>
          <dgm:dir/>
          <dgm:resizeHandles val="exact"/>
        </dgm:presLayoutVars>
      </dgm:prSet>
      <dgm:spPr/>
    </dgm:pt>
    <dgm:pt modelId="{B0C07554-3719-46FF-AFA1-B5D3A308EC01}" type="pres">
      <dgm:prSet presAssocID="{47A2099C-C21F-4E05-89A7-40F15CB45B3D}" presName="arrow" presStyleLbl="node1" presStyleIdx="0" presStyleCnt="2" custScaleY="67133" custRadScaleRad="151123" custRadScaleInc="-125">
        <dgm:presLayoutVars>
          <dgm:bulletEnabled val="1"/>
        </dgm:presLayoutVars>
      </dgm:prSet>
      <dgm:spPr/>
    </dgm:pt>
    <dgm:pt modelId="{5EAD195B-6212-48C1-B15E-75B12721ACD9}" type="pres">
      <dgm:prSet presAssocID="{77D0D122-874C-4D8B-B568-D4DFE86C8B1B}" presName="arrow" presStyleLbl="node1" presStyleIdx="1" presStyleCnt="2" custScaleY="73339" custRadScaleRad="135247" custRadScaleInc="-583">
        <dgm:presLayoutVars>
          <dgm:bulletEnabled val="1"/>
        </dgm:presLayoutVars>
      </dgm:prSet>
      <dgm:spPr/>
    </dgm:pt>
  </dgm:ptLst>
  <dgm:cxnLst>
    <dgm:cxn modelId="{9032FC4D-03CB-458D-A1D0-B4C4B334E9C7}" type="presOf" srcId="{77D0D122-874C-4D8B-B568-D4DFE86C8B1B}" destId="{5EAD195B-6212-48C1-B15E-75B12721ACD9}" srcOrd="0" destOrd="0" presId="urn:microsoft.com/office/officeart/2005/8/layout/arrow5"/>
    <dgm:cxn modelId="{6C797750-2D38-4C24-BEC5-263B9DA88CD3}" type="presOf" srcId="{855F303E-E39D-4ED5-BA17-8258B739AFA9}" destId="{E749D179-7AF1-4472-A0B5-002300AEE9AA}" srcOrd="0" destOrd="0" presId="urn:microsoft.com/office/officeart/2005/8/layout/arrow5"/>
    <dgm:cxn modelId="{12355B55-B2C6-4141-AE55-39A23F8141B7}" type="presOf" srcId="{47A2099C-C21F-4E05-89A7-40F15CB45B3D}" destId="{B0C07554-3719-46FF-AFA1-B5D3A308EC01}" srcOrd="0" destOrd="0" presId="urn:microsoft.com/office/officeart/2005/8/layout/arrow5"/>
    <dgm:cxn modelId="{BC41F683-64B2-454A-9F53-25FE759F460C}" srcId="{855F303E-E39D-4ED5-BA17-8258B739AFA9}" destId="{47A2099C-C21F-4E05-89A7-40F15CB45B3D}" srcOrd="0" destOrd="0" parTransId="{FAF47053-8248-4B27-B59A-C8CABED73B34}" sibTransId="{6A4698A1-5D74-406A-A5C8-BE9A6FD960D7}"/>
    <dgm:cxn modelId="{CDB36DD8-FAF3-40B2-AC3E-80E87FA78643}" srcId="{855F303E-E39D-4ED5-BA17-8258B739AFA9}" destId="{77D0D122-874C-4D8B-B568-D4DFE86C8B1B}" srcOrd="1" destOrd="0" parTransId="{32AEBB54-0288-4377-9CE1-54C602EAF2F6}" sibTransId="{B2A884A0-3EA4-4F02-9AF3-C5C0CA91E5D4}"/>
    <dgm:cxn modelId="{2A7C881E-0A86-40D2-8495-37ED25F954B8}" type="presParOf" srcId="{E749D179-7AF1-4472-A0B5-002300AEE9AA}" destId="{B0C07554-3719-46FF-AFA1-B5D3A308EC01}" srcOrd="0" destOrd="0" presId="urn:microsoft.com/office/officeart/2005/8/layout/arrow5"/>
    <dgm:cxn modelId="{92F9238B-15FD-46E6-B8CF-CA3B866392B6}" type="presParOf" srcId="{E749D179-7AF1-4472-A0B5-002300AEE9AA}" destId="{5EAD195B-6212-48C1-B15E-75B12721ACD9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C07554-3719-46FF-AFA1-B5D3A308EC01}">
      <dsp:nvSpPr>
        <dsp:cNvPr id="0" name=""/>
        <dsp:cNvSpPr/>
      </dsp:nvSpPr>
      <dsp:spPr>
        <a:xfrm rot="16200000">
          <a:off x="-657076" y="1299132"/>
          <a:ext cx="3998395" cy="2684242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7152" tIns="327152" rIns="327152" bIns="327152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4600" kern="1200" dirty="0"/>
            <a:t>ШНОР</a:t>
          </a:r>
        </a:p>
      </dsp:txBody>
      <dsp:txXfrm rot="5400000">
        <a:off x="1" y="1641654"/>
        <a:ext cx="2214500" cy="1999197"/>
      </dsp:txXfrm>
    </dsp:sp>
    <dsp:sp modelId="{5EAD195B-6212-48C1-B15E-75B12721ACD9}">
      <dsp:nvSpPr>
        <dsp:cNvPr id="0" name=""/>
        <dsp:cNvSpPr/>
      </dsp:nvSpPr>
      <dsp:spPr>
        <a:xfrm rot="5400000">
          <a:off x="4789362" y="1109732"/>
          <a:ext cx="3998395" cy="2932382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7152" tIns="327152" rIns="327152" bIns="327152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4600" kern="1200" dirty="0"/>
            <a:t>500+</a:t>
          </a:r>
        </a:p>
      </dsp:txBody>
      <dsp:txXfrm rot="-5400000">
        <a:off x="5835536" y="1576325"/>
        <a:ext cx="2419215" cy="19991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90C515-A5A0-44C1-9EEE-EFB8D8735F81}" type="datetimeFigureOut">
              <a:rPr lang="ru-RU" smtClean="0"/>
              <a:t>10.06.2021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A20DFA-BD1D-4821-92FB-B97FDD1D24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15210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  <p:sp>
        <p:nvSpPr>
          <p:cNvPr id="18436" name="Номер слайда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0A8A704-D3A5-4529-88EF-8240B3407E6A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07980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10.06.2021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10.06.2021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10.06.2021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00675"/>
            <a:ext cx="9072563" cy="145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-11113" y="1508125"/>
            <a:ext cx="9175751" cy="0"/>
          </a:xfrm>
          <a:prstGeom prst="line">
            <a:avLst/>
          </a:prstGeom>
          <a:ln w="31750" cap="sq">
            <a:solidFill>
              <a:srgbClr val="C00000"/>
            </a:solidFill>
          </a:ln>
          <a:effectLst>
            <a:outerShdw blurRad="50800" dist="38100" dir="5400000" algn="t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9" name="Прямоугольник 2"/>
          <p:cNvSpPr>
            <a:spLocks noChangeArrowheads="1"/>
          </p:cNvSpPr>
          <p:nvPr/>
        </p:nvSpPr>
        <p:spPr bwMode="auto">
          <a:xfrm>
            <a:off x="904080" y="5400675"/>
            <a:ext cx="73453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 dirty="0"/>
              <a:t>09 июня 2021 г.</a:t>
            </a:r>
          </a:p>
        </p:txBody>
      </p:sp>
      <p:sp>
        <p:nvSpPr>
          <p:cNvPr id="3080" name="Прямоугольник 3"/>
          <p:cNvSpPr>
            <a:spLocks noChangeArrowheads="1"/>
          </p:cNvSpPr>
          <p:nvPr/>
        </p:nvSpPr>
        <p:spPr bwMode="auto">
          <a:xfrm>
            <a:off x="3023320" y="2033460"/>
            <a:ext cx="6049243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3600" b="1" dirty="0">
                <a:latin typeface="Times New Roman" pitchFamily="18" charset="0"/>
                <a:cs typeface="Times New Roman" pitchFamily="18" charset="0"/>
              </a:rPr>
              <a:t>На пути к повышению качества образования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64" y="1600924"/>
            <a:ext cx="2915816" cy="2186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187624" y="4077072"/>
            <a:ext cx="62646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ru-RU" altLang="ru-RU" i="1" dirty="0">
                <a:latin typeface="Times New Roman" pitchFamily="18" charset="0"/>
                <a:cs typeface="Times New Roman" pitchFamily="18" charset="0"/>
              </a:rPr>
              <a:t>Наименование ОО: МОУ СОШ №6, </a:t>
            </a:r>
            <a:r>
              <a:rPr lang="ru-RU" altLang="ru-RU" i="1" dirty="0" err="1">
                <a:latin typeface="Times New Roman" pitchFamily="18" charset="0"/>
                <a:cs typeface="Times New Roman" pitchFamily="18" charset="0"/>
              </a:rPr>
              <a:t>г.Углич</a:t>
            </a:r>
            <a:endParaRPr lang="ru-RU" altLang="ru-RU" i="1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ru-RU" altLang="ru-RU" i="1" dirty="0">
                <a:latin typeface="Times New Roman" pitchFamily="18" charset="0"/>
                <a:cs typeface="Times New Roman" pitchFamily="18" charset="0"/>
              </a:rPr>
              <a:t>ФИО куратора: Кузнецова Наталия Борисовна, директор МОУ СОШ №7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4772775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ru-RU" sz="4000" dirty="0">
                <a:solidFill>
                  <a:srgbClr val="C00000"/>
                </a:solidFill>
                <a:latin typeface="Bahnschrift SemiBold SemiConden" panose="020B0502040204020203" pitchFamily="34" charset="0"/>
              </a:rPr>
              <a:t>Рисковый профиль школы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20072" y="1268760"/>
            <a:ext cx="3923928" cy="5400600"/>
          </a:xfrm>
        </p:spPr>
        <p:txBody>
          <a:bodyPr>
            <a:normAutofit fontScale="92500"/>
          </a:bodyPr>
          <a:lstStyle/>
          <a:p>
            <a:r>
              <a:rPr lang="ru-RU" sz="2800" dirty="0"/>
              <a:t>Риск 1. Низкий уровень оснащения школы</a:t>
            </a:r>
          </a:p>
          <a:p>
            <a:r>
              <a:rPr lang="ru-RU" sz="2800" dirty="0"/>
              <a:t>Риск 2. Низкая учебная мотивация обучающихся</a:t>
            </a:r>
          </a:p>
          <a:p>
            <a:r>
              <a:rPr lang="ru-RU" sz="2800" dirty="0"/>
              <a:t>Риск 3. Высокая доля обучающихся с рисками учебной </a:t>
            </a:r>
            <a:r>
              <a:rPr lang="ru-RU" sz="2800" dirty="0" err="1"/>
              <a:t>неуспешности</a:t>
            </a:r>
            <a:endParaRPr lang="ru-RU" sz="2800" dirty="0"/>
          </a:p>
          <a:p>
            <a:r>
              <a:rPr lang="ru-RU" sz="2800" dirty="0"/>
              <a:t>Риск 4. Низкий уровень вовлеченности родителей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908720"/>
            <a:ext cx="3240360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/>
              <a:t>Кратка справка о школе: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/>
              <a:t>Численность обучающихся 113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/>
              <a:t>Численность </a:t>
            </a:r>
            <a:r>
              <a:rPr lang="ru-RU" sz="2000" dirty="0" err="1"/>
              <a:t>пед.коллектива</a:t>
            </a:r>
            <a:r>
              <a:rPr lang="ru-RU" sz="2000" dirty="0"/>
              <a:t>: 20 человек (из них 5 совместителей)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/>
              <a:t>Социальный паспорт школы: 26% неполных семей, 39% детей из малообеспеченных семей, 32% детей с ОВЗ, 8% опекаемых детей, 10% детей охвачены </a:t>
            </a:r>
            <a:r>
              <a:rPr lang="ru-RU" sz="2000" dirty="0" err="1"/>
              <a:t>доп.образованием</a:t>
            </a:r>
            <a:r>
              <a:rPr lang="ru-RU" sz="2000"/>
              <a:t>, 17% </a:t>
            </a:r>
            <a:r>
              <a:rPr lang="ru-RU" sz="2000" dirty="0"/>
              <a:t>родителей имеют высшее образование</a:t>
            </a:r>
          </a:p>
        </p:txBody>
      </p:sp>
      <p:sp>
        <p:nvSpPr>
          <p:cNvPr id="5" name="Молния 4"/>
          <p:cNvSpPr/>
          <p:nvPr/>
        </p:nvSpPr>
        <p:spPr>
          <a:xfrm flipH="1">
            <a:off x="3563888" y="1196752"/>
            <a:ext cx="1454824" cy="3240360"/>
          </a:xfrm>
          <a:prstGeom prst="lightningBolt">
            <a:avLst/>
          </a:prstGeom>
          <a:solidFill>
            <a:srgbClr val="C0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7664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67544" y="424234"/>
            <a:ext cx="4038600" cy="6009531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ru-RU" sz="4600" b="1" i="1" dirty="0">
                <a:solidFill>
                  <a:prstClr val="black"/>
                </a:solidFill>
              </a:rPr>
              <a:t>Риск 1</a:t>
            </a:r>
            <a:r>
              <a:rPr lang="ru-RU" sz="4600" dirty="0">
                <a:solidFill>
                  <a:prstClr val="black"/>
                </a:solidFill>
              </a:rPr>
              <a:t>: </a:t>
            </a:r>
            <a:r>
              <a:rPr lang="ru-RU" sz="4600" dirty="0"/>
              <a:t>Низкая учебная мотивация обучающихся</a:t>
            </a:r>
          </a:p>
          <a:p>
            <a:r>
              <a:rPr lang="ru-RU" sz="4600" b="1" i="1" dirty="0"/>
              <a:t>Риск 2</a:t>
            </a:r>
            <a:r>
              <a:rPr lang="ru-RU" sz="4600" dirty="0"/>
              <a:t>: Высокая доля обучающихся с рисками учебной </a:t>
            </a:r>
            <a:r>
              <a:rPr lang="ru-RU" sz="4600" dirty="0" err="1"/>
              <a:t>неуспешности</a:t>
            </a:r>
            <a:r>
              <a:rPr lang="ru-RU" sz="4600" dirty="0"/>
              <a:t>.</a:t>
            </a:r>
          </a:p>
          <a:p>
            <a:r>
              <a:rPr lang="ru-RU" sz="4600" b="1" i="1" dirty="0"/>
              <a:t>Риск 3: </a:t>
            </a:r>
            <a:r>
              <a:rPr lang="ru-RU" sz="4600" dirty="0"/>
              <a:t>Низкий уровень вовлеченности родителей</a:t>
            </a:r>
          </a:p>
          <a:p>
            <a:r>
              <a:rPr lang="ru-RU" sz="4600" b="1" i="1" dirty="0"/>
              <a:t>Риск 4</a:t>
            </a:r>
            <a:r>
              <a:rPr lang="ru-RU" sz="4600" dirty="0"/>
              <a:t>:</a:t>
            </a:r>
            <a:r>
              <a:rPr lang="ru-RU" sz="4600" dirty="0">
                <a:solidFill>
                  <a:prstClr val="black"/>
                </a:solidFill>
              </a:rPr>
              <a:t>Низкий уровень оснащения школы</a:t>
            </a:r>
          </a:p>
          <a:p>
            <a:endParaRPr lang="ru-RU" sz="4600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16632"/>
            <a:ext cx="4038600" cy="6624736"/>
          </a:xfrm>
        </p:spPr>
        <p:txBody>
          <a:bodyPr>
            <a:normAutofit fontScale="70000" lnSpcReduction="20000"/>
          </a:bodyPr>
          <a:lstStyle/>
          <a:p>
            <a:r>
              <a:rPr lang="ru-RU" sz="3100" b="1" i="1" dirty="0"/>
              <a:t>Цель 1</a:t>
            </a:r>
            <a:r>
              <a:rPr lang="ru-RU" sz="3100" dirty="0"/>
              <a:t>: выявление причин снижения успеваемости обучающихся, повышение доли с высокой мотивацией к обучению на 10% к концу 2021 учебного года </a:t>
            </a:r>
          </a:p>
          <a:p>
            <a:r>
              <a:rPr lang="ru-RU" sz="3100" b="1" i="1" dirty="0"/>
              <a:t>Цель 2</a:t>
            </a:r>
            <a:r>
              <a:rPr lang="ru-RU" sz="3100" dirty="0"/>
              <a:t>: снижение доли обучающихся с дисками учебной </a:t>
            </a:r>
            <a:r>
              <a:rPr lang="ru-RU" sz="3100" dirty="0" err="1"/>
              <a:t>неуспешности</a:t>
            </a:r>
            <a:r>
              <a:rPr lang="ru-RU" sz="3100" dirty="0"/>
              <a:t> на 10%.</a:t>
            </a:r>
          </a:p>
          <a:p>
            <a:r>
              <a:rPr lang="ru-RU" sz="3100" b="1" i="1" dirty="0"/>
              <a:t>Цель 3</a:t>
            </a:r>
            <a:r>
              <a:rPr lang="ru-RU" sz="3100" dirty="0"/>
              <a:t>: Повышение уровня вовлеченности родителей в образовательный процесс до70-90%.</a:t>
            </a:r>
          </a:p>
          <a:p>
            <a:r>
              <a:rPr lang="ru-RU" sz="3100" b="1" i="1" dirty="0">
                <a:solidFill>
                  <a:prstClr val="black"/>
                </a:solidFill>
              </a:rPr>
              <a:t>Цель 4</a:t>
            </a:r>
            <a:r>
              <a:rPr lang="ru-RU" sz="3100" dirty="0">
                <a:solidFill>
                  <a:prstClr val="black"/>
                </a:solidFill>
              </a:rPr>
              <a:t>: повышение уровня материально-технического оснащения школы к концу 2021 года за счёт открытия специализированного центра «Точка роста», включение в национальный проект «Современная школа», а также ЦОС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48339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15816" y="1772816"/>
            <a:ext cx="3384376" cy="2218258"/>
          </a:xfrm>
        </p:spPr>
        <p:txBody>
          <a:bodyPr>
            <a:normAutofit/>
          </a:bodyPr>
          <a:lstStyle/>
          <a:p>
            <a:r>
              <a:rPr lang="ru-RU" sz="2400" dirty="0"/>
              <a:t>Переход в эффективный режим работы</a:t>
            </a:r>
          </a:p>
        </p:txBody>
      </p:sp>
      <p:graphicFrame>
        <p:nvGraphicFramePr>
          <p:cNvPr id="13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8712210"/>
              </p:ext>
            </p:extLst>
          </p:nvPr>
        </p:nvGraphicFramePr>
        <p:xfrm>
          <a:off x="493712" y="908050"/>
          <a:ext cx="8254751" cy="52572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22829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>
                <a:solidFill>
                  <a:srgbClr val="C00000"/>
                </a:solidFill>
                <a:latin typeface="Bahnschrift SemiBold SemiConden" panose="020B0502040204020203" pitchFamily="34" charset="0"/>
              </a:rPr>
              <a:t>«Кадры решают всё»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23528" y="2946649"/>
            <a:ext cx="4038600" cy="74868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dirty="0"/>
              <a:t>Кадры</a:t>
            </a: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98051186"/>
              </p:ext>
            </p:extLst>
          </p:nvPr>
        </p:nvGraphicFramePr>
        <p:xfrm>
          <a:off x="5292080" y="1600201"/>
          <a:ext cx="3394720" cy="26928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5292080" y="4941168"/>
            <a:ext cx="385192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ГРАНТ: призовое место по итогам конкурса программ перехода в эффективный режим работы</a:t>
            </a:r>
          </a:p>
        </p:txBody>
      </p:sp>
    </p:spTree>
    <p:extLst>
      <p:ext uri="{BB962C8B-B14F-4D97-AF65-F5344CB8AC3E}">
        <p14:creationId xmlns:p14="http://schemas.microsoft.com/office/powerpoint/2010/main" val="3259198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9512" y="1600200"/>
            <a:ext cx="4316288" cy="4525963"/>
          </a:xfrm>
        </p:spPr>
        <p:txBody>
          <a:bodyPr>
            <a:normAutofit fontScale="70000" lnSpcReduction="20000"/>
          </a:bodyPr>
          <a:lstStyle/>
          <a:p>
            <a:r>
              <a:rPr lang="ru-RU" sz="4600" dirty="0"/>
              <a:t>Школа-партнер</a:t>
            </a:r>
          </a:p>
          <a:p>
            <a:r>
              <a:rPr lang="ru-RU" sz="4600" dirty="0"/>
              <a:t>Работа со «средними» обучающимися</a:t>
            </a:r>
          </a:p>
          <a:p>
            <a:r>
              <a:rPr lang="ru-RU" sz="4600" dirty="0"/>
              <a:t>Работа с мало мотивированными обучающимися</a:t>
            </a:r>
          </a:p>
          <a:p>
            <a:r>
              <a:rPr lang="ru-RU" sz="4600" dirty="0"/>
              <a:t>Работа с родителями</a:t>
            </a:r>
          </a:p>
          <a:p>
            <a:r>
              <a:rPr lang="ru-RU" sz="4600" dirty="0"/>
              <a:t>Оснащение школы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10" name="Объект 9"/>
          <p:cNvSpPr>
            <a:spLocks noGrp="1"/>
          </p:cNvSpPr>
          <p:nvPr>
            <p:ph sz="half" idx="2"/>
          </p:nvPr>
        </p:nvSpPr>
        <p:spPr>
          <a:xfrm>
            <a:off x="4495801" y="1268760"/>
            <a:ext cx="4756720" cy="3816424"/>
          </a:xfrm>
        </p:spPr>
        <p:txBody>
          <a:bodyPr>
            <a:noAutofit/>
          </a:bodyPr>
          <a:lstStyle/>
          <a:p>
            <a:r>
              <a:rPr lang="ru-RU" sz="2400" dirty="0"/>
              <a:t>Обмен опытом. Наставничество</a:t>
            </a:r>
          </a:p>
          <a:p>
            <a:r>
              <a:rPr lang="ru-RU" sz="2400" dirty="0"/>
              <a:t>Повышение числа участников муниципального </a:t>
            </a:r>
            <a:r>
              <a:rPr lang="ru-RU" sz="2400"/>
              <a:t>этапа ВОШ на 5%, </a:t>
            </a:r>
            <a:r>
              <a:rPr lang="ru-RU" sz="2400" dirty="0"/>
              <a:t>наличие 6 призеров</a:t>
            </a:r>
          </a:p>
          <a:p>
            <a:r>
              <a:rPr lang="ru-RU" sz="2400" dirty="0"/>
              <a:t>85% участников ВПР – положительный результат</a:t>
            </a:r>
          </a:p>
          <a:p>
            <a:r>
              <a:rPr lang="ru-RU" sz="2400" dirty="0"/>
              <a:t>69% детей охвачены дополнительным образованием, в том числе «</a:t>
            </a:r>
            <a:r>
              <a:rPr lang="ru-RU" sz="2400" dirty="0" err="1"/>
              <a:t>Кванториум</a:t>
            </a:r>
            <a:r>
              <a:rPr lang="ru-RU" sz="2400" dirty="0"/>
              <a:t>»</a:t>
            </a:r>
          </a:p>
          <a:p>
            <a:r>
              <a:rPr lang="ru-RU" sz="2400" dirty="0"/>
              <a:t>«Привлечение» родителей в школу, организация сотрудничества</a:t>
            </a:r>
          </a:p>
          <a:p>
            <a:r>
              <a:rPr lang="ru-RU" sz="2400" dirty="0"/>
              <a:t>«Точка роста», ЦОС, ГРАНТ</a:t>
            </a:r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4788024" y="197484"/>
            <a:ext cx="3898776" cy="1143000"/>
          </a:xfrm>
        </p:spPr>
        <p:txBody>
          <a:bodyPr>
            <a:noAutofit/>
          </a:bodyPr>
          <a:lstStyle/>
          <a:p>
            <a:r>
              <a:rPr lang="ru-RU" sz="3600" dirty="0">
                <a:solidFill>
                  <a:srgbClr val="C00000"/>
                </a:solidFill>
                <a:latin typeface="Bahnschrift SemiBold SemiConden" panose="020B0502040204020203" pitchFamily="34" charset="0"/>
              </a:rPr>
              <a:t>Первые результаты</a:t>
            </a: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388268" y="291480"/>
            <a:ext cx="389877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dirty="0">
                <a:solidFill>
                  <a:srgbClr val="C00000"/>
                </a:solidFill>
                <a:latin typeface="Bahnschrift SemiBold SemiConden" panose="020B0502040204020203" pitchFamily="34" charset="0"/>
              </a:rPr>
              <a:t>Первые шаги</a:t>
            </a:r>
          </a:p>
        </p:txBody>
      </p:sp>
    </p:spTree>
    <p:extLst>
      <p:ext uri="{BB962C8B-B14F-4D97-AF65-F5344CB8AC3E}">
        <p14:creationId xmlns:p14="http://schemas.microsoft.com/office/powerpoint/2010/main" val="40483325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DA9A60-7A05-4D18-BD89-CE84BFC42B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1680" y="3900090"/>
            <a:ext cx="7344816" cy="1362075"/>
          </a:xfrm>
        </p:spPr>
        <p:txBody>
          <a:bodyPr/>
          <a:lstStyle/>
          <a:p>
            <a:pPr algn="r"/>
            <a:r>
              <a:rPr lang="ru-RU" sz="3200" b="0" dirty="0"/>
              <a:t>Готовы к сотрудничеству!</a:t>
            </a:r>
            <a:br>
              <a:rPr lang="ru-RU" dirty="0"/>
            </a:br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F1F25F6-2EDE-48B1-8734-0A5EA97E13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87624" y="1102093"/>
            <a:ext cx="7772400" cy="1500187"/>
          </a:xfrm>
        </p:spPr>
        <p:txBody>
          <a:bodyPr>
            <a:normAutofit lnSpcReduction="10000"/>
          </a:bodyPr>
          <a:lstStyle/>
          <a:p>
            <a:r>
              <a:rPr lang="ru-RU" altLang="ru-RU" sz="4800" b="1" dirty="0">
                <a:latin typeface="Times New Roman" pitchFamily="18" charset="0"/>
                <a:cs typeface="Times New Roman" pitchFamily="18" charset="0"/>
              </a:rPr>
              <a:t>На пути к повышению качества образования!!!</a:t>
            </a:r>
          </a:p>
          <a:p>
            <a:endParaRPr lang="ru-RU" dirty="0"/>
          </a:p>
        </p:txBody>
      </p:sp>
      <p:sp>
        <p:nvSpPr>
          <p:cNvPr id="4" name="Текст 2">
            <a:extLst>
              <a:ext uri="{FF2B5EF4-FFF2-40B4-BE49-F238E27FC236}">
                <a16:creationId xmlns:a16="http://schemas.microsoft.com/office/drawing/2014/main" id="{BF8C53D9-5485-43DE-A3CE-C4C3D60690D9}"/>
              </a:ext>
            </a:extLst>
          </p:cNvPr>
          <p:cNvSpPr txBox="1">
            <a:spLocks/>
          </p:cNvSpPr>
          <p:nvPr/>
        </p:nvSpPr>
        <p:spPr>
          <a:xfrm>
            <a:off x="3275856" y="4581128"/>
            <a:ext cx="5472608" cy="15001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altLang="ru-RU" b="1" dirty="0">
                <a:latin typeface="Times New Roman" pitchFamily="18" charset="0"/>
                <a:cs typeface="Times New Roman" pitchFamily="18" charset="0"/>
              </a:rPr>
              <a:t>Кузнецова Н.Б.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805562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363</Words>
  <Application>Microsoft Office PowerPoint</Application>
  <PresentationFormat>Экран (4:3)</PresentationFormat>
  <Paragraphs>46</Paragraphs>
  <Slides>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Bahnschrift SemiBold SemiConden</vt:lpstr>
      <vt:lpstr>Calibri</vt:lpstr>
      <vt:lpstr>Times New Roman</vt:lpstr>
      <vt:lpstr>Тема Office</vt:lpstr>
      <vt:lpstr>Презентация PowerPoint</vt:lpstr>
      <vt:lpstr>Рисковый профиль школы</vt:lpstr>
      <vt:lpstr>Презентация PowerPoint</vt:lpstr>
      <vt:lpstr>Переход в эффективный режим работы</vt:lpstr>
      <vt:lpstr>«Кадры решают всё»</vt:lpstr>
      <vt:lpstr>Первые результаты</vt:lpstr>
      <vt:lpstr>Готовы к сотрудничеству!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Наталья Борисовна</cp:lastModifiedBy>
  <cp:revision>25</cp:revision>
  <dcterms:modified xsi:type="dcterms:W3CDTF">2021-06-10T13:44:43Z</dcterms:modified>
</cp:coreProperties>
</file>