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5" r:id="rId4"/>
    <p:sldId id="260" r:id="rId5"/>
    <p:sldId id="269" r:id="rId6"/>
    <p:sldId id="270" r:id="rId7"/>
    <p:sldId id="261" r:id="rId8"/>
    <p:sldId id="271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60D12-2BCD-497D-9A68-813322512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4" t="19276" r="7271" b="57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08D8-0322-4B32-BD8B-EB3E1E326509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F359-C65F-4683-A18A-03E8289ADC0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60E7AD-B64D-4DC2-AEE1-1A92241B7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" t="5600" r="2974" b="24839"/>
          <a:stretch/>
        </p:blipFill>
        <p:spPr>
          <a:xfrm>
            <a:off x="0" y="803711"/>
            <a:ext cx="12192000" cy="60542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C07B27-9E6F-4E11-B260-821CE022A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" t="5600" r="2974" b="79170"/>
          <a:stretch/>
        </p:blipFill>
        <p:spPr>
          <a:xfrm>
            <a:off x="0" y="4"/>
            <a:ext cx="12192000" cy="13255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8582DA-7949-47CA-8F25-439385A92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4" t="20830" r="2974" b="72114"/>
          <a:stretch/>
        </p:blipFill>
        <p:spPr>
          <a:xfrm>
            <a:off x="0" y="1325563"/>
            <a:ext cx="12192000" cy="1399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l.fm/zhizn/razvlecheniya/4610298-14-idey-kreativnykh-podarkov-na-den-uchitelya-nedorogo-bystro-s-aktivnym-uchastiyem-detey" TargetMode="External"/><Relationship Id="rId2" Type="http://schemas.openxmlformats.org/officeDocument/2006/relationships/hyperlink" Target="https://dari.wiki/podarki-uchitelyu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ihi.ru/avtor/antonpop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4668753" TargetMode="External"/><Relationship Id="rId2" Type="http://schemas.openxmlformats.org/officeDocument/2006/relationships/hyperlink" Target="https://www.powerpointbas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away.php?to=https%3A%2F%2Fforms.gle%2FzS7Vk1gvV3xN867u8&amp;cc_key=" TargetMode="External"/><Relationship Id="rId4" Type="http://schemas.openxmlformats.org/officeDocument/2006/relationships/hyperlink" Target="http://e.mail.ru/compose/?mailto=mailto%3ayazam2019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62B6A-1D50-44E6-96AE-B0972082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1604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Культура поздравлений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172B4C-DECF-41D8-AEBE-BD957D65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68153"/>
            <a:ext cx="9144000" cy="1655762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Язам17              22 декабря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2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933" y="254001"/>
            <a:ext cx="10320866" cy="6095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поздравление?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922867"/>
            <a:ext cx="11015133" cy="498316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Поздравле́ние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—жанр речи</a:t>
            </a:r>
            <a:r>
              <a:rPr lang="ru-RU" dirty="0" smtClean="0">
                <a:solidFill>
                  <a:schemeClr val="bg1"/>
                </a:solidFill>
              </a:rPr>
              <a:t>, вежливое выражение собственной радости и симпатии </a:t>
            </a:r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 smtClean="0">
                <a:solidFill>
                  <a:schemeClr val="bg1"/>
                </a:solidFill>
              </a:rPr>
              <a:t>поводу радостного для адресата события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Соответственно, поздравления не должны быть: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- невежливыми;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- неискренними;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- неадресными;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- без повода.</a:t>
            </a:r>
          </a:p>
          <a:p>
            <a:pPr>
              <a:buNone/>
            </a:pPr>
            <a:r>
              <a:rPr lang="ru-RU" sz="1900" dirty="0" smtClean="0">
                <a:solidFill>
                  <a:schemeClr val="bg1"/>
                </a:solidFill>
              </a:rPr>
              <a:t>    Пример «неправильного» поздравления: публичное поздравление сотрудников с религиозным праздником </a:t>
            </a:r>
            <a:endParaRPr lang="ru-RU" sz="19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932" y="254001"/>
            <a:ext cx="10320867" cy="8043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пожелание?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735" y="1016004"/>
            <a:ext cx="10481735" cy="489002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Пожелание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текст приветствия кому-либо, </a:t>
            </a:r>
            <a:r>
              <a:rPr lang="ru-RU" dirty="0" smtClean="0">
                <a:solidFill>
                  <a:schemeClr val="bg1"/>
                </a:solidFill>
              </a:rPr>
              <a:t>выражающий желание, чтобы осуществилось </a:t>
            </a:r>
            <a:r>
              <a:rPr lang="ru-RU" dirty="0" smtClean="0">
                <a:solidFill>
                  <a:schemeClr val="bg1"/>
                </a:solidFill>
              </a:rPr>
              <a:t>что-либо </a:t>
            </a:r>
            <a:r>
              <a:rPr lang="ru-RU" dirty="0" smtClean="0">
                <a:solidFill>
                  <a:schemeClr val="bg1"/>
                </a:solidFill>
              </a:rPr>
              <a:t>хорошее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Соответственно, пожелания не должны быть обидными, двусмысленными, неактуальными.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Пример «неправильных» пожеланий: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- Пожелание «оставаться всегда молодой и красивой»;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- Пожелание «также пережить и 2022 год»;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- Пожелание «пусть следующий год будет самым лучшим».</a:t>
            </a:r>
            <a:endParaRPr lang="ru-RU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25A3F-B0BA-424D-BF58-5D953F23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7" y="0"/>
            <a:ext cx="10485895" cy="10898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такое подарок?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xmlns="" id="{44B32DE9-B4A0-4368-B4B8-D944147641CD}"/>
              </a:ext>
            </a:extLst>
          </p:cNvPr>
          <p:cNvGrpSpPr>
            <a:grpSpLocks/>
          </p:cNvGrpSpPr>
          <p:nvPr/>
        </p:nvGrpSpPr>
        <p:grpSpPr bwMode="auto">
          <a:xfrm>
            <a:off x="3846576" y="5002754"/>
            <a:ext cx="4800600" cy="488950"/>
            <a:chOff x="1440" y="3272"/>
            <a:chExt cx="3024" cy="308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4B459604-58D5-4267-B609-97970743D5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24D60B6F-E529-4021-B272-BF045A8B0A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19933" y="898906"/>
            <a:ext cx="112052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Подарок</a:t>
            </a:r>
            <a:r>
              <a:rPr lang="ru-RU" sz="2400" dirty="0" smtClean="0">
                <a:solidFill>
                  <a:schemeClr val="bg1"/>
                </a:solidFill>
              </a:rPr>
              <a:t> — вещь, которую даритель по собственному желанию безвозмездно преподносит в полное владение с целью доставить удовольствие, пользу получателю </a:t>
            </a:r>
            <a:r>
              <a:rPr lang="ru-RU" sz="2400" dirty="0" smtClean="0">
                <a:solidFill>
                  <a:schemeClr val="bg1"/>
                </a:solidFill>
              </a:rPr>
              <a:t>подарка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Соответственно, подарком НЕ МОГУТ БЫТЬ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- деньги; </a:t>
            </a:r>
            <a:r>
              <a:rPr lang="ru-RU" sz="2400" dirty="0" err="1" smtClean="0">
                <a:solidFill>
                  <a:schemeClr val="bg1"/>
                </a:solidFill>
              </a:rPr>
              <a:t>не-материальные</a:t>
            </a:r>
            <a:r>
              <a:rPr lang="ru-RU" sz="2400" dirty="0" smtClean="0">
                <a:solidFill>
                  <a:schemeClr val="bg1"/>
                </a:solidFill>
              </a:rPr>
              <a:t> вещи;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- подаренные под давлением, угрозой;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- отданные не полностью;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- «подаренные» с целью обидеть, купить услугу, отношение;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-  подаренные по просьбе одариваемого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Пример «некультурного подарка»:  педагог озвучивает, что хотел бы получить в подарок.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25A3F-B0BA-424D-BF58-5D953F23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7" y="588935"/>
            <a:ext cx="10485895" cy="10898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Стоимость подарка: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  </a:t>
            </a:r>
            <a:r>
              <a:rPr lang="ru-RU" sz="2700" dirty="0" smtClean="0">
                <a:solidFill>
                  <a:schemeClr val="bg1"/>
                </a:solidFill>
              </a:rPr>
              <a:t>Гражданский Кодекс. Ст.  </a:t>
            </a:r>
            <a:r>
              <a:rPr lang="ru-RU" sz="2700" dirty="0" smtClean="0">
                <a:solidFill>
                  <a:schemeClr val="bg1"/>
                </a:solidFill>
              </a:rPr>
              <a:t>575 ГК РФ («Запрещение дарения»)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«</a:t>
            </a:r>
            <a:r>
              <a:rPr lang="ru-RU" sz="2700" dirty="0" smtClean="0">
                <a:solidFill>
                  <a:schemeClr val="bg1"/>
                </a:solidFill>
              </a:rPr>
              <a:t>не допускается дарение, за исключением обычных подарков, стоимость которых не превышает трех тысяч рублей… работникам образовательных </a:t>
            </a:r>
            <a:r>
              <a:rPr lang="ru-RU" sz="2700" dirty="0" smtClean="0">
                <a:solidFill>
                  <a:schemeClr val="bg1"/>
                </a:solidFill>
              </a:rPr>
              <a:t>организаций».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   Соответственно: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              - подарки не дарят без существенного повода;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              - подарки не дарят за оказание образовательных услуг;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              - стоимость подарка не должна превышать 3 000 рублей.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>Пример незаконного подарка: родители дарят педагогу деньги </a:t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>«к празднику».</a:t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44B32DE9-B4A0-4368-B4B8-D944147641CD}"/>
              </a:ext>
            </a:extLst>
          </p:cNvPr>
          <p:cNvGrpSpPr>
            <a:grpSpLocks/>
          </p:cNvGrpSpPr>
          <p:nvPr/>
        </p:nvGrpSpPr>
        <p:grpSpPr bwMode="auto">
          <a:xfrm>
            <a:off x="3846576" y="5002754"/>
            <a:ext cx="4800600" cy="488950"/>
            <a:chOff x="1440" y="3272"/>
            <a:chExt cx="3024" cy="308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4B459604-58D5-4267-B609-97970743D5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24D60B6F-E529-4021-B272-BF045A8B0A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19933" y="898906"/>
            <a:ext cx="1120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Примеры идей для подарков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педагогической среде: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Статусные: ювелирная вещь с гравировкой «Вы наше золото»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Тематические: театральный бинокль, компас, подписка на журнал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Памятные: картина, словарь, ваза, колокольчик, коллективное фото в рамке, отпечатки рук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Сентиментальные: плед, коллаж из фотографий, билет на </a:t>
            </a:r>
            <a:r>
              <a:rPr lang="ru-RU" dirty="0" err="1" smtClean="0">
                <a:solidFill>
                  <a:schemeClr val="bg1"/>
                </a:solidFill>
              </a:rPr>
              <a:t>он-лайн</a:t>
            </a:r>
            <a:r>
              <a:rPr lang="ru-RU" dirty="0" smtClean="0">
                <a:solidFill>
                  <a:schemeClr val="bg1"/>
                </a:solidFill>
              </a:rPr>
              <a:t> концерт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Практичные: </a:t>
            </a:r>
            <a:r>
              <a:rPr lang="ru-RU" dirty="0" err="1" smtClean="0">
                <a:solidFill>
                  <a:schemeClr val="bg1"/>
                </a:solidFill>
              </a:rPr>
              <a:t>пауэрбанк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электроточилка</a:t>
            </a:r>
            <a:r>
              <a:rPr lang="ru-RU" dirty="0" smtClean="0">
                <a:solidFill>
                  <a:schemeClr val="bg1"/>
                </a:solidFill>
              </a:rPr>
              <a:t> для карандашей, настольный калькулятор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Недорогие: канцелярские товары, самодельное печенье, коробка с пожеланиями, </a:t>
            </a:r>
            <a:r>
              <a:rPr lang="ru-RU" dirty="0" err="1" smtClean="0">
                <a:solidFill>
                  <a:schemeClr val="bg1"/>
                </a:solidFill>
              </a:rPr>
              <a:t>сумка-шоппер</a:t>
            </a:r>
            <a:r>
              <a:rPr lang="ru-RU" dirty="0" smtClean="0">
                <a:solidFill>
                  <a:schemeClr val="bg1"/>
                </a:solidFill>
              </a:rPr>
              <a:t>, «букет» из воздушных шариков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Символические: перьевая ручка, пионерский галстук, значки, закладки для книг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Необычные: букет из фруктов, конфет;  именная печать; билет в музей с открытой датой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Занятные: головоломки, настольные игры, предметы для рукоделия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Полезные: обруч, мяч, цветные мелки, визитки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Примеры неудачных идей: деньги, сертификаты, косметические товары, лекарства, предметы религиозного назначения, банальные сувениры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Примеры тематических сайтов: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https://dari.wiki/podarki-uchitelyu.html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https://mel.fm/zhizn/razvlecheniya/4610298-14-idey-kreativnykh-podarkov-na-den-uchitelya-nedorogo-bystro-s-aktivnym-uchastiyem-detey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25A3F-B0BA-424D-BF58-5D953F23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7" y="588935"/>
            <a:ext cx="10485895" cy="10898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 учителю поздравить своих учеников, что можно дарить?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Примеры интересных идей: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сделать для детей бумажные </a:t>
            </a:r>
            <a:r>
              <a:rPr lang="ru-RU" sz="2200" dirty="0" err="1" smtClean="0">
                <a:solidFill>
                  <a:schemeClr val="bg1"/>
                </a:solidFill>
              </a:rPr>
              <a:t>календарики</a:t>
            </a:r>
            <a:r>
              <a:rPr lang="ru-RU" sz="2200" dirty="0" smtClean="0">
                <a:solidFill>
                  <a:schemeClr val="bg1"/>
                </a:solidFill>
              </a:rPr>
              <a:t> с датами каникул;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раздать конфеты с тематическим названием;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провести урок воспоминаний о лете;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подарить именную ручку для класса (стоит на столе учителя, для тех, кто забыл ручку);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создать презентацию с фотографиями учеников;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принести воздушный шарик, наполненный фантами с пожеланиями;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вместе с учениками сделать милые обложки на их учебники;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- отменить домашнее задание перед праздничным днем.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  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i="1" dirty="0" smtClean="0">
                <a:solidFill>
                  <a:schemeClr val="bg1"/>
                </a:solidFill>
              </a:rPr>
              <a:t/>
            </a:r>
            <a:br>
              <a:rPr lang="ru-RU" sz="2700" i="1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44B32DE9-B4A0-4368-B4B8-D944147641CD}"/>
              </a:ext>
            </a:extLst>
          </p:cNvPr>
          <p:cNvGrpSpPr>
            <a:grpSpLocks/>
          </p:cNvGrpSpPr>
          <p:nvPr/>
        </p:nvGrpSpPr>
        <p:grpSpPr bwMode="auto">
          <a:xfrm>
            <a:off x="3846576" y="5002754"/>
            <a:ext cx="4800600" cy="488950"/>
            <a:chOff x="1440" y="3272"/>
            <a:chExt cx="3024" cy="308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4B459604-58D5-4267-B609-97970743D5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24D60B6F-E529-4021-B272-BF045A8B0A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19933" y="898906"/>
            <a:ext cx="1120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25A3F-B0BA-424D-BF58-5D953F23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829733"/>
            <a:ext cx="9754033" cy="3420534"/>
          </a:xfrm>
        </p:spPr>
        <p:txBody>
          <a:bodyPr numCol="2">
            <a:noAutofit/>
          </a:bodyPr>
          <a:lstStyle/>
          <a:p>
            <a:pPr algn="l" fontAlgn="base"/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Пример идеи для поздравления педагогического коллектива: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А учитель, а учитель -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Это </a:t>
            </a:r>
            <a:r>
              <a:rPr lang="ru-RU" sz="1400" dirty="0" err="1">
                <a:solidFill>
                  <a:schemeClr val="bg1"/>
                </a:solidFill>
              </a:rPr>
              <a:t>всюдузаменитель</a:t>
            </a:r>
            <a:r>
              <a:rPr lang="ru-RU" sz="1400" dirty="0">
                <a:solidFill>
                  <a:schemeClr val="bg1"/>
                </a:solidFill>
              </a:rPr>
              <a:t>: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дежурный, и смотритель,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err="1">
                <a:solidFill>
                  <a:schemeClr val="bg1"/>
                </a:solidFill>
              </a:rPr>
              <a:t>домашнююспроситель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У доски актёр и зритель,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Шпородвойкоуловитель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Хамствогрубостьпоглотитель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Нетдомашнегопроститель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А ещё ведь он родитель,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err="1">
                <a:solidFill>
                  <a:schemeClr val="bg1"/>
                </a:solidFill>
              </a:rPr>
              <a:t>зарплатунепроситель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err="1">
                <a:solidFill>
                  <a:schemeClr val="bg1"/>
                </a:solidFill>
              </a:rPr>
              <a:t>стриптизбарынеходитель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err="1">
                <a:solidFill>
                  <a:schemeClr val="bg1"/>
                </a:solidFill>
              </a:rPr>
              <a:t>тетрадкипроверятель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А кому-то и приятель,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Засобойсветвыключатель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</a:rPr>
              <a:t>Наурокахнекричатель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 err="1" smtClean="0">
                <a:solidFill>
                  <a:schemeClr val="bg1"/>
                </a:solidFill>
              </a:rPr>
              <a:t>Всуткитричасапоспатель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На уроках не каратель,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А </a:t>
            </a:r>
            <a:r>
              <a:rPr lang="ru-RU" sz="1400" dirty="0" err="1">
                <a:solidFill>
                  <a:schemeClr val="bg1"/>
                </a:solidFill>
              </a:rPr>
              <a:t>пятёркорисователь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Вот такой наш педагог!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не каждый так бы смог</a:t>
            </a:r>
            <a:r>
              <a:rPr lang="ru-RU" sz="1400" dirty="0" smtClean="0">
                <a:solidFill>
                  <a:schemeClr val="bg1"/>
                </a:solidFill>
              </a:rPr>
              <a:t>...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© </a:t>
            </a:r>
            <a:r>
              <a:rPr lang="ru-RU" sz="1200" dirty="0" err="1">
                <a:solidFill>
                  <a:schemeClr val="bg1"/>
                </a:solidFill>
              </a:rPr>
              <a:t>Copyright</a:t>
            </a:r>
            <a:r>
              <a:rPr lang="ru-RU" sz="1200" dirty="0">
                <a:solidFill>
                  <a:schemeClr val="bg1"/>
                </a:solidFill>
              </a:rPr>
              <a:t>: </a:t>
            </a:r>
            <a:r>
              <a:rPr lang="ru-RU" sz="1200" dirty="0">
                <a:solidFill>
                  <a:schemeClr val="bg1"/>
                </a:solidFill>
                <a:hlinkClick r:id="rId2"/>
              </a:rPr>
              <a:t>Попов Антон Георгиевич</a:t>
            </a:r>
            <a:r>
              <a:rPr lang="ru-RU" sz="1200" dirty="0">
                <a:solidFill>
                  <a:schemeClr val="bg1"/>
                </a:solidFill>
              </a:rPr>
              <a:t>, 2017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Свидетельство о публикации №117121508821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/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/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/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 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44B32DE9-B4A0-4368-B4B8-D944147641CD}"/>
              </a:ext>
            </a:extLst>
          </p:cNvPr>
          <p:cNvGrpSpPr>
            <a:grpSpLocks/>
          </p:cNvGrpSpPr>
          <p:nvPr/>
        </p:nvGrpSpPr>
        <p:grpSpPr bwMode="auto">
          <a:xfrm>
            <a:off x="3778313" y="4172496"/>
            <a:ext cx="7224719" cy="1319214"/>
            <a:chOff x="1397" y="2749"/>
            <a:chExt cx="4551" cy="831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4B459604-58D5-4267-B609-97970743D5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24D60B6F-E529-4021-B272-BF045A8B0A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7" y="2749"/>
              <a:ext cx="45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ИНТЕРНЕТ НАМ ВСЕМ В ПОМОЩЬ</a:t>
              </a:r>
              <a:r>
                <a:rPr lang="ru-RU" sz="2400" dirty="0" smtClean="0">
                  <a:solidFill>
                    <a:schemeClr val="bg1"/>
                  </a:solidFill>
                </a:rPr>
                <a:t>…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</a:rPr>
                <a:t>                      С наилучшими пожеланиями, Ваш </a:t>
              </a:r>
              <a:r>
                <a:rPr lang="en-US" sz="2400" dirty="0" smtClean="0">
                  <a:solidFill>
                    <a:schemeClr val="bg1"/>
                  </a:solidFill>
                </a:rPr>
                <a:t>#</a:t>
              </a:r>
              <a:r>
                <a:rPr lang="ru-RU" sz="2400" dirty="0" smtClean="0">
                  <a:solidFill>
                    <a:schemeClr val="bg1"/>
                  </a:solidFill>
                </a:rPr>
                <a:t>Язам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99799" y="729573"/>
            <a:ext cx="1120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t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Бонус для тех, кто </a:t>
            </a:r>
            <a:r>
              <a:rPr lang="ru-RU" sz="2000" dirty="0" err="1" smtClean="0">
                <a:solidFill>
                  <a:schemeClr val="bg1"/>
                </a:solidFill>
              </a:rPr>
              <a:t>долистал</a:t>
            </a:r>
            <a:r>
              <a:rPr lang="ru-RU" sz="2000" dirty="0" smtClean="0">
                <a:solidFill>
                  <a:schemeClr val="bg1"/>
                </a:solidFill>
              </a:rPr>
              <a:t> до конца: если вам понравилась наша презентация, можете сделать поздравление коллегам на ее основе </a:t>
            </a:r>
            <a:r>
              <a:rPr lang="ru-RU" sz="20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Ш</a:t>
            </a:r>
            <a:r>
              <a:rPr lang="ru-RU" sz="2000" dirty="0" smtClean="0">
                <a:solidFill>
                  <a:schemeClr val="bg1"/>
                </a:solidFill>
              </a:rPr>
              <a:t>аблон этой презентации взят с бесплатного сайта: </a:t>
            </a:r>
            <a:r>
              <a:rPr lang="en-US" sz="2000" b="1" dirty="0" smtClean="0">
                <a:hlinkClick r:id="rId2"/>
              </a:rPr>
              <a:t>powerpointbase.com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862667"/>
            <a:ext cx="6553200" cy="31326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БЛАГОДАРИМ за внимание!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600" dirty="0" smtClean="0">
                <a:solidFill>
                  <a:schemeClr val="tx1"/>
                </a:solidFill>
              </a:rPr>
              <a:t>сообщество заместителей руководителей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образовательных организаций Ярославской области #Язам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Центр образовательного менеджмента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ГАУ ДПО ЯО "Институт развития образования"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г. Ярославль  </a:t>
            </a:r>
            <a:r>
              <a:rPr lang="ru-RU" sz="1600" dirty="0" smtClean="0">
                <a:solidFill>
                  <a:schemeClr val="tx1"/>
                </a:solidFill>
                <a:hlinkClick r:id="rId3"/>
              </a:rPr>
              <a:t>https://vk.com/club194668753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(4852) 23-05-79  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yazam2019@mail.ru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Вступить в #Язам (анкета) </a:t>
            </a:r>
            <a:r>
              <a:rPr lang="ru-RU" sz="1600" u="sng" dirty="0" smtClean="0">
                <a:solidFill>
                  <a:schemeClr val="tx1"/>
                </a:solidFill>
                <a:hlinkClick r:id="rId5"/>
              </a:rPr>
              <a:t>https://forms.gle/zS7Vk1gvV3xN867u8</a:t>
            </a:r>
            <a:r>
              <a:rPr lang="ru-RU" sz="1600" dirty="0" smtClean="0">
                <a:solidFill>
                  <a:schemeClr val="tx1"/>
                </a:solidFill>
              </a:rPr>
              <a:t>  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4"/>
          <p:cNvSpPr/>
          <p:nvPr/>
        </p:nvSpPr>
        <p:spPr>
          <a:xfrm>
            <a:off x="242209" y="5727297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660707" y="162880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572375" y="1240345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762000" y="1964267"/>
            <a:ext cx="10820399" cy="8043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4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318</Words>
  <Application>Microsoft Office PowerPoint</Application>
  <PresentationFormat>Произвольный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Культура поздравлений</vt:lpstr>
      <vt:lpstr>Что такое поздравление?</vt:lpstr>
      <vt:lpstr>Что такое пожелание?</vt:lpstr>
      <vt:lpstr>Что такое подарок?</vt:lpstr>
      <vt:lpstr>           Стоимость подарка:   Гражданский Кодекс. Ст.  575 ГК РФ («Запрещение дарения»)  «не допускается дарение, за исключением обычных подарков, стоимость которых не превышает трех тысяч рублей… работникам образовательных организаций».     Соответственно:                - подарки не дарят без существенного повода;                - подарки не дарят за оказание образовательных услуг;                - стоимость подарка не должна превышать 3 000 рублей. Пример незаконного подарка: родители дарят педагогу деньги  «к празднику».      </vt:lpstr>
      <vt:lpstr>Примеры идей для подарков  в педагогической среде:</vt:lpstr>
      <vt:lpstr>             Как учителю поздравить своих учеников, что можно дарить?  Примеры интересных идей: - сделать для детей бумажные календарики с датами каникул; - раздать конфеты с тематическим названием; - провести урок воспоминаний о лете; - подарить именную ручку для класса (стоит на столе учителя, для тех, кто забыл ручку); - создать презентацию с фотографиями учеников; - принести воздушный шарик, наполненный фантами с пожеланиями; - вместе с учениками сделать милые обложки на их учебники; - отменить домашнее задание перед праздничным днем.            </vt:lpstr>
      <vt:lpstr>   Пример идеи для поздравления педагогического коллектива:  А учитель, а учитель - Это всюдузаменитель: И дежурный, и смотритель, И домашнююспроситель, У доски актёр и зритель, Шпородвойкоуловитель, Хамствогрубостьпоглотитель, Нетдомашнегопроститель, А ещё ведь он родитель, И зарплатунепроситель, В стриптизбарынеходитель, И тетрадкипроверятель, А кому-то и приятель, Засобойсветвыключатель, Наурокахнекричатель,             Всуткитричасапоспатель, На уроках не каратель, А пятёркорисователь. Вот такой наш педагог! И не каждый так бы смог...  © Copyright: Попов Антон Георгиевич, 2017 Свидетельство о публикации №117121508821                </vt:lpstr>
      <vt:lpstr>   Бонус для тех, кто долистал до конца: если вам понравилась наша презентация, можете сделать поздравление коллегам на ее основе  Шаблон этой презентации взят с бесплатного сайта: powerpointbase.com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15</cp:revision>
  <dcterms:created xsi:type="dcterms:W3CDTF">2021-11-23T12:46:58Z</dcterms:created>
  <dcterms:modified xsi:type="dcterms:W3CDTF">2021-12-22T08:55:42Z</dcterms:modified>
</cp:coreProperties>
</file>