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1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01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46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320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93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93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93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93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9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0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3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03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96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16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8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1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80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ng@iro.yar.ru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hlyahtina@iro.y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2060848"/>
            <a:ext cx="5445496" cy="2016224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О Чемпионате 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менеджеров-профессионалов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>  «Эффективные решения для управленческих команд</a:t>
            </a:r>
            <a:r>
              <a:rPr lang="ru-RU" sz="4000" b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0780" y="5025017"/>
            <a:ext cx="6858000" cy="1655762"/>
          </a:xfrm>
        </p:spPr>
        <p:txBody>
          <a:bodyPr/>
          <a:lstStyle/>
          <a:p>
            <a:pPr algn="r"/>
            <a:r>
              <a:rPr lang="en-US" dirty="0" smtClean="0"/>
              <a:t>26</a:t>
            </a:r>
            <a:r>
              <a:rPr lang="ru-RU" dirty="0" smtClean="0"/>
              <a:t> </a:t>
            </a:r>
            <a:r>
              <a:rPr lang="ru-RU" dirty="0" smtClean="0"/>
              <a:t>ноября 2021 года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75656" y="188640"/>
            <a:ext cx="734481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Региональный конкурс</a:t>
            </a:r>
            <a:r>
              <a:rPr lang="en-US" sz="2400" dirty="0" smtClean="0"/>
              <a:t> </a:t>
            </a:r>
            <a:r>
              <a:rPr lang="ru-RU" sz="2400" dirty="0" smtClean="0"/>
              <a:t>для руководителей образовательных организаций</a:t>
            </a:r>
            <a:endParaRPr lang="ru-RU" sz="2400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EFD8B934-6B4F-4D53-8E4A-19514E34B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2222005"/>
            <a:ext cx="2830960" cy="449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1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1880" y="6021288"/>
            <a:ext cx="21602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980728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Формат </a:t>
            </a:r>
            <a:r>
              <a:rPr lang="ru-RU" sz="3200" dirty="0"/>
              <a:t>проведения – </a:t>
            </a:r>
            <a:r>
              <a:rPr lang="ru-RU" sz="3200" dirty="0" smtClean="0"/>
              <a:t>онлайн, ВКС, работа в общем и сессионных залах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Команда – до 7 человек, может включать руководителей</a:t>
            </a:r>
            <a:r>
              <a:rPr lang="en-US" sz="3200" dirty="0" smtClean="0"/>
              <a:t> </a:t>
            </a:r>
            <a:r>
              <a:rPr lang="ru-RU" sz="3200" dirty="0" smtClean="0"/>
              <a:t>школ и/или ДОД, заместителей руководителя, </a:t>
            </a:r>
          </a:p>
          <a:p>
            <a:pPr algn="ctr"/>
            <a:r>
              <a:rPr lang="ru-RU" sz="3200" dirty="0" smtClean="0"/>
              <a:t>заведующих ДОУ, кадровый резерв</a:t>
            </a:r>
            <a:endParaRPr lang="ru-RU" sz="32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70C0434-50E9-40C0-ADC9-EE65824B69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74" y="4725144"/>
            <a:ext cx="2060531" cy="20195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9512" y="188640"/>
            <a:ext cx="86409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Региональный конкурс</a:t>
            </a:r>
            <a:r>
              <a:rPr lang="en-US" sz="2000" i="1" dirty="0" smtClean="0"/>
              <a:t> </a:t>
            </a:r>
            <a:r>
              <a:rPr lang="ru-RU" sz="2000" i="1" dirty="0" smtClean="0"/>
              <a:t>для руководителей образовательных организаций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297865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1880" y="6021288"/>
            <a:ext cx="21602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836712"/>
            <a:ext cx="39604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/>
              <a:t>ЛИГА </a:t>
            </a:r>
            <a:r>
              <a:rPr lang="ru-RU" dirty="0"/>
              <a:t>“800</a:t>
            </a:r>
            <a:r>
              <a:rPr lang="ru-RU" dirty="0" smtClean="0"/>
              <a:t>” </a:t>
            </a:r>
            <a:r>
              <a:rPr lang="ru-RU" dirty="0"/>
              <a:t>- сборные муниципальных образований (5-7 человек), </a:t>
            </a:r>
            <a:endParaRPr lang="ru-RU" dirty="0" smtClean="0"/>
          </a:p>
          <a:p>
            <a:pPr lvl="0" algn="ctr"/>
            <a:r>
              <a:rPr lang="ru-RU" dirty="0" smtClean="0"/>
              <a:t>где </a:t>
            </a:r>
            <a:r>
              <a:rPr lang="ru-RU" dirty="0"/>
              <a:t>численность обучающихся в образовательных организациях не превышает 800 чел. </a:t>
            </a:r>
            <a:endParaRPr lang="ru-RU" dirty="0" smtClean="0"/>
          </a:p>
          <a:p>
            <a:pPr lvl="0"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88640"/>
            <a:ext cx="86409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Региональный конкурс</a:t>
            </a:r>
            <a:r>
              <a:rPr lang="en-US" sz="2000" i="1" dirty="0" smtClean="0"/>
              <a:t> </a:t>
            </a:r>
            <a:r>
              <a:rPr lang="ru-RU" sz="2000" i="1" dirty="0" smtClean="0"/>
              <a:t>для руководителей образовательных организаций</a:t>
            </a:r>
            <a:endParaRPr lang="ru-RU" sz="2000" i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70EF6E33-F978-41A9-B126-81D1C0149A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869159"/>
            <a:ext cx="1475364" cy="190301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4026" y="836712"/>
            <a:ext cx="39779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/>
              <a:t>ЛИГА “800</a:t>
            </a:r>
            <a:r>
              <a:rPr lang="ru-RU" baseline="30000" dirty="0"/>
              <a:t>+</a:t>
            </a:r>
            <a:r>
              <a:rPr lang="ru-RU" dirty="0"/>
              <a:t>” - сборные муниципальных образований (5-7 человек), где есть образовательные организации с численностью обучающихся более 800 чел.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799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1880" y="6021288"/>
            <a:ext cx="21602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836712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/>
              <a:t>Домашнее задание</a:t>
            </a:r>
          </a:p>
          <a:p>
            <a:pPr lvl="0" algn="ctr"/>
            <a:endParaRPr lang="ru-RU" b="1" dirty="0"/>
          </a:p>
          <a:p>
            <a:pPr lvl="0" algn="ctr"/>
            <a:r>
              <a:rPr lang="ru-RU" b="1" dirty="0" smtClean="0"/>
              <a:t>Решение предложенного кейса</a:t>
            </a:r>
          </a:p>
          <a:p>
            <a:pPr lvl="0" algn="ctr"/>
            <a:endParaRPr lang="ru-RU" b="1" dirty="0"/>
          </a:p>
          <a:p>
            <a:pPr lvl="0" algn="ctr"/>
            <a:r>
              <a:rPr lang="ru-RU" dirty="0" smtClean="0"/>
              <a:t>Проводится в Муниципальном районе.</a:t>
            </a:r>
          </a:p>
          <a:p>
            <a:pPr lvl="0" algn="ctr"/>
            <a:r>
              <a:rPr lang="ru-RU" b="1" dirty="0" smtClean="0"/>
              <a:t> </a:t>
            </a:r>
            <a:endParaRPr lang="ru-RU" dirty="0"/>
          </a:p>
          <a:p>
            <a:pPr lvl="0" algn="ctr"/>
            <a:r>
              <a:rPr lang="ru-RU" dirty="0" smtClean="0"/>
              <a:t>Итоговый вариант выполненного задания представляется на очном (онлайн) этапе 14 декабря 2021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188640"/>
            <a:ext cx="86409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Региональный конкурс</a:t>
            </a:r>
            <a:r>
              <a:rPr lang="en-US" sz="2000" i="1" dirty="0" smtClean="0"/>
              <a:t> </a:t>
            </a:r>
            <a:r>
              <a:rPr lang="ru-RU" sz="2000" i="1" dirty="0" smtClean="0"/>
              <a:t>для руководителей образовательных организаций</a:t>
            </a:r>
            <a:endParaRPr lang="ru-RU" sz="2000" i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994B8560-5F32-4F26-9591-C258EDF470A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2" t="12427" r="14727" b="10938"/>
          <a:stretch/>
        </p:blipFill>
        <p:spPr>
          <a:xfrm>
            <a:off x="3246598" y="4725144"/>
            <a:ext cx="2650803" cy="208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4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1880" y="6021288"/>
            <a:ext cx="21602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927606" y="751741"/>
            <a:ext cx="3144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Очный тур в формате </a:t>
            </a:r>
            <a:r>
              <a:rPr lang="ru-RU" b="1" dirty="0" smtClean="0"/>
              <a:t>онлайн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340768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u="sng" dirty="0" smtClean="0"/>
              <a:t>14 декабря 2021 г.</a:t>
            </a:r>
          </a:p>
          <a:p>
            <a:pPr lvl="0"/>
            <a:r>
              <a:rPr lang="ru-RU" dirty="0"/>
              <a:t>Домашнее задание.</a:t>
            </a:r>
            <a:endParaRPr lang="ru-RU" dirty="0" smtClean="0"/>
          </a:p>
          <a:p>
            <a:pPr lvl="0"/>
            <a:endParaRPr lang="ru-RU" dirty="0"/>
          </a:p>
          <a:p>
            <a:pPr lvl="0"/>
            <a:r>
              <a:rPr lang="ru-RU" b="1" u="sng" dirty="0" smtClean="0"/>
              <a:t>16 декабря 2021 г.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1. Командам </a:t>
            </a:r>
            <a:r>
              <a:rPr lang="ru-RU" dirty="0"/>
              <a:t>предлагается </a:t>
            </a:r>
            <a:r>
              <a:rPr lang="ru-RU" dirty="0" smtClean="0"/>
              <a:t>представить решение проблемной ситуации. </a:t>
            </a:r>
          </a:p>
          <a:p>
            <a:pPr lvl="0"/>
            <a:r>
              <a:rPr lang="ru-RU" dirty="0" smtClean="0"/>
              <a:t>Задание </a:t>
            </a:r>
            <a:r>
              <a:rPr lang="ru-RU" dirty="0" smtClean="0"/>
              <a:t>размещается </a:t>
            </a:r>
            <a:r>
              <a:rPr lang="ru-RU" dirty="0"/>
              <a:t>в чате команд. </a:t>
            </a:r>
            <a:endParaRPr lang="ru-RU" dirty="0" smtClean="0"/>
          </a:p>
          <a:p>
            <a:pPr lvl="0"/>
            <a:r>
              <a:rPr lang="ru-RU" dirty="0" smtClean="0"/>
              <a:t>На </a:t>
            </a:r>
            <a:r>
              <a:rPr lang="ru-RU" dirty="0"/>
              <a:t>решение </a:t>
            </a:r>
            <a:r>
              <a:rPr lang="ru-RU" dirty="0" smtClean="0"/>
              <a:t>задания </a:t>
            </a:r>
            <a:r>
              <a:rPr lang="ru-RU" dirty="0"/>
              <a:t>– </a:t>
            </a:r>
            <a:r>
              <a:rPr lang="en-US" dirty="0" smtClean="0"/>
              <a:t>15</a:t>
            </a:r>
            <a:r>
              <a:rPr lang="ru-RU" dirty="0" smtClean="0"/>
              <a:t> </a:t>
            </a:r>
            <a:r>
              <a:rPr lang="ru-RU" dirty="0"/>
              <a:t>минут и до 3-х минут на презентацию ответа.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2</a:t>
            </a:r>
            <a:r>
              <a:rPr lang="ru-RU" dirty="0" smtClean="0"/>
              <a:t>. Вопросы от …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Коллективное </a:t>
            </a:r>
            <a:r>
              <a:rPr lang="ru-RU" dirty="0"/>
              <a:t>выполнение заданий, требующих применения продуктивного мышления в условиях ограниченного времени и соревнования. 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86409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Региональный конкурс</a:t>
            </a:r>
            <a:r>
              <a:rPr lang="en-US" sz="2000" i="1" dirty="0" smtClean="0"/>
              <a:t> </a:t>
            </a:r>
            <a:r>
              <a:rPr lang="ru-RU" sz="2000" i="1" dirty="0" smtClean="0"/>
              <a:t>для руководителей образовательных организаций</a:t>
            </a:r>
            <a:endParaRPr lang="ru-RU" sz="2000" i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34F74B5-2318-4482-B4D4-09E1FD0E31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794102"/>
            <a:ext cx="1102166" cy="86160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CE530C6-B995-4FC5-A01B-3771DAD182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893" y="5817059"/>
            <a:ext cx="1118174" cy="87412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07956BF7-D7C4-4586-BAFE-9B02ED37A1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5758631"/>
            <a:ext cx="1192915" cy="93254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A26E46A-A830-481E-A3E2-EAEE17393C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914068"/>
            <a:ext cx="903331" cy="70616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BA1AFA88-3E03-46B1-BBC2-C9D0BC3936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871820"/>
            <a:ext cx="903331" cy="70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91880" y="6021288"/>
            <a:ext cx="21602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64804" y="1052736"/>
            <a:ext cx="58143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ПОДВЕДЕНИЕ </a:t>
            </a:r>
            <a:r>
              <a:rPr lang="ru-RU" dirty="0" smtClean="0"/>
              <a:t>ИТОГОВ</a:t>
            </a:r>
          </a:p>
          <a:p>
            <a:pPr algn="ctr"/>
            <a:endParaRPr lang="ru-RU" dirty="0" smtClean="0"/>
          </a:p>
          <a:p>
            <a:pPr algn="ctr"/>
            <a:r>
              <a:rPr lang="ru-RU" b="1" u="sng" dirty="0" smtClean="0"/>
              <a:t>24 декабря 2021</a:t>
            </a:r>
          </a:p>
          <a:p>
            <a:pPr algn="ctr"/>
            <a:endParaRPr lang="ru-RU" dirty="0"/>
          </a:p>
          <a:p>
            <a:pPr lvl="0" algn="ctr"/>
            <a:r>
              <a:rPr lang="ru-RU" dirty="0" smtClean="0"/>
              <a:t>Каждый </a:t>
            </a:r>
            <a:r>
              <a:rPr lang="ru-RU" dirty="0"/>
              <a:t>член жюри выставляет баллы (от 1 до 3 за каждый конкурс), на табло высвечиваются в режиме онлайн результаты участия команд в динамике.</a:t>
            </a:r>
          </a:p>
          <a:p>
            <a:pPr lvl="0" algn="ctr"/>
            <a:endParaRPr lang="ru-RU" dirty="0" smtClean="0"/>
          </a:p>
          <a:p>
            <a:pPr lvl="0" algn="ctr"/>
            <a:r>
              <a:rPr lang="ru-RU" dirty="0" smtClean="0"/>
              <a:t>По </a:t>
            </a:r>
            <a:r>
              <a:rPr lang="ru-RU" dirty="0"/>
              <a:t>итогам определяется </a:t>
            </a:r>
            <a:r>
              <a:rPr lang="ru-RU" dirty="0" smtClean="0"/>
              <a:t>1, 2, 3 </a:t>
            </a:r>
            <a:r>
              <a:rPr lang="ru-RU" dirty="0"/>
              <a:t>место </a:t>
            </a:r>
            <a:endParaRPr lang="ru-RU" dirty="0" smtClean="0"/>
          </a:p>
          <a:p>
            <a:pPr lvl="0" algn="ctr"/>
            <a:r>
              <a:rPr lang="ru-RU" dirty="0" smtClean="0"/>
              <a:t>среди </a:t>
            </a:r>
            <a:r>
              <a:rPr lang="ru-RU" dirty="0"/>
              <a:t>участников в каждой лиге.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Вручаются </a:t>
            </a:r>
            <a:r>
              <a:rPr lang="ru-RU" dirty="0"/>
              <a:t>командам памятные сувениры </a:t>
            </a:r>
            <a:endParaRPr lang="ru-RU" dirty="0" smtClean="0"/>
          </a:p>
          <a:p>
            <a:pPr algn="ctr"/>
            <a:r>
              <a:rPr lang="ru-RU" dirty="0" smtClean="0"/>
              <a:t>с </a:t>
            </a:r>
            <a:r>
              <a:rPr lang="ru-RU" dirty="0"/>
              <a:t>символикой чемпионата и </a:t>
            </a:r>
            <a:r>
              <a:rPr lang="ru-RU" dirty="0" smtClean="0"/>
              <a:t>благодарности.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86409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Региональный конкурс</a:t>
            </a:r>
            <a:r>
              <a:rPr lang="en-US" sz="2000" i="1" dirty="0" smtClean="0"/>
              <a:t> </a:t>
            </a:r>
            <a:r>
              <a:rPr lang="ru-RU" sz="2000" i="1" dirty="0" smtClean="0"/>
              <a:t>для руководителей образовательных организаций</a:t>
            </a:r>
            <a:endParaRPr lang="ru-RU" sz="2000" i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28CADD5-6C0E-4CEF-A2F0-0C33664E19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928" y="5885085"/>
            <a:ext cx="976544" cy="76340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16185F3-3E72-4B79-8C61-B007E5105F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822442"/>
            <a:ext cx="976544" cy="7634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7A74BB2-E3AD-4472-A507-0A340ACC43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652" y="5822442"/>
            <a:ext cx="976544" cy="76340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F401559-7EDB-4FBD-A233-6D2255B879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786881"/>
            <a:ext cx="1102167" cy="8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2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2720" y="2060848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/>
              <a:t>до 06.12.2021     прислать заявки от МР ( СПИСОК </a:t>
            </a:r>
            <a:r>
              <a:rPr lang="ru-RU" dirty="0" smtClean="0"/>
              <a:t>УЧАСТНИКОВ ОТ МР)</a:t>
            </a:r>
          </a:p>
          <a:p>
            <a:pPr lvl="0" algn="ctr"/>
            <a:r>
              <a:rPr lang="ru-RU" dirty="0" smtClean="0"/>
              <a:t>по почте</a:t>
            </a:r>
            <a:r>
              <a:rPr lang="en-US" dirty="0" smtClean="0"/>
              <a:t> </a:t>
            </a:r>
            <a:r>
              <a:rPr lang="ru-RU" dirty="0" smtClean="0"/>
              <a:t>Матюшиной Н.М.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35697" y="1124744"/>
            <a:ext cx="5324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26.11.2021   в 15.00  организационное совещание </a:t>
            </a:r>
            <a:endParaRPr lang="en-US" dirty="0" smtClean="0"/>
          </a:p>
          <a:p>
            <a:pPr algn="ctr"/>
            <a:r>
              <a:rPr lang="ru-RU" dirty="0" smtClean="0"/>
              <a:t>в </a:t>
            </a:r>
            <a:r>
              <a:rPr lang="en-US" dirty="0" smtClean="0"/>
              <a:t>ZOOM </a:t>
            </a:r>
            <a:r>
              <a:rPr lang="ru-RU" dirty="0" smtClean="0"/>
              <a:t>для </a:t>
            </a:r>
            <a:r>
              <a:rPr lang="ru-RU" dirty="0"/>
              <a:t>участников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73315" y="2996952"/>
            <a:ext cx="5486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14.12.2021 и 16.12 2021 с 14.30 до 16.30  – онлайн тур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188640"/>
            <a:ext cx="86409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Региональный конкурс</a:t>
            </a:r>
            <a:r>
              <a:rPr lang="en-US" sz="2000" i="1" dirty="0" smtClean="0"/>
              <a:t> </a:t>
            </a:r>
            <a:r>
              <a:rPr lang="ru-RU" sz="2000" i="1" dirty="0" smtClean="0"/>
              <a:t>для руководителей образовательных организаций</a:t>
            </a:r>
            <a:endParaRPr lang="ru-RU" sz="2000" i="1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AB08B4D-70ED-4EF2-ABC1-038E8A5C50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17394" y="3573016"/>
            <a:ext cx="3000637" cy="315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40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9EF0E0CD-7D94-43E6-BB6F-ABE160CF12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1079" y="4005064"/>
            <a:ext cx="3165820" cy="2666878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021144" y="145777"/>
            <a:ext cx="5071136" cy="586990"/>
          </a:xfrm>
          <a:prstGeom prst="rect">
            <a:avLst/>
          </a:prstGeom>
        </p:spPr>
        <p:txBody>
          <a:bodyPr tIns="60958" bIns="60958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600" b="1" dirty="0" smtClean="0"/>
              <a:t>ГАУ ДПО ЯО </a:t>
            </a:r>
            <a:br>
              <a:rPr lang="ru-RU" sz="1600" b="1" dirty="0" smtClean="0"/>
            </a:br>
            <a:r>
              <a:rPr lang="ru-RU" sz="1600" b="1" dirty="0" smtClean="0"/>
              <a:t>«Институт развития образования»</a:t>
            </a:r>
            <a:endParaRPr lang="ru-RU" sz="1600" b="1" dirty="0"/>
          </a:p>
        </p:txBody>
      </p:sp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2614536" y="732767"/>
            <a:ext cx="3884351" cy="369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600" dirty="0"/>
              <a:t>Центр образовательного менеджмента</a:t>
            </a:r>
          </a:p>
        </p:txBody>
      </p:sp>
      <p:sp>
        <p:nvSpPr>
          <p:cNvPr id="8" name="Прямоугольник 5"/>
          <p:cNvSpPr>
            <a:spLocks noChangeArrowheads="1"/>
          </p:cNvSpPr>
          <p:nvPr/>
        </p:nvSpPr>
        <p:spPr bwMode="auto">
          <a:xfrm>
            <a:off x="2195737" y="1102095"/>
            <a:ext cx="4536504" cy="283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600" dirty="0"/>
              <a:t>Адрес: 150014, </a:t>
            </a:r>
            <a:br>
              <a:rPr lang="ru-RU" altLang="ru-RU" sz="1600" dirty="0"/>
            </a:br>
            <a:r>
              <a:rPr lang="ru-RU" altLang="ru-RU" sz="1600" dirty="0"/>
              <a:t>г. Ярославль, </a:t>
            </a:r>
            <a:br>
              <a:rPr lang="ru-RU" altLang="ru-RU" sz="1600" dirty="0"/>
            </a:br>
            <a:r>
              <a:rPr lang="ru-RU" altLang="ru-RU" sz="1600" dirty="0"/>
              <a:t>ул. Богдановича, 16</a:t>
            </a:r>
            <a:br>
              <a:rPr lang="ru-RU" altLang="ru-RU" sz="1600" dirty="0"/>
            </a:br>
            <a:r>
              <a:rPr lang="ru-RU" altLang="ru-RU" sz="1600" dirty="0" err="1"/>
              <a:t>каб</a:t>
            </a:r>
            <a:r>
              <a:rPr lang="ru-RU" altLang="ru-RU" sz="1600" dirty="0"/>
              <a:t>. 208</a:t>
            </a:r>
            <a:br>
              <a:rPr lang="ru-RU" altLang="ru-RU" sz="1600" dirty="0"/>
            </a:br>
            <a:r>
              <a:rPr lang="ru-RU" altLang="ru-RU" sz="1600" dirty="0"/>
              <a:t>Тел.: (8-4852) 23-05-79</a:t>
            </a:r>
            <a:br>
              <a:rPr lang="ru-RU" altLang="ru-RU" sz="1600" dirty="0"/>
            </a:br>
            <a:r>
              <a:rPr lang="ru-RU" altLang="ru-RU" sz="1600" dirty="0"/>
              <a:t>E-</a:t>
            </a:r>
            <a:r>
              <a:rPr lang="ru-RU" altLang="ru-RU" sz="1600" dirty="0" err="1"/>
              <a:t>mail</a:t>
            </a:r>
            <a:r>
              <a:rPr lang="ru-RU" altLang="ru-RU" sz="1600" dirty="0"/>
              <a:t>:  </a:t>
            </a:r>
            <a:r>
              <a:rPr lang="ru-RU" altLang="ru-RU" sz="1600" dirty="0">
                <a:hlinkClick r:id="rId3"/>
              </a:rPr>
              <a:t>mng@iro.yar.ru</a:t>
            </a:r>
            <a:endParaRPr lang="ru-RU" altLang="ru-RU" sz="1600" dirty="0"/>
          </a:p>
          <a:p>
            <a:pPr algn="ctr"/>
            <a:endParaRPr lang="ru-RU" altLang="ru-RU" sz="1600" b="1" dirty="0"/>
          </a:p>
          <a:p>
            <a:pPr algn="ctr"/>
            <a:r>
              <a:rPr lang="ru-RU" altLang="ru-RU" sz="1600" b="1" dirty="0"/>
              <a:t>Руководитель </a:t>
            </a:r>
            <a:r>
              <a:rPr lang="ru-RU" altLang="ru-RU" sz="1600" b="1" dirty="0" smtClean="0"/>
              <a:t>центра</a:t>
            </a:r>
            <a:r>
              <a:rPr lang="ru-RU" altLang="ru-RU" sz="1600" b="1" dirty="0"/>
              <a:t/>
            </a:r>
            <a:br>
              <a:rPr lang="ru-RU" altLang="ru-RU" sz="1600" b="1" dirty="0"/>
            </a:br>
            <a:r>
              <a:rPr lang="ru-RU" altLang="ru-RU" sz="1600" dirty="0" err="1"/>
              <a:t>Шляхтина</a:t>
            </a:r>
            <a:r>
              <a:rPr lang="ru-RU" altLang="ru-RU" sz="1600" dirty="0"/>
              <a:t>  Наталья  Владимировна</a:t>
            </a:r>
          </a:p>
          <a:p>
            <a:pPr algn="ctr"/>
            <a:r>
              <a:rPr lang="en-US" altLang="ru-RU" sz="1600" dirty="0"/>
              <a:t> </a:t>
            </a:r>
            <a:r>
              <a:rPr lang="en-US" altLang="ru-RU" sz="1600" dirty="0">
                <a:hlinkClick r:id="rId4"/>
              </a:rPr>
              <a:t>shlyahtina@iro.yar.ru</a:t>
            </a:r>
            <a:r>
              <a:rPr lang="en-US" altLang="ru-RU" sz="1600" dirty="0"/>
              <a:t> </a:t>
            </a:r>
            <a:endParaRPr lang="ru-RU" altLang="ru-RU" sz="1600" dirty="0"/>
          </a:p>
          <a:p>
            <a:pPr algn="ctr"/>
            <a:r>
              <a:rPr lang="ru-RU" altLang="ru-RU" sz="1600" dirty="0"/>
              <a:t>Тел.: (8-4852) </a:t>
            </a:r>
            <a:r>
              <a:rPr lang="ru-RU" altLang="ru-RU" sz="1600" dirty="0" smtClean="0"/>
              <a:t>23-05-97</a:t>
            </a:r>
            <a:endParaRPr lang="ru-RU" altLang="ru-RU" sz="1600" dirty="0"/>
          </a:p>
        </p:txBody>
      </p:sp>
    </p:spTree>
    <p:extLst>
      <p:ext uri="{BB962C8B-B14F-4D97-AF65-F5344CB8AC3E}">
        <p14:creationId xmlns:p14="http://schemas.microsoft.com/office/powerpoint/2010/main" val="2712218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323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 Чемпионате   менеджеров-профессионалов    «Эффективные решения для управленческих команд»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Чемпионате   менеджеров-профессионалов    «Эффективные решения для управленческих команд»</dc:title>
  <dc:creator>Наталья Владимировна Шляхтина</dc:creator>
  <cp:lastModifiedBy>Наталья Владимировна Шляхтина</cp:lastModifiedBy>
  <cp:revision>23</cp:revision>
  <dcterms:created xsi:type="dcterms:W3CDTF">2020-11-11T10:26:27Z</dcterms:created>
  <dcterms:modified xsi:type="dcterms:W3CDTF">2021-11-26T10:34:15Z</dcterms:modified>
</cp:coreProperties>
</file>