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1" r:id="rId4"/>
    <p:sldId id="260" r:id="rId5"/>
    <p:sldId id="262" r:id="rId6"/>
    <p:sldId id="259" r:id="rId7"/>
    <p:sldId id="258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2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C3A5B-6B98-41C2-9CF4-7612FDCA765E}" type="datetimeFigureOut">
              <a:rPr lang="ru-RU" smtClean="0"/>
              <a:t>30.08.2021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A6FE5-B319-41DD-823F-8E305152541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1282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A6FE5-B319-41DD-823F-8E305152541A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5683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Realizatsiia%20proekta%20__500+___%20opyt%20i%20perspektivy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hyperlink" Target="&#1052;&#1077;&#1088;&#1086;&#1087;&#1088;&#1080;&#1103;&#1090;&#1080;&#1103;%20&#1044;&#1050;%20&#1080;&#1090;&#1086;&#1075;_76%20_&#1076;&#1083;&#1103;%20&#1060;&#1048;&#1054;&#1050;&#1054;..xls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Soveshchanie%20s%20regional'nymi%20koordinatorami%20500+%20ot%2024.08.2021.%20Prezentatsiia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&#1044;&#1086;&#1088;&#1086;&#1078;&#1085;&#1072;&#1103;%20&#1082;&#1072;&#1088;&#1090;&#1072;%20&#1088;&#1077;&#1075;&#1080;&#1086;&#1085;_&#1082;%20&#1087;&#1088;&#1080;&#1082;&#1072;&#1079;&#1091;.doc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0968" y="3068960"/>
            <a:ext cx="61206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Совещание с участниками проекта 500+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августа 2021 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141" y="404664"/>
            <a:ext cx="108012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8868"/>
            <a:ext cx="792088" cy="1129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99792" y="504269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образования Ярославской области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ГАУ ДПО ЯО «Институт развития образования»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80112" y="4941168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 Соколова И.Ю., региональный координатор проекта 500+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865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3017" y="1489749"/>
            <a:ext cx="69394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Анализ результатов выборочной экспертизы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8868"/>
            <a:ext cx="792088" cy="1129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141" y="404664"/>
            <a:ext cx="108012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59632" y="2204864"/>
            <a:ext cx="6792830" cy="2795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2-ого рейтинга вовлеченности, анализ позиций;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Содержательное ведение проекта;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Техническое сопровождение проекта;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анкетирования.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451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41" t="16166" r="11555" b="5052"/>
          <a:stretch/>
        </p:blipFill>
        <p:spPr bwMode="auto">
          <a:xfrm>
            <a:off x="1142186" y="952445"/>
            <a:ext cx="7573053" cy="582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843808" y="767779"/>
            <a:ext cx="6935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/>
              </a:rPr>
              <a:t>Экспертиза подтверждающих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документов</a:t>
            </a:r>
            <a:endParaRPr lang="ru-RU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8868"/>
            <a:ext cx="792088" cy="1129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141" y="404664"/>
            <a:ext cx="108012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Группа 12"/>
          <p:cNvGrpSpPr/>
          <p:nvPr/>
        </p:nvGrpSpPr>
        <p:grpSpPr>
          <a:xfrm>
            <a:off x="1450075" y="2420888"/>
            <a:ext cx="389254" cy="3554684"/>
            <a:chOff x="1450075" y="2420888"/>
            <a:chExt cx="389254" cy="3554684"/>
          </a:xfrm>
        </p:grpSpPr>
        <p:sp>
          <p:nvSpPr>
            <p:cNvPr id="4" name="Стрелка вправо 3"/>
            <p:cNvSpPr/>
            <p:nvPr/>
          </p:nvSpPr>
          <p:spPr>
            <a:xfrm>
              <a:off x="1450075" y="5157192"/>
              <a:ext cx="360040" cy="242316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Стрелка вправо 7"/>
            <p:cNvSpPr/>
            <p:nvPr/>
          </p:nvSpPr>
          <p:spPr>
            <a:xfrm>
              <a:off x="1450075" y="5733256"/>
              <a:ext cx="360040" cy="242316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" name="Стрелка вправо 8"/>
            <p:cNvSpPr/>
            <p:nvPr/>
          </p:nvSpPr>
          <p:spPr>
            <a:xfrm>
              <a:off x="1453968" y="2420888"/>
              <a:ext cx="360040" cy="242316"/>
            </a:xfrm>
            <a:prstGeom prst="right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" name="Стрелка вправо 9"/>
            <p:cNvSpPr/>
            <p:nvPr/>
          </p:nvSpPr>
          <p:spPr>
            <a:xfrm>
              <a:off x="1453968" y="2924944"/>
              <a:ext cx="360040" cy="242316"/>
            </a:xfrm>
            <a:prstGeom prst="right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Стрелка вправо 10"/>
            <p:cNvSpPr/>
            <p:nvPr/>
          </p:nvSpPr>
          <p:spPr>
            <a:xfrm>
              <a:off x="1453968" y="3356992"/>
              <a:ext cx="360040" cy="242316"/>
            </a:xfrm>
            <a:prstGeom prst="right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Стрелка вправо 11"/>
            <p:cNvSpPr/>
            <p:nvPr/>
          </p:nvSpPr>
          <p:spPr>
            <a:xfrm>
              <a:off x="1479289" y="4077072"/>
              <a:ext cx="360040" cy="242316"/>
            </a:xfrm>
            <a:prstGeom prst="right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" name="Прямоугольная выноска 6"/>
          <p:cNvSpPr/>
          <p:nvPr/>
        </p:nvSpPr>
        <p:spPr>
          <a:xfrm>
            <a:off x="155282" y="5391638"/>
            <a:ext cx="961256" cy="839873"/>
          </a:xfrm>
          <a:prstGeom prst="wedgeRectCallout">
            <a:avLst>
              <a:gd name="adj1" fmla="val 77425"/>
              <a:gd name="adj2" fmla="val 8211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action="ppaction://hlinkfile"/>
              </a:rPr>
              <a:t>Региональная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ДК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117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141" y="404664"/>
            <a:ext cx="108012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8868"/>
            <a:ext cx="792088" cy="1129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ятиугольник 5"/>
          <p:cNvSpPr/>
          <p:nvPr/>
        </p:nvSpPr>
        <p:spPr>
          <a:xfrm>
            <a:off x="251520" y="1654578"/>
            <a:ext cx="2520280" cy="1852223"/>
          </a:xfrm>
          <a:prstGeom prst="homePlate">
            <a:avLst/>
          </a:prstGeom>
          <a:noFill/>
          <a:ln>
            <a:solidFill>
              <a:srgbClr val="C00000"/>
            </a:solidFill>
          </a:ln>
          <a:effectLst>
            <a:glow rad="101600">
              <a:schemeClr val="accent1">
                <a:alpha val="40000"/>
              </a:schemeClr>
            </a:glow>
          </a:effectLst>
          <a:scene3d>
            <a:camera prst="orthographicFront">
              <a:rot lat="0" lon="20999997" rev="0"/>
            </a:camera>
            <a:lightRig rig="glow" dir="t"/>
          </a:scene3d>
          <a:sp3d contourW="19050" prstMaterial="plastic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Позиция ДК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2915816" y="1988840"/>
            <a:ext cx="4176464" cy="1852223"/>
          </a:xfrm>
          <a:prstGeom prst="homePlate">
            <a:avLst/>
          </a:prstGeom>
          <a:noFill/>
          <a:ln>
            <a:solidFill>
              <a:srgbClr val="C00000"/>
            </a:solidFill>
          </a:ln>
          <a:effectLst>
            <a:glow rad="76200">
              <a:schemeClr val="accent1">
                <a:alpha val="9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Мероприятие/я по данной позиции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8" name="Пятиугольник 7"/>
          <p:cNvSpPr/>
          <p:nvPr/>
        </p:nvSpPr>
        <p:spPr>
          <a:xfrm rot="16200000">
            <a:off x="3840068" y="2504747"/>
            <a:ext cx="2597838" cy="5454456"/>
          </a:xfrm>
          <a:custGeom>
            <a:avLst/>
            <a:gdLst>
              <a:gd name="connsiteX0" fmla="*/ 0 w 2834903"/>
              <a:gd name="connsiteY0" fmla="*/ 0 h 5454456"/>
              <a:gd name="connsiteX1" fmla="*/ 1417452 w 2834903"/>
              <a:gd name="connsiteY1" fmla="*/ 0 h 5454456"/>
              <a:gd name="connsiteX2" fmla="*/ 2834903 w 2834903"/>
              <a:gd name="connsiteY2" fmla="*/ 2727228 h 5454456"/>
              <a:gd name="connsiteX3" fmla="*/ 1417452 w 2834903"/>
              <a:gd name="connsiteY3" fmla="*/ 5454456 h 5454456"/>
              <a:gd name="connsiteX4" fmla="*/ 0 w 2834903"/>
              <a:gd name="connsiteY4" fmla="*/ 5454456 h 5454456"/>
              <a:gd name="connsiteX5" fmla="*/ 0 w 2834903"/>
              <a:gd name="connsiteY5" fmla="*/ 0 h 5454456"/>
              <a:gd name="connsiteX0" fmla="*/ 0 w 2304322"/>
              <a:gd name="connsiteY0" fmla="*/ 0 h 5454456"/>
              <a:gd name="connsiteX1" fmla="*/ 1417452 w 2304322"/>
              <a:gd name="connsiteY1" fmla="*/ 0 h 5454456"/>
              <a:gd name="connsiteX2" fmla="*/ 2304322 w 2304322"/>
              <a:gd name="connsiteY2" fmla="*/ 2704653 h 5454456"/>
              <a:gd name="connsiteX3" fmla="*/ 1417452 w 2304322"/>
              <a:gd name="connsiteY3" fmla="*/ 5454456 h 5454456"/>
              <a:gd name="connsiteX4" fmla="*/ 0 w 2304322"/>
              <a:gd name="connsiteY4" fmla="*/ 5454456 h 5454456"/>
              <a:gd name="connsiteX5" fmla="*/ 0 w 2304322"/>
              <a:gd name="connsiteY5" fmla="*/ 0 h 5454456"/>
              <a:gd name="connsiteX0" fmla="*/ 0 w 2111625"/>
              <a:gd name="connsiteY0" fmla="*/ 0 h 5454456"/>
              <a:gd name="connsiteX1" fmla="*/ 1417452 w 2111625"/>
              <a:gd name="connsiteY1" fmla="*/ 0 h 5454456"/>
              <a:gd name="connsiteX2" fmla="*/ 2111625 w 2111625"/>
              <a:gd name="connsiteY2" fmla="*/ 2715942 h 5454456"/>
              <a:gd name="connsiteX3" fmla="*/ 1417452 w 2111625"/>
              <a:gd name="connsiteY3" fmla="*/ 5454456 h 5454456"/>
              <a:gd name="connsiteX4" fmla="*/ 0 w 2111625"/>
              <a:gd name="connsiteY4" fmla="*/ 5454456 h 5454456"/>
              <a:gd name="connsiteX5" fmla="*/ 0 w 2111625"/>
              <a:gd name="connsiteY5" fmla="*/ 0 h 5454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11625" h="5454456">
                <a:moveTo>
                  <a:pt x="0" y="0"/>
                </a:moveTo>
                <a:lnTo>
                  <a:pt x="1417452" y="0"/>
                </a:lnTo>
                <a:lnTo>
                  <a:pt x="2111625" y="2715942"/>
                </a:lnTo>
                <a:lnTo>
                  <a:pt x="1417452" y="5454456"/>
                </a:lnTo>
                <a:lnTo>
                  <a:pt x="0" y="5454456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C00000"/>
            </a:solidFill>
          </a:ln>
          <a:effectLst>
            <a:glow rad="76200">
              <a:schemeClr val="accent1">
                <a:alpha val="78000"/>
              </a:schemeClr>
            </a:glow>
            <a:innerShdw blurRad="63500" dir="18900000">
              <a:prstClr val="black">
                <a:alpha val="50000"/>
              </a:prstClr>
            </a:innerShdw>
            <a:reflection endPos="0" dist="50800" dir="5400000" sy="-100000" algn="bl" rotWithShape="0"/>
          </a:effectLst>
          <a:scene3d>
            <a:camera prst="orthographicFront"/>
            <a:lightRig rig="threePt" dir="t"/>
          </a:scene3d>
          <a:sp3d extrusionH="12700" contourW="6350">
            <a:bevelB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endParaRPr lang="ru-RU" sz="2400" b="1" dirty="0">
              <a:solidFill>
                <a:srgbClr val="00206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Сценарии, протоколы, договоры, акты выполненных работ, отчетные фото, …все, что может подтвердить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факт проведения!  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7308304" y="2370635"/>
            <a:ext cx="1392596" cy="1562514"/>
          </a:xfrm>
          <a:custGeom>
            <a:avLst/>
            <a:gdLst>
              <a:gd name="connsiteX0" fmla="*/ 0 w 2160240"/>
              <a:gd name="connsiteY0" fmla="*/ 0 h 1562514"/>
              <a:gd name="connsiteX1" fmla="*/ 1378983 w 2160240"/>
              <a:gd name="connsiteY1" fmla="*/ 0 h 1562514"/>
              <a:gd name="connsiteX2" fmla="*/ 2160240 w 2160240"/>
              <a:gd name="connsiteY2" fmla="*/ 781257 h 1562514"/>
              <a:gd name="connsiteX3" fmla="*/ 1378983 w 2160240"/>
              <a:gd name="connsiteY3" fmla="*/ 1562514 h 1562514"/>
              <a:gd name="connsiteX4" fmla="*/ 0 w 2160240"/>
              <a:gd name="connsiteY4" fmla="*/ 1562514 h 1562514"/>
              <a:gd name="connsiteX5" fmla="*/ 0 w 2160240"/>
              <a:gd name="connsiteY5" fmla="*/ 0 h 1562514"/>
              <a:gd name="connsiteX0" fmla="*/ 0 w 1392596"/>
              <a:gd name="connsiteY0" fmla="*/ 0 h 1562514"/>
              <a:gd name="connsiteX1" fmla="*/ 1378983 w 1392596"/>
              <a:gd name="connsiteY1" fmla="*/ 0 h 1562514"/>
              <a:gd name="connsiteX2" fmla="*/ 1392596 w 1392596"/>
              <a:gd name="connsiteY2" fmla="*/ 736102 h 1562514"/>
              <a:gd name="connsiteX3" fmla="*/ 1378983 w 1392596"/>
              <a:gd name="connsiteY3" fmla="*/ 1562514 h 1562514"/>
              <a:gd name="connsiteX4" fmla="*/ 0 w 1392596"/>
              <a:gd name="connsiteY4" fmla="*/ 1562514 h 1562514"/>
              <a:gd name="connsiteX5" fmla="*/ 0 w 1392596"/>
              <a:gd name="connsiteY5" fmla="*/ 0 h 1562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2596" h="1562514">
                <a:moveTo>
                  <a:pt x="0" y="0"/>
                </a:moveTo>
                <a:lnTo>
                  <a:pt x="1378983" y="0"/>
                </a:lnTo>
                <a:lnTo>
                  <a:pt x="1392596" y="736102"/>
                </a:lnTo>
                <a:lnTo>
                  <a:pt x="1378983" y="1562514"/>
                </a:lnTo>
                <a:lnTo>
                  <a:pt x="0" y="1562514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C00000"/>
            </a:solidFill>
          </a:ln>
          <a:effectLst>
            <a:glow rad="76200">
              <a:schemeClr val="accent1">
                <a:alpha val="78000"/>
              </a:schemeClr>
            </a:glow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PDF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3888" y="610501"/>
            <a:ext cx="4824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подготовки подтверждающих документов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176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8868"/>
            <a:ext cx="792088" cy="1129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141" y="404664"/>
            <a:ext cx="108012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771800" y="606887"/>
            <a:ext cx="4824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подготовки подтверждающих документов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15616" y="2060848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 из ДК. Название мероприятия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факта проведения(документы, требующие подписи/печати, - сканами) ……</a:t>
            </a:r>
            <a:endParaRPr lang="ru-RU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48609" y="2990566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 из ДК. Название мероприятия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факта проведения(документы, требующие подписи/печати, - сканами) ……</a:t>
            </a:r>
            <a:endParaRPr lang="ru-RU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216180"/>
              </p:ext>
            </p:extLst>
          </p:nvPr>
        </p:nvGraphicFramePr>
        <p:xfrm>
          <a:off x="1619672" y="4293096"/>
          <a:ext cx="6773334" cy="173848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241660"/>
                <a:gridCol w="5531674"/>
              </a:tblGrid>
              <a:tr h="86924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Позиция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ДК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 ……</a:t>
                      </a:r>
                      <a:endParaRPr lang="ru-RU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924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Позиция по ДК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Описание…..</a:t>
                      </a:r>
                      <a:endParaRPr lang="ru-RU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835696" y="6211669"/>
            <a:ext cx="7038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Лучше подготовить в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затем готовый документ перевести в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PDF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397549" y="4797152"/>
            <a:ext cx="718067" cy="374812"/>
          </a:xfrm>
          <a:prstGeom prst="rightArrow">
            <a:avLst>
              <a:gd name="adj1" fmla="val 50000"/>
              <a:gd name="adj2" fmla="val 10845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397548" y="2615754"/>
            <a:ext cx="718067" cy="374812"/>
          </a:xfrm>
          <a:prstGeom prst="rightArrow">
            <a:avLst>
              <a:gd name="adj1" fmla="val 50000"/>
              <a:gd name="adj2" fmla="val 10845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94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8868"/>
            <a:ext cx="792088" cy="1129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141" y="404664"/>
            <a:ext cx="108012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40104" y="1444713"/>
            <a:ext cx="75838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file"/>
              </a:rPr>
              <a:t>Итоги совещания с региональными координаторами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2204864"/>
            <a:ext cx="720080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Доработка аналитических материалов 1 этапа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Перенос даты публикаций 2 этапа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 участников проекта с 20.09-01.10.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 3.0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Итоговый рейтинг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октября!!!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587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48868"/>
            <a:ext cx="1977709" cy="1129147"/>
            <a:chOff x="539552" y="48868"/>
            <a:chExt cx="1977709" cy="1129147"/>
          </a:xfrm>
        </p:grpSpPr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48868"/>
              <a:ext cx="792088" cy="1129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7141" y="404664"/>
              <a:ext cx="1080120" cy="72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1437141" y="1306850"/>
            <a:ext cx="7524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file"/>
              </a:rPr>
              <a:t>Выполнение мероприятий региональной дорожной карты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14515" y="2276872"/>
            <a:ext cx="76469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1 этапа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Доработка материалов 1 этапа – до 01.10.2021г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 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30.09.2021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Публикация материалов 2 этапа – до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14.10.2021  (выгрузка </a:t>
            </a:r>
            <a:b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ФИОКО)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Трансляция опыта – до 15.12 представлено не менее 3 практик (из них одна на федеральном уровне)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b="1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1310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39552" y="48868"/>
            <a:ext cx="1977709" cy="1129147"/>
            <a:chOff x="539552" y="48868"/>
            <a:chExt cx="1977709" cy="1129147"/>
          </a:xfrm>
        </p:grpSpPr>
        <p:pic>
          <p:nvPicPr>
            <p:cNvPr id="3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48868"/>
              <a:ext cx="792088" cy="1129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7141" y="404664"/>
              <a:ext cx="1080120" cy="72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4"/>
          <p:cNvSpPr txBox="1"/>
          <p:nvPr/>
        </p:nvSpPr>
        <p:spPr>
          <a:xfrm>
            <a:off x="2000983" y="1964739"/>
            <a:ext cx="496855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Контакты: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1.Чат сообщества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Телефон (4852)400 853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51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222</Words>
  <Application>Microsoft Office PowerPoint</Application>
  <PresentationFormat>Экран (4:3)</PresentationFormat>
  <Paragraphs>45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Соколова Ирина  Юрьевна</dc:creator>
  <cp:lastModifiedBy>Соколова Ирина  Юрьевна</cp:lastModifiedBy>
  <cp:revision>13</cp:revision>
  <dcterms:created xsi:type="dcterms:W3CDTF">2021-08-30T06:33:39Z</dcterms:created>
  <dcterms:modified xsi:type="dcterms:W3CDTF">2021-08-30T09:11:16Z</dcterms:modified>
</cp:coreProperties>
</file>