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22" r:id="rId2"/>
    <p:sldId id="282" r:id="rId3"/>
    <p:sldId id="327" r:id="rId4"/>
    <p:sldId id="345" r:id="rId5"/>
    <p:sldId id="346" r:id="rId6"/>
    <p:sldId id="347" r:id="rId7"/>
    <p:sldId id="348" r:id="rId8"/>
    <p:sldId id="349" r:id="rId9"/>
    <p:sldId id="350" r:id="rId10"/>
    <p:sldId id="351" r:id="rId11"/>
    <p:sldId id="352" r:id="rId12"/>
    <p:sldId id="341" r:id="rId13"/>
    <p:sldId id="353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E1E1"/>
    <a:srgbClr val="C2A2E6"/>
    <a:srgbClr val="CC3300"/>
    <a:srgbClr val="E7F9FF"/>
    <a:srgbClr val="FFEBEB"/>
    <a:srgbClr val="FFCCCC"/>
    <a:srgbClr val="800000"/>
    <a:srgbClr val="A50021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92" autoAdjust="0"/>
  </p:normalViewPr>
  <p:slideViewPr>
    <p:cSldViewPr>
      <p:cViewPr>
        <p:scale>
          <a:sx n="73" d="100"/>
          <a:sy n="73" d="100"/>
        </p:scale>
        <p:origin x="-222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2D10557-09F3-4DA0-A95F-F94854226A82}" type="datetimeFigureOut">
              <a:rPr lang="ru-RU"/>
              <a:pPr>
                <a:defRPr/>
              </a:pPr>
              <a:t>19.01.2021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DD5B3F4-259C-4B75-86A2-D34D6C216B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8046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D077C-D175-4191-971C-1AC1994FFB2D}" type="datetimeFigureOut">
              <a:rPr lang="ru-RU"/>
              <a:pPr>
                <a:defRPr/>
              </a:pPr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B948A-97DA-40ED-808B-4A7A85E539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52C5A-F3CA-40A6-8638-429030CAF259}" type="datetimeFigureOut">
              <a:rPr lang="ru-RU"/>
              <a:pPr>
                <a:defRPr/>
              </a:pPr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7622C-DCBC-4538-8551-50B2C6BF97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A4784-7606-4AF9-9CB6-A5C4943A9C6E}" type="datetimeFigureOut">
              <a:rPr lang="ru-RU"/>
              <a:pPr>
                <a:defRPr/>
              </a:pPr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53306-12C5-4EAF-9A24-929AFDB736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3E16E-A5C9-4242-9627-2CFD43065972}" type="datetimeFigureOut">
              <a:rPr lang="ru-RU"/>
              <a:pPr>
                <a:defRPr/>
              </a:pPr>
              <a:t>19.01.2021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9DFEC-C361-444C-80EB-EC11C0DE3B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6CA48-4FF9-42E3-A87A-320B33F20885}" type="datetimeFigureOut">
              <a:rPr lang="ru-RU"/>
              <a:pPr>
                <a:defRPr/>
              </a:pPr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F97B9-9E44-466F-9D03-6028015915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84C99-305D-4FB0-98C6-38F8AC353D35}" type="datetimeFigureOut">
              <a:rPr lang="ru-RU"/>
              <a:pPr>
                <a:defRPr/>
              </a:pPr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F16A4-CFF6-4649-B1C6-A7AA93E301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17A00-9EA0-4484-B3B9-0CB35FE9C81D}" type="datetimeFigureOut">
              <a:rPr lang="ru-RU"/>
              <a:pPr>
                <a:defRPr/>
              </a:pPr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55CF0-5B29-4997-8D01-9CDB72BF07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0406D-DF1E-4CEA-9369-8C11783F0AA3}" type="datetimeFigureOut">
              <a:rPr lang="ru-RU"/>
              <a:pPr>
                <a:defRPr/>
              </a:pPr>
              <a:t>19.01.2021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BB82F-4F7B-40AA-9D20-8B2EEABE88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711D8-0741-44BE-9F26-4C1784CEB12B}" type="datetimeFigureOut">
              <a:rPr lang="ru-RU"/>
              <a:pPr>
                <a:defRPr/>
              </a:pPr>
              <a:t>19.01.2021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D554F-3ABC-4332-B5A6-A462657139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49C23-6C4A-494B-A1F8-0641E091E09B}" type="datetimeFigureOut">
              <a:rPr lang="ru-RU"/>
              <a:pPr>
                <a:defRPr/>
              </a:pPr>
              <a:t>19.01.2021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AFD54-6502-49B0-BF4D-26D1284098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1A53B-A7D1-41AB-9A5B-553ED8EECC64}" type="datetimeFigureOut">
              <a:rPr lang="ru-RU"/>
              <a:pPr>
                <a:defRPr/>
              </a:pPr>
              <a:t>19.01.2021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06F68-05A8-4167-ABC3-236F55266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C3851-C0AD-4929-8957-115F9E429A39}" type="datetimeFigureOut">
              <a:rPr lang="ru-RU"/>
              <a:pPr>
                <a:defRPr/>
              </a:pPr>
              <a:t>19.01.2021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7E6AD-9997-44E0-866B-EA31394AEA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51941-F127-4E4C-B946-45255794E2E6}" type="datetimeFigureOut">
              <a:rPr lang="ru-RU"/>
              <a:pPr>
                <a:defRPr/>
              </a:pPr>
              <a:t>19.01.2021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67067-17B2-4F84-91E9-2DA3B090DE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92796F6-C487-4B00-9628-F9A86B39E4A1}" type="datetimeFigureOut">
              <a:rPr lang="ru-RU"/>
              <a:pPr>
                <a:defRPr/>
              </a:pPr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6A087F-E2D5-4A9F-83A9-2755270350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1520" y="1268760"/>
            <a:ext cx="8712968" cy="1656184"/>
          </a:xfrm>
          <a:prstGeom prst="roundRect">
            <a:avLst>
              <a:gd name="adj" fmla="val 6371"/>
            </a:avLst>
          </a:prstGeom>
          <a:solidFill>
            <a:srgbClr val="E7F9FF"/>
          </a:solidFill>
          <a:ln w="19050">
            <a:solidFill>
              <a:schemeClr val="tx1"/>
            </a:solidFill>
          </a:ln>
          <a:effectLst>
            <a:glow rad="139700">
              <a:srgbClr val="FFC000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2118" y="1196752"/>
            <a:ext cx="8640960" cy="1728192"/>
          </a:xfrm>
        </p:spPr>
        <p:txBody>
          <a:bodyPr/>
          <a:lstStyle/>
          <a:p>
            <a:r>
              <a:rPr lang="ru-RU" b="1" dirty="0" smtClean="0">
                <a:solidFill>
                  <a:schemeClr val="bg2">
                    <a:lumMod val="75000"/>
                  </a:schemeClr>
                </a:solidFill>
              </a:rPr>
              <a:t>Финансовое обеспечение сетевого взаимодействия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496" y="3508266"/>
            <a:ext cx="9145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3200" b="1" dirty="0" smtClean="0">
                <a:solidFill>
                  <a:srgbClr val="E7F9FF"/>
                </a:solidFill>
                <a:latin typeface="Palatino Linotype"/>
                <a:cs typeface="+mn-cs"/>
              </a:rPr>
              <a:t>Семко Елена Романовна, директор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78974" y="116632"/>
            <a:ext cx="86855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800" b="1" dirty="0" smtClean="0">
                <a:solidFill>
                  <a:srgbClr val="E7F9FF"/>
                </a:solidFill>
                <a:latin typeface="Palatino Linotype"/>
              </a:rPr>
              <a:t>ГОУ ЯО Средняя </a:t>
            </a:r>
            <a:r>
              <a:rPr lang="ru-RU" sz="2800" b="1" dirty="0">
                <a:solidFill>
                  <a:srgbClr val="E7F9FF"/>
                </a:solidFill>
                <a:latin typeface="Palatino Linotype"/>
              </a:rPr>
              <a:t>школа </a:t>
            </a:r>
            <a:endParaRPr lang="ru-RU" sz="2800" b="1" dirty="0" smtClean="0">
              <a:solidFill>
                <a:srgbClr val="E7F9FF"/>
              </a:solidFill>
              <a:latin typeface="Palatino Linotype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800" b="1" dirty="0" smtClean="0">
                <a:solidFill>
                  <a:srgbClr val="E7F9FF"/>
                </a:solidFill>
                <a:latin typeface="Palatino Linotype"/>
              </a:rPr>
              <a:t>«</a:t>
            </a:r>
            <a:r>
              <a:rPr lang="ru-RU" sz="2800" b="1" dirty="0">
                <a:solidFill>
                  <a:srgbClr val="E7F9FF"/>
                </a:solidFill>
                <a:latin typeface="Palatino Linotype"/>
              </a:rPr>
              <a:t>Провинциальный колледж»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264500" y="4695527"/>
            <a:ext cx="48093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Palatino Linotype"/>
                <a:ea typeface="Times New Roman"/>
                <a:cs typeface="Times New Roman"/>
              </a:rPr>
              <a:t>СОИСПОЛНИТЕЛЬ ПРОЕКТА 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78974" y="5157192"/>
            <a:ext cx="86855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Palatino Linotype"/>
                <a:ea typeface="Times New Roman"/>
                <a:cs typeface="Times New Roman"/>
              </a:rPr>
              <a:t>муниципальное общеобразовательное учреждение «Средняя школа № 42 </a:t>
            </a:r>
            <a:endParaRPr lang="ru-RU" sz="2400" dirty="0" smtClean="0">
              <a:latin typeface="Palatino Linotype"/>
              <a:ea typeface="Times New Roman"/>
              <a:cs typeface="Times New Roman"/>
            </a:endParaRPr>
          </a:p>
          <a:p>
            <a:pPr algn="ctr"/>
            <a:r>
              <a:rPr lang="ru-RU" sz="2400" dirty="0" smtClean="0">
                <a:latin typeface="Palatino Linotype"/>
                <a:ea typeface="Times New Roman"/>
                <a:cs typeface="Times New Roman"/>
              </a:rPr>
              <a:t>им</a:t>
            </a:r>
            <a:r>
              <a:rPr lang="ru-RU" sz="2400" dirty="0">
                <a:latin typeface="Palatino Linotype"/>
                <a:ea typeface="Times New Roman"/>
                <a:cs typeface="Times New Roman"/>
              </a:rPr>
              <a:t>. Н.П. Гусева с углубленным изучением французского языка»,  город Ярославль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5408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179512" y="149806"/>
            <a:ext cx="8712968" cy="1752510"/>
          </a:xfrm>
          <a:prstGeom prst="roundRect">
            <a:avLst>
              <a:gd name="adj" fmla="val 6371"/>
            </a:avLst>
          </a:prstGeom>
          <a:solidFill>
            <a:srgbClr val="E7F9FF"/>
          </a:solidFill>
          <a:ln w="19050">
            <a:solidFill>
              <a:schemeClr val="tx1"/>
            </a:solidFill>
          </a:ln>
          <a:effectLst>
            <a:glow rad="139700">
              <a:srgbClr val="FFC000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32656"/>
            <a:ext cx="82809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2">
                    <a:lumMod val="75000"/>
                  </a:schemeClr>
                </a:solidFill>
                <a:ea typeface="Times New Roman"/>
                <a:cs typeface="Times New Roman"/>
              </a:rPr>
              <a:t>Алгоритм действий для реализации предложенного финансового механизма</a:t>
            </a:r>
            <a:endParaRPr lang="ru-RU" sz="3200" b="1" dirty="0">
              <a:solidFill>
                <a:schemeClr val="bg2">
                  <a:lumMod val="75000"/>
                </a:schemeClr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4457" y="1988840"/>
            <a:ext cx="81369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FFFF00"/>
                </a:solidFill>
              </a:rPr>
              <a:t>Исполнитель</a:t>
            </a:r>
            <a:r>
              <a:rPr lang="ru-RU" sz="2400" b="1" dirty="0"/>
              <a:t>:</a:t>
            </a:r>
            <a:endParaRPr lang="ru-RU" sz="2400" dirty="0"/>
          </a:p>
          <a:p>
            <a:pPr algn="just"/>
            <a:r>
              <a:rPr lang="ru-RU" sz="2400" b="1" dirty="0"/>
              <a:t> </a:t>
            </a:r>
            <a:endParaRPr lang="ru-RU" sz="2400" dirty="0"/>
          </a:p>
          <a:p>
            <a:pPr lvl="0" algn="just"/>
            <a:r>
              <a:rPr lang="ru-RU" sz="2400" dirty="0" smtClean="0"/>
              <a:t>6. </a:t>
            </a:r>
            <a:r>
              <a:rPr lang="ru-RU" sz="2400" dirty="0" smtClean="0">
                <a:solidFill>
                  <a:srgbClr val="FFFF00"/>
                </a:solidFill>
              </a:rPr>
              <a:t>Заключает </a:t>
            </a:r>
            <a:r>
              <a:rPr lang="ru-RU" sz="2400" dirty="0">
                <a:solidFill>
                  <a:srgbClr val="FFFF00"/>
                </a:solidFill>
              </a:rPr>
              <a:t>трудовые договоры и (или) </a:t>
            </a:r>
            <a:r>
              <a:rPr lang="ru-RU" sz="2400" dirty="0" smtClean="0">
                <a:solidFill>
                  <a:srgbClr val="FFFF00"/>
                </a:solidFill>
              </a:rPr>
              <a:t> дополнительные </a:t>
            </a:r>
            <a:r>
              <a:rPr lang="ru-RU" sz="2400" dirty="0">
                <a:solidFill>
                  <a:srgbClr val="FFFF00"/>
                </a:solidFill>
              </a:rPr>
              <a:t>соглашения </a:t>
            </a:r>
            <a:r>
              <a:rPr lang="ru-RU" sz="2400" dirty="0"/>
              <a:t>к трудовым договорам с работниками, занятыми в реализации договора о сетевой форме реализации образовательной программы.</a:t>
            </a:r>
          </a:p>
          <a:p>
            <a:pPr lvl="0" algn="just"/>
            <a:r>
              <a:rPr lang="ru-RU" sz="2400" dirty="0" smtClean="0"/>
              <a:t>7. В </a:t>
            </a:r>
            <a:r>
              <a:rPr lang="ru-RU" sz="2400" dirty="0"/>
              <a:t>сроки, установленные налоговым законодательством, </a:t>
            </a:r>
            <a:r>
              <a:rPr lang="ru-RU" sz="2400" dirty="0">
                <a:solidFill>
                  <a:srgbClr val="FFFF00"/>
                </a:solidFill>
              </a:rPr>
              <a:t>подает налоговые декларации по НДС и налогу на прибыль</a:t>
            </a:r>
            <a:r>
              <a:rPr lang="ru-RU" sz="2400" dirty="0"/>
              <a:t> </a:t>
            </a:r>
            <a:r>
              <a:rPr lang="ru-RU" sz="2400" dirty="0">
                <a:solidFill>
                  <a:srgbClr val="FFFF00"/>
                </a:solidFill>
              </a:rPr>
              <a:t>с учетом полученных доходов</a:t>
            </a:r>
            <a:r>
              <a:rPr lang="ru-RU" sz="2400" dirty="0"/>
              <a:t> от реализации данного договора и произведенных в рамках него расходов.</a:t>
            </a:r>
          </a:p>
          <a:p>
            <a:pPr algn="just"/>
            <a:endParaRPr lang="ru-RU" sz="2400" dirty="0" smtClean="0"/>
          </a:p>
          <a:p>
            <a:pPr marL="457200" lvl="0" indent="-457200" algn="just">
              <a:buFont typeface="+mj-lt"/>
              <a:buAutoNum type="arabicPeriod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1881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179512" y="149806"/>
            <a:ext cx="8712968" cy="1752510"/>
          </a:xfrm>
          <a:prstGeom prst="roundRect">
            <a:avLst>
              <a:gd name="adj" fmla="val 6371"/>
            </a:avLst>
          </a:prstGeom>
          <a:solidFill>
            <a:srgbClr val="E7F9FF"/>
          </a:solidFill>
          <a:ln w="19050">
            <a:solidFill>
              <a:schemeClr val="tx1"/>
            </a:solidFill>
          </a:ln>
          <a:effectLst>
            <a:glow rad="139700">
              <a:srgbClr val="FFC000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32656"/>
            <a:ext cx="82809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2">
                    <a:lumMod val="75000"/>
                  </a:schemeClr>
                </a:solidFill>
                <a:ea typeface="Times New Roman"/>
                <a:cs typeface="Times New Roman"/>
              </a:rPr>
              <a:t>Алгоритм действий для реализации предложенного финансового механизма</a:t>
            </a:r>
            <a:endParaRPr lang="ru-RU" sz="3200" b="1" dirty="0">
              <a:solidFill>
                <a:schemeClr val="bg2">
                  <a:lumMod val="75000"/>
                </a:schemeClr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4457" y="1988840"/>
            <a:ext cx="81369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FFFF00"/>
                </a:solidFill>
              </a:rPr>
              <a:t>Заказчик</a:t>
            </a:r>
            <a:r>
              <a:rPr lang="ru-RU" sz="2400" b="1" dirty="0"/>
              <a:t>:</a:t>
            </a:r>
            <a:endParaRPr lang="ru-RU" sz="2400" dirty="0"/>
          </a:p>
          <a:p>
            <a:pPr marL="457200" lvl="0" indent="-457200" algn="just">
              <a:buFont typeface="+mj-lt"/>
              <a:buAutoNum type="arabicPeriod"/>
            </a:pPr>
            <a:r>
              <a:rPr lang="ru-RU" sz="2400" dirty="0">
                <a:solidFill>
                  <a:srgbClr val="FFFF00"/>
                </a:solidFill>
              </a:rPr>
              <a:t>Определяет вид и объем необходимых услуг </a:t>
            </a:r>
            <a:r>
              <a:rPr lang="ru-RU" sz="2400" dirty="0"/>
              <a:t>(учебную программу, рекомендуемое расписание, количество обучающихся и т.д.), исходя из которых Исполнитель будет производить расчет стоимости реализации образовательной программы в сетевой форме.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sz="2400" dirty="0">
                <a:solidFill>
                  <a:srgbClr val="FFFF00"/>
                </a:solidFill>
              </a:rPr>
              <a:t>Предусматривает в ПФХД средства на оплату договора </a:t>
            </a:r>
            <a:r>
              <a:rPr lang="ru-RU" sz="2400" dirty="0"/>
              <a:t>о сетевой форме реализации образовательной программы.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sz="2400" dirty="0">
                <a:solidFill>
                  <a:srgbClr val="FFFF00"/>
                </a:solidFill>
              </a:rPr>
              <a:t>Подписывает акт сдачи-приемки </a:t>
            </a:r>
            <a:r>
              <a:rPr lang="ru-RU" sz="2400" dirty="0"/>
              <a:t>оказанных услуг.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sz="2400" dirty="0">
                <a:solidFill>
                  <a:srgbClr val="FFFF00"/>
                </a:solidFill>
              </a:rPr>
              <a:t>Производит оплату услуг</a:t>
            </a:r>
            <a:r>
              <a:rPr lang="ru-RU" sz="2400" dirty="0"/>
              <a:t> на условиях заключенного договора.</a:t>
            </a:r>
          </a:p>
        </p:txBody>
      </p:sp>
    </p:spTree>
    <p:extLst>
      <p:ext uri="{BB962C8B-B14F-4D97-AF65-F5344CB8AC3E}">
        <p14:creationId xmlns:p14="http://schemas.microsoft.com/office/powerpoint/2010/main" val="348037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42462" y="260648"/>
            <a:ext cx="8712968" cy="1224136"/>
          </a:xfrm>
          <a:prstGeom prst="roundRect">
            <a:avLst>
              <a:gd name="adj" fmla="val 6371"/>
            </a:avLst>
          </a:prstGeom>
          <a:solidFill>
            <a:srgbClr val="E7F9FF"/>
          </a:solidFill>
          <a:ln w="19050">
            <a:solidFill>
              <a:schemeClr val="tx1"/>
            </a:solidFill>
          </a:ln>
          <a:effectLst>
            <a:glow rad="139700">
              <a:srgbClr val="FFC000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pc="-10" dirty="0">
                <a:solidFill>
                  <a:schemeClr val="bg2">
                    <a:lumMod val="75000"/>
                  </a:schemeClr>
                </a:solidFill>
                <a:ea typeface="Times New Roman"/>
                <a:cs typeface="Times New Roman"/>
              </a:rPr>
              <a:t>Оценка результативности проекта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/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dirty="0">
                <a:latin typeface="Arial" charset="0"/>
                <a:cs typeface="Arial" charset="0"/>
              </a:rPr>
              <a:t>Описанный механизм прошёл экспертизу юридического отдела и экономической службы Департамента образования Ярославской области.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ru-RU" sz="2400" dirty="0">
              <a:latin typeface="Arial" charset="0"/>
              <a:cs typeface="Arial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FFFF00"/>
                </a:solidFill>
                <a:latin typeface="Arial" charset="0"/>
                <a:cs typeface="Arial" charset="0"/>
              </a:rPr>
              <a:t>Предложенный текст соответствует всем поправкам </a:t>
            </a:r>
            <a:r>
              <a:rPr lang="ru-RU" sz="24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экспертов.</a:t>
            </a:r>
            <a:endParaRPr lang="ru-RU" sz="2400" dirty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74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/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dirty="0" smtClean="0">
                <a:latin typeface="Arial" charset="0"/>
                <a:cs typeface="Arial" charset="0"/>
              </a:rPr>
              <a:t>Подробное описание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ru-RU" sz="2400" dirty="0" smtClean="0">
                <a:latin typeface="Arial" charset="0"/>
                <a:cs typeface="Arial" charset="0"/>
              </a:rPr>
              <a:t>результатов деятельности предложено участникам семинара в виде оформленных методических рекомендаций.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ru-RU" sz="2400" dirty="0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pPr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Спасибо за внимание!</a:t>
            </a:r>
            <a:endParaRPr lang="ru-RU" b="1" dirty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38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213500" y="188640"/>
            <a:ext cx="8712968" cy="1656184"/>
          </a:xfrm>
          <a:prstGeom prst="roundRect">
            <a:avLst>
              <a:gd name="adj" fmla="val 6371"/>
            </a:avLst>
          </a:prstGeom>
          <a:solidFill>
            <a:srgbClr val="E7F9FF"/>
          </a:solidFill>
          <a:ln w="19050">
            <a:solidFill>
              <a:schemeClr val="tx1"/>
            </a:solidFill>
          </a:ln>
          <a:effectLst>
            <a:glow rad="139700">
              <a:srgbClr val="FFC000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678" name="Заголовок 1"/>
          <p:cNvSpPr>
            <a:spLocks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45083"/>
            <a:ext cx="8229600" cy="1143000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bg2">
                    <a:lumMod val="75000"/>
                  </a:schemeClr>
                </a:solidFill>
                <a:ea typeface="Times New Roman"/>
                <a:cs typeface="Times New Roman"/>
              </a:rPr>
              <a:t>Что регламентировало деятельность по сетевому взаимодействию в 2019 году </a:t>
            </a:r>
            <a:endParaRPr lang="ru-RU" sz="3200" b="1" dirty="0">
              <a:solidFill>
                <a:schemeClr val="bg2">
                  <a:lumMod val="75000"/>
                </a:schemeClr>
              </a:solidFill>
              <a:ea typeface="Times New Roman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2055" y="2204864"/>
            <a:ext cx="825585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400" dirty="0">
                <a:solidFill>
                  <a:srgbClr val="FFFF00"/>
                </a:solidFill>
              </a:rPr>
              <a:t>Методические рекомендации для субъектов РФ </a:t>
            </a:r>
            <a:r>
              <a:rPr lang="ru-RU" sz="2400" dirty="0"/>
              <a:t>по вопросам реализации основных и дополнительных общеобразовательных программ в сетевой форме (</a:t>
            </a:r>
            <a:r>
              <a:rPr lang="ru-RU" sz="2400" dirty="0">
                <a:solidFill>
                  <a:srgbClr val="FFFF00"/>
                </a:solidFill>
              </a:rPr>
              <a:t>Утверждены Министерством просвещения РФ  28.06.2019 г</a:t>
            </a:r>
            <a:r>
              <a:rPr lang="ru-RU" sz="2400" dirty="0" smtClean="0">
                <a:solidFill>
                  <a:srgbClr val="FFFF00"/>
                </a:solidFill>
              </a:rPr>
              <a:t>. </a:t>
            </a:r>
            <a:r>
              <a:rPr lang="ru-RU" sz="2400" dirty="0" smtClean="0"/>
              <a:t>, </a:t>
            </a:r>
            <a:r>
              <a:rPr lang="ru-RU" sz="2400" dirty="0"/>
              <a:t>№МР-81/02</a:t>
            </a:r>
            <a:r>
              <a:rPr lang="ru-RU" sz="2400" dirty="0" smtClean="0"/>
              <a:t>).</a:t>
            </a:r>
          </a:p>
          <a:p>
            <a:pPr lvl="0" algn="just"/>
            <a:endParaRPr lang="ru-RU" sz="24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Обоснована важность сетевого взаимодействия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FFFF00"/>
                </a:solidFill>
              </a:rPr>
              <a:t>Примерное положение</a:t>
            </a:r>
            <a:r>
              <a:rPr lang="ru-RU" sz="2400" dirty="0" smtClean="0"/>
              <a:t> о сетевой форме реализации образовательных программ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FFFF00"/>
                </a:solidFill>
              </a:rPr>
              <a:t>Примерные формы договоров</a:t>
            </a:r>
            <a:r>
              <a:rPr lang="ru-RU" sz="2400" dirty="0" smtClean="0"/>
              <a:t> </a:t>
            </a:r>
            <a:r>
              <a:rPr lang="ru-RU" sz="2400" dirty="0"/>
              <a:t>о сетевой форме реализации образовательных </a:t>
            </a:r>
            <a:r>
              <a:rPr lang="ru-RU" sz="2400" dirty="0" smtClean="0"/>
              <a:t>программ </a:t>
            </a:r>
            <a:r>
              <a:rPr lang="ru-RU" sz="2400" dirty="0" smtClean="0">
                <a:solidFill>
                  <a:srgbClr val="FFFF00"/>
                </a:solidFill>
              </a:rPr>
              <a:t>трёх видов</a:t>
            </a:r>
            <a:endParaRPr lang="ru-RU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179512" y="149806"/>
            <a:ext cx="8712968" cy="974938"/>
          </a:xfrm>
          <a:prstGeom prst="roundRect">
            <a:avLst>
              <a:gd name="adj" fmla="val 6371"/>
            </a:avLst>
          </a:prstGeom>
          <a:solidFill>
            <a:srgbClr val="E7F9FF"/>
          </a:solidFill>
          <a:ln w="19050">
            <a:solidFill>
              <a:schemeClr val="tx1"/>
            </a:solidFill>
          </a:ln>
          <a:effectLst>
            <a:glow rad="139700">
              <a:srgbClr val="FFC000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40015"/>
            <a:ext cx="8964488" cy="4929411"/>
          </a:xfrm>
        </p:spPr>
        <p:txBody>
          <a:bodyPr/>
          <a:lstStyle/>
          <a:p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32656"/>
            <a:ext cx="82809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2">
                    <a:lumMod val="75000"/>
                  </a:schemeClr>
                </a:solidFill>
                <a:ea typeface="Times New Roman"/>
                <a:cs typeface="Times New Roman"/>
              </a:rPr>
              <a:t>Новые документы 2020 года</a:t>
            </a:r>
            <a:endParaRPr lang="ru-RU" sz="3200" b="1" dirty="0">
              <a:solidFill>
                <a:schemeClr val="bg2">
                  <a:lumMod val="75000"/>
                </a:schemeClr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1772816"/>
            <a:ext cx="81369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400" dirty="0">
                <a:solidFill>
                  <a:srgbClr val="FFFF00"/>
                </a:solidFill>
              </a:rPr>
              <a:t>Приказ Министерства науки и высшего образования РФ и Министерства просвещения РФ от 5 августа 2020 г. </a:t>
            </a:r>
            <a:r>
              <a:rPr lang="ru-RU" sz="2400" dirty="0"/>
              <a:t>N 882/391 "Об организации и осуществлении образовательной деятельности при сетевой форме реализации образовательных программ</a:t>
            </a:r>
            <a:r>
              <a:rPr lang="ru-RU" sz="2400" dirty="0" smtClean="0"/>
              <a:t>".</a:t>
            </a:r>
          </a:p>
          <a:p>
            <a:pPr lvl="0" algn="just"/>
            <a:endParaRPr lang="ru-RU" sz="24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FFFF00"/>
                </a:solidFill>
              </a:rPr>
              <a:t>Порядок организации и осуществления образовательной деятельности </a:t>
            </a:r>
            <a:r>
              <a:rPr lang="ru-RU" sz="2400" dirty="0" smtClean="0"/>
              <a:t>при сетевой форме реализации образовательных программ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FFFF00"/>
                </a:solidFill>
              </a:rPr>
              <a:t>Примерная форма договора </a:t>
            </a:r>
            <a:r>
              <a:rPr lang="ru-RU" sz="2400" dirty="0" smtClean="0"/>
              <a:t>о сетевой форме реализации образовательных программ (</a:t>
            </a:r>
            <a:r>
              <a:rPr lang="ru-RU" sz="2400" dirty="0" smtClean="0">
                <a:solidFill>
                  <a:srgbClr val="FFFF00"/>
                </a:solidFill>
              </a:rPr>
              <a:t>два вида</a:t>
            </a:r>
            <a:r>
              <a:rPr lang="ru-RU" sz="2400" dirty="0" smtClean="0"/>
              <a:t>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5206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179512" y="149806"/>
            <a:ext cx="8712968" cy="1406986"/>
          </a:xfrm>
          <a:prstGeom prst="roundRect">
            <a:avLst>
              <a:gd name="adj" fmla="val 6371"/>
            </a:avLst>
          </a:prstGeom>
          <a:solidFill>
            <a:srgbClr val="E7F9FF"/>
          </a:solidFill>
          <a:ln w="19050">
            <a:solidFill>
              <a:schemeClr val="tx1"/>
            </a:solidFill>
          </a:ln>
          <a:effectLst>
            <a:glow rad="139700">
              <a:srgbClr val="FFC000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40015"/>
            <a:ext cx="8964488" cy="4929411"/>
          </a:xfrm>
        </p:spPr>
        <p:txBody>
          <a:bodyPr/>
          <a:lstStyle/>
          <a:p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32656"/>
            <a:ext cx="82809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2">
                    <a:lumMod val="75000"/>
                  </a:schemeClr>
                </a:solidFill>
                <a:ea typeface="Times New Roman"/>
                <a:cs typeface="Times New Roman"/>
              </a:rPr>
              <a:t>Что сказано про финансовое взаимодействие?</a:t>
            </a:r>
            <a:endParaRPr lang="ru-RU" sz="3200" b="1" dirty="0">
              <a:solidFill>
                <a:schemeClr val="bg2">
                  <a:lumMod val="75000"/>
                </a:schemeClr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1772816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400" dirty="0" smtClean="0"/>
              <a:t>«Базовая организация осуществляет </a:t>
            </a:r>
            <a:r>
              <a:rPr lang="ru-RU" sz="2400" dirty="0" smtClean="0">
                <a:solidFill>
                  <a:srgbClr val="FFFF00"/>
                </a:solidFill>
              </a:rPr>
              <a:t>финансовое обеспечение </a:t>
            </a:r>
            <a:r>
              <a:rPr lang="ru-RU" sz="2400" dirty="0" smtClean="0"/>
              <a:t>реализации организацией-участником части образовательной программы </a:t>
            </a:r>
            <a:r>
              <a:rPr lang="ru-RU" sz="2400" dirty="0" smtClean="0">
                <a:solidFill>
                  <a:srgbClr val="FFFF00"/>
                </a:solidFill>
              </a:rPr>
              <a:t>на основании договора возмездного оказания услуг</a:t>
            </a:r>
            <a:r>
              <a:rPr lang="ru-RU" sz="2400" dirty="0" smtClean="0"/>
              <a:t> в сфере образования, </a:t>
            </a:r>
            <a:r>
              <a:rPr lang="ru-RU" sz="2400" dirty="0" smtClean="0">
                <a:solidFill>
                  <a:srgbClr val="FFFF00"/>
                </a:solidFill>
              </a:rPr>
              <a:t>заключаемого в течение Х дней с момента заключения договора о сетевой форме </a:t>
            </a:r>
            <a:r>
              <a:rPr lang="ru-RU" sz="2400" dirty="0" smtClean="0"/>
              <a:t>реализации образовательной программы»</a:t>
            </a:r>
          </a:p>
          <a:p>
            <a:pPr lvl="0" algn="just"/>
            <a:endParaRPr lang="ru-RU" sz="2400" dirty="0"/>
          </a:p>
          <a:p>
            <a:pPr lvl="0" algn="just"/>
            <a:r>
              <a:rPr lang="ru-RU" sz="2400" dirty="0" smtClean="0"/>
              <a:t>«</a:t>
            </a:r>
            <a:r>
              <a:rPr lang="ru-RU" sz="2400" dirty="0" smtClean="0">
                <a:solidFill>
                  <a:srgbClr val="FFFF00"/>
                </a:solidFill>
              </a:rPr>
              <a:t>Базовая организация </a:t>
            </a:r>
            <a:r>
              <a:rPr lang="ru-RU" sz="2400" dirty="0" smtClean="0"/>
              <a:t>– организация, в которую обучающийся принят на обучение…»;</a:t>
            </a:r>
          </a:p>
          <a:p>
            <a:pPr lvl="0" algn="just"/>
            <a:r>
              <a:rPr lang="ru-RU" sz="2400" dirty="0" smtClean="0"/>
              <a:t>«</a:t>
            </a:r>
            <a:r>
              <a:rPr lang="ru-RU" sz="2400" dirty="0" smtClean="0">
                <a:solidFill>
                  <a:srgbClr val="FFFF00"/>
                </a:solidFill>
              </a:rPr>
              <a:t>Организация-участник</a:t>
            </a:r>
            <a:r>
              <a:rPr lang="ru-RU" sz="2400" dirty="0" smtClean="0"/>
              <a:t> - организация, реализующая часть сетевой программы…»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2712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179512" y="149806"/>
            <a:ext cx="8712968" cy="974938"/>
          </a:xfrm>
          <a:prstGeom prst="roundRect">
            <a:avLst>
              <a:gd name="adj" fmla="val 6371"/>
            </a:avLst>
          </a:prstGeom>
          <a:solidFill>
            <a:srgbClr val="E7F9FF"/>
          </a:solidFill>
          <a:ln w="19050">
            <a:solidFill>
              <a:schemeClr val="tx1"/>
            </a:solidFill>
          </a:ln>
          <a:effectLst>
            <a:glow rad="139700">
              <a:srgbClr val="FFC000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40015"/>
            <a:ext cx="8964488" cy="4929411"/>
          </a:xfrm>
        </p:spPr>
        <p:txBody>
          <a:bodyPr/>
          <a:lstStyle/>
          <a:p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32656"/>
            <a:ext cx="82809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2">
                    <a:lumMod val="75000"/>
                  </a:schemeClr>
                </a:solidFill>
                <a:ea typeface="Times New Roman"/>
                <a:cs typeface="Times New Roman"/>
              </a:rPr>
              <a:t>Итог работы РИП</a:t>
            </a:r>
            <a:endParaRPr lang="ru-RU" sz="3200" b="1" dirty="0">
              <a:solidFill>
                <a:schemeClr val="bg2">
                  <a:lumMod val="75000"/>
                </a:schemeClr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1242441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400" dirty="0" smtClean="0">
                <a:solidFill>
                  <a:srgbClr val="FFFF00"/>
                </a:solidFill>
              </a:rPr>
              <a:t>Осуществлено финансовое обеспечение реализации образовательной программы</a:t>
            </a:r>
            <a:r>
              <a:rPr lang="ru-RU" sz="2400" dirty="0" smtClean="0"/>
              <a:t> между организацией-заказчиком услуги (далее - Заказчик, в новой терминологии – базовая организация) и организацией-исполнителем услуги (далее – Исполнитель, в новой терминологии – организация-участник).</a:t>
            </a:r>
          </a:p>
          <a:p>
            <a:pPr lvl="0" algn="just"/>
            <a:endParaRPr lang="ru-RU" sz="2400" dirty="0"/>
          </a:p>
          <a:p>
            <a:pPr lvl="0" algn="just"/>
            <a:r>
              <a:rPr lang="ru-RU" sz="2400" dirty="0" smtClean="0">
                <a:solidFill>
                  <a:srgbClr val="FFFF00"/>
                </a:solidFill>
              </a:rPr>
              <a:t>Заказчик оплачивает услугу за счёт средств субсидии</a:t>
            </a:r>
            <a:r>
              <a:rPr lang="ru-RU" sz="2400" dirty="0" smtClean="0"/>
              <a:t>, предоставленной на финансовое обеспечение выполнения МЗ (ГЗ) на оказание муниципальных (государственных) услуг.</a:t>
            </a:r>
          </a:p>
          <a:p>
            <a:pPr lvl="0" algn="just"/>
            <a:endParaRPr lang="ru-RU" sz="2400" dirty="0"/>
          </a:p>
          <a:p>
            <a:pPr lvl="0" algn="just"/>
            <a:r>
              <a:rPr lang="ru-RU" sz="2400" dirty="0" smtClean="0">
                <a:solidFill>
                  <a:srgbClr val="FFFF00"/>
                </a:solidFill>
              </a:rPr>
              <a:t>У Исполнителя средства</a:t>
            </a:r>
            <a:r>
              <a:rPr lang="ru-RU" sz="2400" dirty="0" smtClean="0"/>
              <a:t>, полученные от реализации договора, </a:t>
            </a:r>
            <a:r>
              <a:rPr lang="ru-RU" sz="2400" dirty="0" smtClean="0">
                <a:solidFill>
                  <a:srgbClr val="FFFF00"/>
                </a:solidFill>
              </a:rPr>
              <a:t>будут средствами от приносящей доход деятельности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1458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179512" y="149806"/>
            <a:ext cx="8712968" cy="974938"/>
          </a:xfrm>
          <a:prstGeom prst="roundRect">
            <a:avLst>
              <a:gd name="adj" fmla="val 6371"/>
            </a:avLst>
          </a:prstGeom>
          <a:solidFill>
            <a:srgbClr val="E7F9FF"/>
          </a:solidFill>
          <a:ln w="19050">
            <a:solidFill>
              <a:schemeClr val="tx1"/>
            </a:solidFill>
          </a:ln>
          <a:effectLst>
            <a:glow rad="139700">
              <a:srgbClr val="FFC000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40015"/>
            <a:ext cx="8964488" cy="4929411"/>
          </a:xfrm>
        </p:spPr>
        <p:txBody>
          <a:bodyPr/>
          <a:lstStyle/>
          <a:p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32656"/>
            <a:ext cx="82809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2">
                    <a:lumMod val="75000"/>
                  </a:schemeClr>
                </a:solidFill>
                <a:ea typeface="Times New Roman"/>
                <a:cs typeface="Times New Roman"/>
              </a:rPr>
              <a:t>Расчёт услуг по договору</a:t>
            </a:r>
            <a:endParaRPr lang="ru-RU" sz="3200" b="1" dirty="0">
              <a:solidFill>
                <a:schemeClr val="bg2">
                  <a:lumMod val="75000"/>
                </a:schemeClr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1772816"/>
            <a:ext cx="81369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400" dirty="0" smtClean="0">
                <a:solidFill>
                  <a:srgbClr val="FFFF00"/>
                </a:solidFill>
              </a:rPr>
              <a:t>Производится</a:t>
            </a:r>
            <a:r>
              <a:rPr lang="ru-RU" sz="2400" dirty="0" smtClean="0"/>
              <a:t> на основании пункта 4 статьи 9.2 ФЗ №7 «О некоммерческих организациях» (12.01.1996г.) </a:t>
            </a:r>
            <a:r>
              <a:rPr lang="ru-RU" sz="2400" dirty="0" smtClean="0">
                <a:solidFill>
                  <a:srgbClr val="FFFF00"/>
                </a:solidFill>
              </a:rPr>
              <a:t>в соответствии с Порядком определения платы</a:t>
            </a:r>
            <a:r>
              <a:rPr lang="ru-RU" sz="2400" dirty="0" smtClean="0"/>
              <a:t> за выполненные работы, оказанные услуги для граждан и юридических лиц, </a:t>
            </a:r>
            <a:r>
              <a:rPr lang="ru-RU" sz="2400" dirty="0" smtClean="0">
                <a:solidFill>
                  <a:srgbClr val="FFFF00"/>
                </a:solidFill>
              </a:rPr>
              <a:t>утверждённым учредителем заказчика</a:t>
            </a:r>
            <a:r>
              <a:rPr lang="ru-RU" sz="2400" dirty="0" smtClean="0"/>
              <a:t>.</a:t>
            </a:r>
          </a:p>
          <a:p>
            <a:pPr lvl="0" algn="just"/>
            <a:endParaRPr lang="ru-RU" sz="2400" dirty="0"/>
          </a:p>
          <a:p>
            <a:pPr algn="just"/>
            <a:r>
              <a:rPr lang="ru-RU" sz="2400" dirty="0" smtClean="0">
                <a:solidFill>
                  <a:srgbClr val="FFFF00"/>
                </a:solidFill>
              </a:rPr>
              <a:t>Для МОУ - Приказ </a:t>
            </a:r>
            <a:r>
              <a:rPr lang="ru-RU" sz="2400" dirty="0">
                <a:solidFill>
                  <a:srgbClr val="FFFF00"/>
                </a:solidFill>
              </a:rPr>
              <a:t>департамента образования мэрии города Ярославля от 28.06.2019 №539 </a:t>
            </a:r>
            <a:r>
              <a:rPr lang="ru-RU" sz="2400" dirty="0"/>
              <a:t>«Об утверждении порядка определения стоимости платных образовательных услуг, оказываемых муниципальными учреждениями, функционально подчиненными департаменту образования мэрии города Ярославля».</a:t>
            </a:r>
          </a:p>
          <a:p>
            <a:pPr lvl="0"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916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179512" y="149806"/>
            <a:ext cx="8712968" cy="974938"/>
          </a:xfrm>
          <a:prstGeom prst="roundRect">
            <a:avLst>
              <a:gd name="adj" fmla="val 6371"/>
            </a:avLst>
          </a:prstGeom>
          <a:solidFill>
            <a:srgbClr val="E7F9FF"/>
          </a:solidFill>
          <a:ln w="19050">
            <a:solidFill>
              <a:schemeClr val="tx1"/>
            </a:solidFill>
          </a:ln>
          <a:effectLst>
            <a:glow rad="139700">
              <a:srgbClr val="FFC000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40015"/>
            <a:ext cx="8964488" cy="4929411"/>
          </a:xfrm>
        </p:spPr>
        <p:txBody>
          <a:bodyPr/>
          <a:lstStyle/>
          <a:p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32656"/>
            <a:ext cx="82809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2">
                    <a:lumMod val="75000"/>
                  </a:schemeClr>
                </a:solidFill>
                <a:ea typeface="Times New Roman"/>
                <a:cs typeface="Times New Roman"/>
              </a:rPr>
              <a:t>Расчёт услуг по договору</a:t>
            </a:r>
            <a:endParaRPr lang="ru-RU" sz="3200" b="1" dirty="0">
              <a:solidFill>
                <a:schemeClr val="bg2">
                  <a:lumMod val="75000"/>
                </a:schemeClr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1772816"/>
            <a:ext cx="81369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FFFF00"/>
                </a:solidFill>
              </a:rPr>
              <a:t>Для ГОУ - </a:t>
            </a:r>
            <a:r>
              <a:rPr lang="ru-RU" sz="2400" dirty="0">
                <a:solidFill>
                  <a:srgbClr val="FFFF00"/>
                </a:solidFill>
              </a:rPr>
              <a:t>Приказ департамента образования Ярославской области от 28.02.2011 № 171/01-03 </a:t>
            </a:r>
            <a:r>
              <a:rPr lang="ru-RU" sz="2400" dirty="0"/>
              <a:t>«Об утверждении Порядка определения платы за выполненные работы, оказанные услуги для граждан и юридических лиц, предоставляемые государственными бюджетными учреждениями Ярославской области, находящимися в функциональном подчинении департамента образования Ярославской области, на платной основе».</a:t>
            </a:r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3112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179512" y="149806"/>
            <a:ext cx="8712968" cy="1752510"/>
          </a:xfrm>
          <a:prstGeom prst="roundRect">
            <a:avLst>
              <a:gd name="adj" fmla="val 6371"/>
            </a:avLst>
          </a:prstGeom>
          <a:solidFill>
            <a:srgbClr val="E7F9FF"/>
          </a:solidFill>
          <a:ln w="19050">
            <a:solidFill>
              <a:schemeClr val="tx1"/>
            </a:solidFill>
          </a:ln>
          <a:effectLst>
            <a:glow rad="139700">
              <a:srgbClr val="FFC000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40015"/>
            <a:ext cx="8964488" cy="4929411"/>
          </a:xfrm>
        </p:spPr>
        <p:txBody>
          <a:bodyPr/>
          <a:lstStyle/>
          <a:p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32656"/>
            <a:ext cx="82809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2">
                    <a:lumMod val="75000"/>
                  </a:schemeClr>
                </a:solidFill>
                <a:ea typeface="Times New Roman"/>
                <a:cs typeface="Times New Roman"/>
              </a:rPr>
              <a:t>Алгоритм действий для реализации предложенного финансового механизма</a:t>
            </a:r>
            <a:endParaRPr lang="ru-RU" sz="3200" b="1" dirty="0">
              <a:solidFill>
                <a:schemeClr val="bg2">
                  <a:lumMod val="75000"/>
                </a:schemeClr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1988840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FFFF00"/>
                </a:solidFill>
              </a:rPr>
              <a:t>Исполнитель</a:t>
            </a:r>
            <a:r>
              <a:rPr lang="ru-RU" sz="2400" b="1" dirty="0"/>
              <a:t>:</a:t>
            </a:r>
            <a:endParaRPr lang="ru-RU" sz="2400" dirty="0"/>
          </a:p>
          <a:p>
            <a:pPr algn="just"/>
            <a:r>
              <a:rPr lang="ru-RU" sz="2400" b="1" dirty="0"/>
              <a:t> </a:t>
            </a:r>
            <a:endParaRPr lang="ru-RU" sz="2400" dirty="0"/>
          </a:p>
          <a:p>
            <a:pPr marL="457200" lvl="0" indent="-457200" algn="just">
              <a:buFont typeface="+mj-lt"/>
              <a:buAutoNum type="arabicPeriod"/>
            </a:pPr>
            <a:r>
              <a:rPr lang="ru-RU" sz="2400" dirty="0">
                <a:solidFill>
                  <a:srgbClr val="FFFF00"/>
                </a:solidFill>
              </a:rPr>
              <a:t>Производит расчет стоимости услуги</a:t>
            </a:r>
            <a:r>
              <a:rPr lang="ru-RU" sz="2400" dirty="0"/>
              <a:t> на основе действующего порядка определения стоимости платной образовательной услуги, исходя из объемов услуг, требуемых Заказчику.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sz="2400" dirty="0">
                <a:solidFill>
                  <a:srgbClr val="FFFF00"/>
                </a:solidFill>
              </a:rPr>
              <a:t>Готовит проект договора о сетевой форме </a:t>
            </a:r>
            <a:r>
              <a:rPr lang="ru-RU" sz="2400" dirty="0"/>
              <a:t>реализации образовательной программы с необходимыми </a:t>
            </a:r>
            <a:r>
              <a:rPr lang="ru-RU" sz="2400" dirty="0" smtClean="0"/>
              <a:t>приложениями </a:t>
            </a:r>
            <a:r>
              <a:rPr lang="ru-RU" sz="2400" dirty="0" smtClean="0">
                <a:solidFill>
                  <a:srgbClr val="FFFF00"/>
                </a:solidFill>
              </a:rPr>
              <a:t>и, возможно, договор о возмездном оказании услуг</a:t>
            </a:r>
            <a:r>
              <a:rPr lang="ru-RU" sz="2400" dirty="0" smtClean="0"/>
              <a:t> в сфере образования .</a:t>
            </a:r>
            <a:endParaRPr lang="ru-RU" sz="2400" dirty="0"/>
          </a:p>
          <a:p>
            <a:pPr marL="457200" lvl="0" indent="-457200" algn="just">
              <a:buFont typeface="+mj-lt"/>
              <a:buAutoNum type="arabicPeriod"/>
            </a:pPr>
            <a:r>
              <a:rPr lang="ru-RU" sz="2400" dirty="0">
                <a:solidFill>
                  <a:srgbClr val="FFFF00"/>
                </a:solidFill>
              </a:rPr>
              <a:t>Издает соответствующие локальные акты</a:t>
            </a:r>
            <a:r>
              <a:rPr lang="ru-RU" sz="2400" dirty="0"/>
              <a:t> (в </a:t>
            </a:r>
            <a:r>
              <a:rPr lang="ru-RU" sz="2400" dirty="0" err="1"/>
              <a:t>т.ч.приказы</a:t>
            </a:r>
            <a:r>
              <a:rPr lang="ru-RU" sz="2400" dirty="0" smtClean="0"/>
              <a:t>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1958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179512" y="149806"/>
            <a:ext cx="8712968" cy="1752510"/>
          </a:xfrm>
          <a:prstGeom prst="roundRect">
            <a:avLst>
              <a:gd name="adj" fmla="val 6371"/>
            </a:avLst>
          </a:prstGeom>
          <a:solidFill>
            <a:srgbClr val="E7F9FF"/>
          </a:solidFill>
          <a:ln w="19050">
            <a:solidFill>
              <a:schemeClr val="tx1"/>
            </a:solidFill>
          </a:ln>
          <a:effectLst>
            <a:glow rad="139700">
              <a:srgbClr val="FFC000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32656"/>
            <a:ext cx="82809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2">
                    <a:lumMod val="75000"/>
                  </a:schemeClr>
                </a:solidFill>
                <a:ea typeface="Times New Roman"/>
                <a:cs typeface="Times New Roman"/>
              </a:rPr>
              <a:t>Алгоритм действий для реализации предложенного финансового механизма</a:t>
            </a:r>
            <a:endParaRPr lang="ru-RU" sz="3200" b="1" dirty="0">
              <a:solidFill>
                <a:schemeClr val="bg2">
                  <a:lumMod val="75000"/>
                </a:schemeClr>
              </a:solidFill>
              <a:latin typeface="+mj-lt"/>
              <a:ea typeface="Times New Roman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4457" y="1988840"/>
            <a:ext cx="81369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FFFF00"/>
                </a:solidFill>
              </a:rPr>
              <a:t>Исполнитель</a:t>
            </a:r>
            <a:r>
              <a:rPr lang="ru-RU" sz="2400" b="1" dirty="0"/>
              <a:t>:</a:t>
            </a:r>
            <a:endParaRPr lang="ru-RU" sz="2400" dirty="0"/>
          </a:p>
          <a:p>
            <a:pPr algn="just"/>
            <a:r>
              <a:rPr lang="ru-RU" sz="2400" b="1" dirty="0"/>
              <a:t> </a:t>
            </a:r>
            <a:endParaRPr lang="ru-RU" sz="2400" dirty="0"/>
          </a:p>
          <a:p>
            <a:pPr lvl="0" algn="just"/>
            <a:r>
              <a:rPr lang="ru-RU" sz="2400" dirty="0" smtClean="0"/>
              <a:t>4. В </a:t>
            </a:r>
            <a:r>
              <a:rPr lang="ru-RU" sz="2400" dirty="0"/>
              <a:t>указанные в договоре сроке </a:t>
            </a:r>
            <a:r>
              <a:rPr lang="ru-RU" sz="2400" dirty="0">
                <a:solidFill>
                  <a:srgbClr val="FFFF00"/>
                </a:solidFill>
              </a:rPr>
              <a:t>готовит и </a:t>
            </a:r>
            <a:r>
              <a:rPr lang="ru-RU" sz="2400" dirty="0" smtClean="0">
                <a:solidFill>
                  <a:srgbClr val="FFFF00"/>
                </a:solidFill>
              </a:rPr>
              <a:t>            представляет </a:t>
            </a:r>
            <a:r>
              <a:rPr lang="ru-RU" sz="2400" dirty="0">
                <a:solidFill>
                  <a:srgbClr val="FFFF00"/>
                </a:solidFill>
              </a:rPr>
              <a:t>Заказчику отчетные финансовые документы</a:t>
            </a:r>
            <a:r>
              <a:rPr lang="ru-RU" sz="2400" dirty="0"/>
              <a:t> (акт, счет (счет-фактуру)).</a:t>
            </a:r>
          </a:p>
          <a:p>
            <a:pPr lvl="0" algn="just"/>
            <a:r>
              <a:rPr lang="ru-RU" sz="2400" dirty="0" smtClean="0"/>
              <a:t>5. </a:t>
            </a:r>
            <a:r>
              <a:rPr lang="ru-RU" sz="2400" dirty="0" smtClean="0">
                <a:solidFill>
                  <a:srgbClr val="FFFF00"/>
                </a:solidFill>
              </a:rPr>
              <a:t>Расходы</a:t>
            </a:r>
            <a:r>
              <a:rPr lang="ru-RU" sz="2400" dirty="0"/>
              <a:t>, производимые в рамках реализации </a:t>
            </a:r>
            <a:r>
              <a:rPr lang="ru-RU" sz="2400" dirty="0" smtClean="0"/>
              <a:t>     договора </a:t>
            </a:r>
            <a:r>
              <a:rPr lang="ru-RU" sz="2400" dirty="0"/>
              <a:t>о сетевой форме реализации образовательной программы, </a:t>
            </a:r>
            <a:r>
              <a:rPr lang="ru-RU" sz="2400" dirty="0">
                <a:solidFill>
                  <a:srgbClr val="FFFF00"/>
                </a:solidFill>
              </a:rPr>
              <a:t>оплачивает за счет средств от приносящей доход деятельности</a:t>
            </a:r>
            <a:r>
              <a:rPr lang="ru-RU" sz="2400" dirty="0"/>
              <a:t>.</a:t>
            </a:r>
          </a:p>
          <a:p>
            <a:pPr algn="just"/>
            <a:endParaRPr lang="ru-RU" sz="2400" dirty="0" smtClean="0"/>
          </a:p>
          <a:p>
            <a:pPr marL="457200" lvl="0" indent="-457200" algn="just">
              <a:buFont typeface="+mj-lt"/>
              <a:buAutoNum type="arabicPeriod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7825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2867</TotalTime>
  <Words>535</Words>
  <Application>Microsoft Office PowerPoint</Application>
  <PresentationFormat>Экран (4:3)</PresentationFormat>
  <Paragraphs>70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Финансовое обеспечение сетевого взаимодействия</vt:lpstr>
      <vt:lpstr>Что регламентировало деятельность по сетевому взаимодействию в 2019 году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Оценка результативности проекта</vt:lpstr>
      <vt:lpstr>Презентация PowerPoint</vt:lpstr>
    </vt:vector>
  </TitlesOfParts>
  <Company>ПКолледж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ПК</dc:creator>
  <cp:lastModifiedBy>Учитель</cp:lastModifiedBy>
  <cp:revision>152</cp:revision>
  <dcterms:created xsi:type="dcterms:W3CDTF">2014-12-17T11:21:30Z</dcterms:created>
  <dcterms:modified xsi:type="dcterms:W3CDTF">2021-01-19T09:22:43Z</dcterms:modified>
</cp:coreProperties>
</file>