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8" r:id="rId3"/>
    <p:sldId id="286" r:id="rId4"/>
    <p:sldId id="287" r:id="rId5"/>
    <p:sldId id="281" r:id="rId6"/>
    <p:sldId id="280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2305"/>
    <a:srgbClr val="6F04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5105400"/>
            <a:ext cx="7767662" cy="1323996"/>
          </a:xfrm>
        </p:spPr>
        <p:txBody>
          <a:bodyPr>
            <a:normAutofit/>
          </a:bodyPr>
          <a:lstStyle/>
          <a:p>
            <a:pPr algn="r" eaLnBrk="1" hangingPunct="1"/>
            <a:r>
              <a:rPr lang="ru-RU" i="1" dirty="0" smtClean="0">
                <a:solidFill>
                  <a:schemeClr val="tx1"/>
                </a:solidFill>
              </a:rPr>
              <a:t>Логинова Александра Николаевна</a:t>
            </a:r>
          </a:p>
          <a:p>
            <a:pPr algn="r" eaLnBrk="1" hangingPunct="1"/>
            <a:r>
              <a:rPr lang="ru-RU" i="1" dirty="0" smtClean="0">
                <a:solidFill>
                  <a:schemeClr val="tx1"/>
                </a:solidFill>
              </a:rPr>
              <a:t> директор ГОУ ДО ЯО </a:t>
            </a:r>
            <a:r>
              <a:rPr lang="ru-RU" i="1" dirty="0" err="1" smtClean="0">
                <a:solidFill>
                  <a:schemeClr val="tx1"/>
                </a:solidFill>
              </a:rPr>
              <a:t>ЦДЮТурЭк</a:t>
            </a:r>
            <a:endParaRPr lang="ru-RU" i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1371600"/>
            <a:ext cx="7772400" cy="16764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Результаты участия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проекте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апробации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Комплекса мер НИУ ВШЭ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6400" y="152400"/>
            <a:ext cx="731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ru-RU" sz="20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8991600" y="0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05600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Рамка проекта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3058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Участие в апробации </a:t>
            </a:r>
            <a:r>
              <a:rPr lang="ru-RU" dirty="0" smtClean="0"/>
              <a:t>разработанного Институтом </a:t>
            </a:r>
            <a:r>
              <a:rPr lang="ru-RU" dirty="0" smtClean="0"/>
              <a:t>образования НИУ ВШЭ механизма реализации </a:t>
            </a:r>
            <a:r>
              <a:rPr lang="ru-RU" b="1" dirty="0" smtClean="0"/>
              <a:t>задачи НП «Успех каждого ребёнка»</a:t>
            </a:r>
            <a:r>
              <a:rPr lang="ru-RU" dirty="0" smtClean="0"/>
              <a:t>: предоставление  обучающимся 5-11 классов возможности освоения основных общеобразовательных программ по индивидуальному учебному плану, в том числе в сетевой форме, с зачётом освоения ими дополнительных общеобразовательных программ и программ профессионального обучения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В Ярославской области - 11 муниципальных,  государственных и федеральных образовательных организаций:</a:t>
            </a:r>
          </a:p>
          <a:p>
            <a:r>
              <a:rPr lang="ru-RU" dirty="0" smtClean="0"/>
              <a:t>2 учреждения </a:t>
            </a:r>
            <a:r>
              <a:rPr lang="ru-RU" b="1" dirty="0" smtClean="0"/>
              <a:t>дополнительного образования детей</a:t>
            </a:r>
            <a:endParaRPr lang="ru-RU" dirty="0" smtClean="0"/>
          </a:p>
          <a:p>
            <a:r>
              <a:rPr lang="ru-RU" dirty="0" smtClean="0"/>
              <a:t>6 средних </a:t>
            </a:r>
            <a:r>
              <a:rPr lang="ru-RU" b="1" dirty="0" smtClean="0"/>
              <a:t>общеобразовательных школ</a:t>
            </a:r>
            <a:r>
              <a:rPr lang="ru-RU" dirty="0" smtClean="0"/>
              <a:t> </a:t>
            </a:r>
          </a:p>
          <a:p>
            <a:r>
              <a:rPr lang="ru-RU" dirty="0" smtClean="0"/>
              <a:t>2 учреждения </a:t>
            </a:r>
            <a:r>
              <a:rPr lang="ru-RU" b="1" dirty="0" smtClean="0"/>
              <a:t>среднего профессионального образования</a:t>
            </a:r>
          </a:p>
          <a:p>
            <a:r>
              <a:rPr lang="ru-RU" dirty="0" smtClean="0"/>
              <a:t>1 организация </a:t>
            </a:r>
            <a:r>
              <a:rPr lang="ru-RU" b="1" dirty="0" smtClean="0"/>
              <a:t>высшего профессионального образования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9696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реализации проекта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в Ярославской области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077200" cy="4876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Модель организации -</a:t>
            </a:r>
            <a:r>
              <a:rPr lang="ru-RU" dirty="0" smtClean="0"/>
              <a:t> </a:t>
            </a:r>
            <a:r>
              <a:rPr lang="ru-RU" b="1" i="1" dirty="0" smtClean="0">
                <a:solidFill>
                  <a:srgbClr val="002060"/>
                </a:solidFill>
              </a:rPr>
              <a:t>зачёт результатов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 Механизм: </a:t>
            </a:r>
            <a:r>
              <a:rPr lang="ru-RU" dirty="0" smtClean="0"/>
              <a:t>зачёт результатов реализации </a:t>
            </a:r>
            <a:r>
              <a:rPr lang="ru-RU" b="1" i="1" dirty="0" smtClean="0">
                <a:solidFill>
                  <a:srgbClr val="002060"/>
                </a:solidFill>
              </a:rPr>
              <a:t>дополнительных общеобразовательных программ </a:t>
            </a:r>
            <a:r>
              <a:rPr lang="ru-RU" dirty="0" smtClean="0"/>
              <a:t>в рамках освоения основных образовательных программ </a:t>
            </a:r>
            <a:r>
              <a:rPr lang="ru-RU" dirty="0" smtClean="0"/>
              <a:t>общего и </a:t>
            </a:r>
            <a:r>
              <a:rPr lang="ru-RU" dirty="0" smtClean="0"/>
              <a:t>среднего </a:t>
            </a:r>
            <a:r>
              <a:rPr lang="ru-RU" dirty="0" smtClean="0"/>
              <a:t> </a:t>
            </a:r>
            <a:r>
              <a:rPr lang="ru-RU" dirty="0" smtClean="0"/>
              <a:t>профессионального образования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Направленность программ</a:t>
            </a:r>
            <a:r>
              <a:rPr lang="ru-RU" dirty="0" smtClean="0"/>
              <a:t>: социально-педагогическая, туристско-краеведческая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Акцент </a:t>
            </a:r>
            <a:r>
              <a:rPr lang="ru-RU" dirty="0" smtClean="0"/>
              <a:t>на решение задач </a:t>
            </a:r>
            <a:r>
              <a:rPr lang="ru-RU" b="1" i="1" dirty="0" smtClean="0">
                <a:solidFill>
                  <a:srgbClr val="002060"/>
                </a:solidFill>
              </a:rPr>
              <a:t>профессиональной ориентации </a:t>
            </a:r>
            <a:r>
              <a:rPr lang="ru-RU" dirty="0" smtClean="0"/>
              <a:t>на </a:t>
            </a:r>
            <a:r>
              <a:rPr lang="ru-RU" dirty="0" smtClean="0"/>
              <a:t>профессии сферы туризма </a:t>
            </a:r>
            <a:r>
              <a:rPr lang="ru-RU" dirty="0" smtClean="0"/>
              <a:t>и педагогическую </a:t>
            </a:r>
            <a:r>
              <a:rPr lang="ru-RU" dirty="0" smtClean="0"/>
              <a:t>профессию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Разделы ООП, в рамках которых производится зачёт результатов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ООП общего образования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программы внеурочной деятельности</a:t>
            </a:r>
          </a:p>
          <a:p>
            <a:r>
              <a:rPr lang="ru-RU" dirty="0" smtClean="0"/>
              <a:t>программы элективных курсов</a:t>
            </a:r>
          </a:p>
          <a:p>
            <a:r>
              <a:rPr lang="ru-RU" dirty="0" smtClean="0"/>
              <a:t>проектная деятельность обучающихся</a:t>
            </a:r>
          </a:p>
          <a:p>
            <a:pPr>
              <a:buNone/>
            </a:pPr>
            <a:r>
              <a:rPr lang="ru-RU" b="1" dirty="0" smtClean="0"/>
              <a:t>ООП среднего профессионального образования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раздел профессионального модуля по соответствующей специальности (на основании результатов </a:t>
            </a:r>
            <a:r>
              <a:rPr lang="ru-RU" b="1" i="1" dirty="0" err="1" smtClean="0">
                <a:solidFill>
                  <a:srgbClr val="002060"/>
                </a:solidFill>
              </a:rPr>
              <a:t>демо-экзамена</a:t>
            </a:r>
            <a:r>
              <a:rPr lang="ru-RU" b="1" i="1" dirty="0" smtClean="0">
                <a:solidFill>
                  <a:srgbClr val="002060"/>
                </a:solidFill>
              </a:rPr>
              <a:t> для юниоров</a:t>
            </a:r>
            <a:r>
              <a:rPr lang="ru-RU" dirty="0" smtClean="0"/>
              <a:t> по стандартам</a:t>
            </a:r>
            <a:r>
              <a:rPr lang="en-US" dirty="0" smtClean="0"/>
              <a:t> </a:t>
            </a:r>
            <a:r>
              <a:rPr lang="en-US" dirty="0" err="1" smtClean="0"/>
              <a:t>WorldSkills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smtClean="0"/>
              <a:t>____________________________________________________________________________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На этапе разработки образовательных программ осуществлено</a:t>
            </a:r>
            <a:r>
              <a:rPr lang="ru-RU" b="1" dirty="0" smtClean="0"/>
              <a:t> сопряжение их образовательных результатов</a:t>
            </a:r>
            <a:r>
              <a:rPr lang="ru-RU" dirty="0" smtClean="0"/>
              <a:t>, проведена процедура установления соответствия результатов и произведён зачёт образовательных результатов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Разработка НПА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81000" y="838200"/>
            <a:ext cx="8305800" cy="563880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sz="2400" dirty="0" smtClean="0"/>
              <a:t>На основе примерных форм, предложенных ИО НИУ ВШЭ и новых приказов Министерства просвещения РФ, в образовательных организациях разработаны (актуализированы) и утверждены: </a:t>
            </a:r>
          </a:p>
          <a:p>
            <a:pPr lvl="0">
              <a:buNone/>
            </a:pPr>
            <a:r>
              <a:rPr lang="ru-RU" sz="2400" b="1" dirty="0" smtClean="0"/>
              <a:t>Локальные акты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Положение о порядке обучения по индивидуальному учебному плану</a:t>
            </a:r>
          </a:p>
          <a:p>
            <a:r>
              <a:rPr lang="ru-RU" sz="2400" dirty="0" smtClean="0"/>
              <a:t>Положение (порядок) о зачете результатов освоения учебных предметов, курсов, дисциплин (модулей), практики, дополнительных образовательных программ в иной образовательной организации</a:t>
            </a:r>
          </a:p>
          <a:p>
            <a:r>
              <a:rPr lang="ru-RU" sz="2400" dirty="0" smtClean="0"/>
              <a:t>Положение о сетевой форме реализации ДОП</a:t>
            </a:r>
          </a:p>
          <a:p>
            <a:pPr>
              <a:buNone/>
            </a:pPr>
            <a:r>
              <a:rPr lang="ru-RU" sz="2400" b="1" dirty="0" smtClean="0"/>
              <a:t>Распорядительные акты:</a:t>
            </a:r>
          </a:p>
          <a:p>
            <a:r>
              <a:rPr lang="ru-RU" sz="2400" dirty="0" smtClean="0"/>
              <a:t>Приказ о переводе обучающихся на обучение по индивидуальному учебному плану по ООП школы</a:t>
            </a:r>
          </a:p>
          <a:p>
            <a:r>
              <a:rPr lang="ru-RU" sz="2400" dirty="0" smtClean="0"/>
              <a:t>Приказ о зачёте образовательных результатов</a:t>
            </a:r>
          </a:p>
          <a:p>
            <a:pPr>
              <a:buNone/>
            </a:pPr>
            <a:r>
              <a:rPr lang="ru-RU" sz="2400" b="1" dirty="0" smtClean="0"/>
              <a:t>Документы:</a:t>
            </a:r>
          </a:p>
          <a:p>
            <a:r>
              <a:rPr lang="ru-RU" sz="2400" dirty="0" smtClean="0"/>
              <a:t>ДОП, реализуемые в сетевой форме</a:t>
            </a:r>
          </a:p>
          <a:p>
            <a:r>
              <a:rPr lang="ru-RU" sz="2400" dirty="0" smtClean="0"/>
              <a:t>Договоры о сетевой форме реализации ДОП</a:t>
            </a:r>
          </a:p>
          <a:p>
            <a:r>
              <a:rPr lang="ru-RU" sz="2400" dirty="0" smtClean="0"/>
              <a:t>Индивидуальные учебные планы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 lvl="0"/>
            <a:endParaRPr lang="ru-RU" sz="24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3124200"/>
            <a:ext cx="8001000" cy="2666999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endParaRPr lang="ru-RU" dirty="0" smtClean="0">
              <a:solidFill>
                <a:schemeClr val="tx2">
                  <a:lumMod val="50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3554" name="Заголовок 1"/>
          <p:cNvSpPr>
            <a:spLocks noGrp="1"/>
          </p:cNvSpPr>
          <p:nvPr>
            <p:ph type="ctrTitle"/>
          </p:nvPr>
        </p:nvSpPr>
        <p:spPr>
          <a:xfrm>
            <a:off x="1752600" y="1295400"/>
            <a:ext cx="6415070" cy="16002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b="1" dirty="0" smtClean="0">
                <a:solidFill>
                  <a:schemeClr val="tx1"/>
                </a:solidFill>
              </a:rPr>
              <a:t>Благодарю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326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Результаты участия в  проекте апробации  Комплекса мер НИУ ВШЭ</vt:lpstr>
      <vt:lpstr>Рамка проекта</vt:lpstr>
      <vt:lpstr>Особенности реализации проекта в Ярославской области</vt:lpstr>
      <vt:lpstr>Разделы ООП, в рамках которых производится зачёт результатов</vt:lpstr>
      <vt:lpstr>Разработка НПА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Svetlana</dc:creator>
  <cp:lastModifiedBy>Пользователь</cp:lastModifiedBy>
  <cp:revision>66</cp:revision>
  <dcterms:created xsi:type="dcterms:W3CDTF">2016-10-18T07:50:21Z</dcterms:created>
  <dcterms:modified xsi:type="dcterms:W3CDTF">2021-01-19T11:26:08Z</dcterms:modified>
</cp:coreProperties>
</file>