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646363"/>
    <a:srgbClr val="373C59"/>
    <a:srgbClr val="333F4F"/>
    <a:srgbClr val="EB5E57"/>
    <a:srgbClr val="FF8585"/>
    <a:srgbClr val="FF6D6D"/>
    <a:srgbClr val="FF8989"/>
    <a:srgbClr val="FF7979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9E-56A4-49A8-AB4D-63DD236F027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92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9E-56A4-49A8-AB4D-63DD236F027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36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9E-56A4-49A8-AB4D-63DD236F027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31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9E-56A4-49A8-AB4D-63DD236F027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7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9E-56A4-49A8-AB4D-63DD236F027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04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9E-56A4-49A8-AB4D-63DD236F027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77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9E-56A4-49A8-AB4D-63DD236F027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4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9E-56A4-49A8-AB4D-63DD236F027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23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9E-56A4-49A8-AB4D-63DD236F027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05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9E-56A4-49A8-AB4D-63DD236F027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7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69E-56A4-49A8-AB4D-63DD236F027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67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269E-56A4-49A8-AB4D-63DD236F0275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6F14E-4E1F-481D-BEC0-21CC25EF1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6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cnppm.iro.yar.ru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837" y="569420"/>
            <a:ext cx="3538308" cy="810491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600" b="1" dirty="0" smtClean="0">
                <a:solidFill>
                  <a:srgbClr val="373C59"/>
                </a:solidFill>
              </a:rPr>
              <a:t>ГАУ ДПО </a:t>
            </a:r>
            <a:endParaRPr lang="ru-RU" sz="1600" b="1" dirty="0" smtClean="0">
              <a:solidFill>
                <a:srgbClr val="373C59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600" b="1" dirty="0" smtClean="0">
                <a:solidFill>
                  <a:srgbClr val="373C59"/>
                </a:solidFill>
              </a:rPr>
              <a:t>«</a:t>
            </a:r>
            <a:r>
              <a:rPr lang="ru-RU" sz="1600" b="1" dirty="0" smtClean="0">
                <a:solidFill>
                  <a:srgbClr val="373C59"/>
                </a:solidFill>
              </a:rPr>
              <a:t>Институт развития образования</a:t>
            </a:r>
            <a:r>
              <a:rPr lang="ru-RU" sz="1600" b="1" dirty="0" smtClean="0">
                <a:solidFill>
                  <a:srgbClr val="373C59"/>
                </a:solidFill>
              </a:rPr>
              <a:t>» </a:t>
            </a:r>
          </a:p>
          <a:p>
            <a:pPr algn="l">
              <a:spcBef>
                <a:spcPts val="0"/>
              </a:spcBef>
            </a:pPr>
            <a:r>
              <a:rPr lang="ru-RU" sz="1600" b="1" dirty="0" smtClean="0">
                <a:solidFill>
                  <a:srgbClr val="373C59"/>
                </a:solidFill>
              </a:rPr>
              <a:t>Ярославская область</a:t>
            </a:r>
            <a:endParaRPr lang="ru-RU" sz="1600" b="1" dirty="0">
              <a:solidFill>
                <a:srgbClr val="373C5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2" y="316435"/>
            <a:ext cx="3325375" cy="123749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73483" y="569420"/>
            <a:ext cx="0" cy="731520"/>
          </a:xfrm>
          <a:prstGeom prst="line">
            <a:avLst/>
          </a:prstGeom>
          <a:ln>
            <a:solidFill>
              <a:srgbClr val="373C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15" y="5223286"/>
            <a:ext cx="1770754" cy="16347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5" y="384462"/>
            <a:ext cx="962748" cy="96274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26374" y="1553925"/>
            <a:ext cx="10586259" cy="3331328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5050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6168" y="1891959"/>
            <a:ext cx="98838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Центр непрерывного повышения профессионального мастерства педагогических работников </a:t>
            </a:r>
          </a:p>
          <a:p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на территории Ярославской области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60248" y="4784537"/>
            <a:ext cx="4971011" cy="1496291"/>
          </a:xfrm>
          <a:prstGeom prst="rect">
            <a:avLst/>
          </a:prstGeom>
          <a:solidFill>
            <a:srgbClr val="373C59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373C59"/>
                </a:solidFill>
              </a:ln>
              <a:solidFill>
                <a:srgbClr val="373C5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8084" y="5209516"/>
            <a:ext cx="44099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Щербак Александр Павлович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проректор ГАУ ДПО ЯО ИРО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6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2" y="316435"/>
            <a:ext cx="3325375" cy="123749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73483" y="569420"/>
            <a:ext cx="0" cy="731520"/>
          </a:xfrm>
          <a:prstGeom prst="line">
            <a:avLst/>
          </a:prstGeom>
          <a:ln>
            <a:solidFill>
              <a:srgbClr val="373C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15" y="5223286"/>
            <a:ext cx="1770754" cy="16347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5174" t="13483" r="26169" b="17926"/>
          <a:stretch/>
        </p:blipFill>
        <p:spPr>
          <a:xfrm>
            <a:off x="3973483" y="1483037"/>
            <a:ext cx="6550430" cy="5194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4067837" y="569420"/>
            <a:ext cx="3538308" cy="810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ГАУ ДПО </a:t>
            </a:r>
          </a:p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«Институт развития образования» </a:t>
            </a:r>
          </a:p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Ярославская область</a:t>
            </a:r>
            <a:endParaRPr lang="ru-RU" sz="1600" b="1" dirty="0">
              <a:solidFill>
                <a:srgbClr val="373C59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5" y="384462"/>
            <a:ext cx="962748" cy="96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90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2" y="316435"/>
            <a:ext cx="3325375" cy="123749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73483" y="569420"/>
            <a:ext cx="0" cy="731520"/>
          </a:xfrm>
          <a:prstGeom prst="line">
            <a:avLst/>
          </a:prstGeom>
          <a:ln>
            <a:solidFill>
              <a:srgbClr val="373C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15" y="5223286"/>
            <a:ext cx="1770754" cy="16347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6518" t="12953" r="17437" b="17940"/>
          <a:stretch/>
        </p:blipFill>
        <p:spPr>
          <a:xfrm>
            <a:off x="2934269" y="1454974"/>
            <a:ext cx="8761862" cy="5157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72373" y="4806782"/>
            <a:ext cx="24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5"/>
              </a:rPr>
              <a:t>http://cnppm.iro.yar.ru</a:t>
            </a:r>
            <a:r>
              <a:rPr lang="ru-RU" dirty="0" smtClean="0">
                <a:hlinkClick r:id="rId5"/>
              </a:rPr>
              <a:t>/</a:t>
            </a:r>
            <a:endParaRPr lang="ru-RU" dirty="0"/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4067837" y="569420"/>
            <a:ext cx="3538308" cy="810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ГАУ ДПО </a:t>
            </a:r>
          </a:p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«Институт развития образования» </a:t>
            </a:r>
          </a:p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Ярославская область</a:t>
            </a:r>
            <a:endParaRPr lang="ru-RU" sz="1600" b="1" dirty="0">
              <a:solidFill>
                <a:srgbClr val="373C59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5" y="384462"/>
            <a:ext cx="962748" cy="9627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34503" t="11492" r="32512" b="24428"/>
          <a:stretch/>
        </p:blipFill>
        <p:spPr>
          <a:xfrm>
            <a:off x="163190" y="1454974"/>
            <a:ext cx="2600058" cy="2841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689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2" y="316435"/>
            <a:ext cx="3325375" cy="123749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73483" y="569420"/>
            <a:ext cx="0" cy="731520"/>
          </a:xfrm>
          <a:prstGeom prst="line">
            <a:avLst/>
          </a:prstGeom>
          <a:ln>
            <a:solidFill>
              <a:srgbClr val="373C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15" y="5223286"/>
            <a:ext cx="1770754" cy="1634714"/>
          </a:xfrm>
          <a:prstGeom prst="rect">
            <a:avLst/>
          </a:prstGeom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4067837" y="569420"/>
            <a:ext cx="3538308" cy="810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ГАУ ДПО </a:t>
            </a:r>
          </a:p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«Институт развития образования» </a:t>
            </a:r>
          </a:p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Ярославская область</a:t>
            </a:r>
            <a:endParaRPr lang="ru-RU" sz="1600" b="1" dirty="0">
              <a:solidFill>
                <a:srgbClr val="373C59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5" y="384462"/>
            <a:ext cx="962748" cy="9627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7187" t="33333" r="41979" b="25185"/>
          <a:stretch/>
        </p:blipFill>
        <p:spPr>
          <a:xfrm>
            <a:off x="1627838" y="1553924"/>
            <a:ext cx="9029077" cy="515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1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2" y="316435"/>
            <a:ext cx="3325375" cy="123749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73483" y="569420"/>
            <a:ext cx="0" cy="731520"/>
          </a:xfrm>
          <a:prstGeom prst="line">
            <a:avLst/>
          </a:prstGeom>
          <a:ln>
            <a:solidFill>
              <a:srgbClr val="373C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15" y="5223286"/>
            <a:ext cx="1770754" cy="163471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7174" y="1553925"/>
            <a:ext cx="11630026" cy="3218100"/>
          </a:xfrm>
          <a:prstGeom prst="rect">
            <a:avLst/>
          </a:prstGeom>
          <a:solidFill>
            <a:srgbClr val="EB5E57"/>
          </a:solidFill>
          <a:ln>
            <a:solidFill>
              <a:srgbClr val="EB5E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5050"/>
                </a:solidFill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23718" y="4946039"/>
            <a:ext cx="9163482" cy="1496291"/>
          </a:xfrm>
          <a:prstGeom prst="rect">
            <a:avLst/>
          </a:prstGeom>
          <a:solidFill>
            <a:srgbClr val="373C59"/>
          </a:solidFill>
          <a:ln>
            <a:solidFill>
              <a:srgbClr val="373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373C59"/>
                </a:solidFill>
              </a:ln>
              <a:solidFill>
                <a:srgbClr val="373C59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067837" y="569420"/>
            <a:ext cx="3538308" cy="810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ГАУ ДПО </a:t>
            </a:r>
          </a:p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«Институт развития образования» </a:t>
            </a:r>
          </a:p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Ярославская область</a:t>
            </a:r>
            <a:endParaRPr lang="ru-RU" sz="1600" b="1" dirty="0">
              <a:solidFill>
                <a:srgbClr val="373C59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5" y="384462"/>
            <a:ext cx="962748" cy="962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50" y="1798471"/>
            <a:ext cx="113125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ЦНППМПР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создан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для формирования организационно-методических условий эффективного развития кадрового потенциала системы образования в Ярославской области, в том числе за счет сопровождения процесса освоения дополнительных профессиональных программ (программ повышения квалификации и программ профессиональной переподготовки) с использованием индивидуальных образовательных маршрутов, разработанных по результатам выявления профессиональных дефицитов педагогических работников и управленческих кадров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1277" y="4991463"/>
            <a:ext cx="8728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>
                <a:solidFill>
                  <a:schemeClr val="bg1"/>
                </a:solidFill>
              </a:rPr>
              <a:t>Целью функционирования ЦНППМПР является формирование </a:t>
            </a:r>
            <a:endParaRPr lang="ru-RU" sz="2200" dirty="0" smtClean="0">
              <a:solidFill>
                <a:schemeClr val="bg1"/>
              </a:solidFill>
            </a:endParaRPr>
          </a:p>
          <a:p>
            <a:pPr algn="r"/>
            <a:r>
              <a:rPr lang="ru-RU" sz="2200" dirty="0" smtClean="0">
                <a:solidFill>
                  <a:schemeClr val="bg1"/>
                </a:solidFill>
              </a:rPr>
              <a:t>и </a:t>
            </a:r>
            <a:r>
              <a:rPr lang="ru-RU" sz="2200" dirty="0">
                <a:solidFill>
                  <a:schemeClr val="bg1"/>
                </a:solidFill>
              </a:rPr>
              <a:t>развитие его как элемента единой федеральной системы </a:t>
            </a:r>
            <a:endParaRPr lang="ru-RU" sz="2200" dirty="0" smtClean="0">
              <a:solidFill>
                <a:schemeClr val="bg1"/>
              </a:solidFill>
            </a:endParaRPr>
          </a:p>
          <a:p>
            <a:pPr algn="r"/>
            <a:r>
              <a:rPr lang="ru-RU" sz="2200" dirty="0" smtClean="0">
                <a:solidFill>
                  <a:schemeClr val="bg1"/>
                </a:solidFill>
              </a:rPr>
              <a:t>научно-методического </a:t>
            </a:r>
            <a:r>
              <a:rPr lang="ru-RU" sz="2200" dirty="0">
                <a:solidFill>
                  <a:schemeClr val="bg1"/>
                </a:solidFill>
              </a:rPr>
              <a:t>сопровождения педагогических работников </a:t>
            </a:r>
            <a:endParaRPr lang="ru-RU" sz="2200" dirty="0" smtClean="0">
              <a:solidFill>
                <a:schemeClr val="bg1"/>
              </a:solidFill>
            </a:endParaRPr>
          </a:p>
          <a:p>
            <a:pPr algn="r"/>
            <a:r>
              <a:rPr lang="ru-RU" sz="2200" dirty="0" smtClean="0">
                <a:solidFill>
                  <a:schemeClr val="bg1"/>
                </a:solidFill>
              </a:rPr>
              <a:t>и </a:t>
            </a:r>
            <a:r>
              <a:rPr lang="ru-RU" sz="2200" dirty="0">
                <a:solidFill>
                  <a:schemeClr val="bg1"/>
                </a:solidFill>
              </a:rPr>
              <a:t>управленческих </a:t>
            </a:r>
            <a:r>
              <a:rPr lang="ru-RU" sz="2200" dirty="0" smtClean="0">
                <a:solidFill>
                  <a:schemeClr val="bg1"/>
                </a:solidFill>
              </a:rPr>
              <a:t>кадров.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4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2" y="316435"/>
            <a:ext cx="3325375" cy="123749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973483" y="569420"/>
            <a:ext cx="0" cy="731520"/>
          </a:xfrm>
          <a:prstGeom prst="line">
            <a:avLst/>
          </a:prstGeom>
          <a:ln>
            <a:solidFill>
              <a:srgbClr val="373C5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15" y="5223286"/>
            <a:ext cx="1770754" cy="1634714"/>
          </a:xfrm>
          <a:prstGeom prst="rect">
            <a:avLst/>
          </a:prstGeom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4067837" y="569420"/>
            <a:ext cx="3538308" cy="810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ГАУ ДПО </a:t>
            </a:r>
          </a:p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«Институт развития образования» </a:t>
            </a:r>
          </a:p>
          <a:p>
            <a:pPr algn="l">
              <a:spcBef>
                <a:spcPts val="0"/>
              </a:spcBef>
            </a:pPr>
            <a:r>
              <a:rPr lang="ru-RU" sz="1600" b="1" smtClean="0">
                <a:solidFill>
                  <a:srgbClr val="373C59"/>
                </a:solidFill>
              </a:rPr>
              <a:t>Ярославская область</a:t>
            </a:r>
            <a:endParaRPr lang="ru-RU" sz="1600" b="1" dirty="0">
              <a:solidFill>
                <a:srgbClr val="373C59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5" y="384462"/>
            <a:ext cx="962748" cy="962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9950" t="17065" r="22363" b="11957"/>
          <a:stretch/>
        </p:blipFill>
        <p:spPr>
          <a:xfrm>
            <a:off x="3973483" y="1553925"/>
            <a:ext cx="7572524" cy="524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06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151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Станиславовна Буданова</dc:creator>
  <cp:lastModifiedBy>Александр Павлович Щербак</cp:lastModifiedBy>
  <cp:revision>9</cp:revision>
  <dcterms:created xsi:type="dcterms:W3CDTF">2021-09-07T06:41:01Z</dcterms:created>
  <dcterms:modified xsi:type="dcterms:W3CDTF">2021-09-07T10:50:20Z</dcterms:modified>
</cp:coreProperties>
</file>