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2" r:id="rId3"/>
    <p:sldId id="273" r:id="rId4"/>
    <p:sldId id="269" r:id="rId5"/>
    <p:sldId id="271" r:id="rId6"/>
    <p:sldId id="279" r:id="rId7"/>
    <p:sldId id="280" r:id="rId8"/>
    <p:sldId id="281" r:id="rId9"/>
    <p:sldId id="282" r:id="rId10"/>
    <p:sldId id="283" r:id="rId11"/>
    <p:sldId id="284" r:id="rId12"/>
    <p:sldId id="286" r:id="rId13"/>
    <p:sldId id="287" r:id="rId14"/>
    <p:sldId id="288" r:id="rId15"/>
    <p:sldId id="260" r:id="rId16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27485-41A6-4D6C-99B5-92A2D756361A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CDCE6-2F43-4998-8C7F-DF9E5E8A7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958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F98F5-481C-4EDF-938B-6E8D393CFA6A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9A299-C6DF-4634-8055-5FB7DAFBF6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47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E5DA8-96F8-44D1-962B-9BEE3E334CC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95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index.php?id=39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49280"/>
            <a:ext cx="9144000" cy="90872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©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Зайцева Н.В. </a:t>
            </a:r>
            <a:endParaRPr lang="en-US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Ц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ентр образовательного менеджмента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ГАУ ДПО ЯО </a:t>
            </a:r>
            <a:r>
              <a:rPr lang="ru-RU" altLang="ru-RU" sz="2400" dirty="0" smtClean="0">
                <a:latin typeface="+mj-lt"/>
                <a:cs typeface="Times New Roman" pitchFamily="18" charset="0"/>
              </a:rPr>
              <a:t>«Институт развития образования»</a:t>
            </a:r>
            <a:r>
              <a:rPr lang="en-US" altLang="ru-RU" sz="2400" dirty="0" smtClean="0">
                <a:latin typeface="+mj-lt"/>
                <a:cs typeface="Times New Roman" pitchFamily="18" charset="0"/>
              </a:rPr>
              <a:t> </a:t>
            </a:r>
            <a:endParaRPr lang="ru-RU" altLang="ru-RU" sz="2400" dirty="0">
              <a:latin typeface="+mj-lt"/>
              <a:cs typeface="Times New Roman" pitchFamily="18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259632" y="188640"/>
            <a:ext cx="7571106" cy="265554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724128" y="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01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07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.202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87624" cy="116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25922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</a:rPr>
              <a:t>ППК «Управление </a:t>
            </a:r>
            <a:r>
              <a:rPr lang="ru-RU" sz="4000" b="1" dirty="0">
                <a:solidFill>
                  <a:srgbClr val="0000CC"/>
                </a:solidFill>
              </a:rPr>
              <a:t>ОО </a:t>
            </a:r>
            <a:r>
              <a:rPr lang="ru-RU" sz="4000" b="1" dirty="0" smtClean="0">
                <a:solidFill>
                  <a:srgbClr val="0000CC"/>
                </a:solidFill>
              </a:rPr>
              <a:t/>
            </a:r>
            <a:br>
              <a:rPr lang="ru-RU" sz="4000" b="1" dirty="0" smtClean="0">
                <a:solidFill>
                  <a:srgbClr val="0000CC"/>
                </a:solidFill>
              </a:rPr>
            </a:br>
            <a:r>
              <a:rPr lang="ru-RU" sz="4000" b="1" dirty="0" smtClean="0">
                <a:solidFill>
                  <a:srgbClr val="0000CC"/>
                </a:solidFill>
              </a:rPr>
              <a:t>в </a:t>
            </a:r>
            <a:r>
              <a:rPr lang="ru-RU" sz="4000" b="1" dirty="0">
                <a:solidFill>
                  <a:srgbClr val="0000CC"/>
                </a:solidFill>
              </a:rPr>
              <a:t>условиях введения и реализации  обновленных ФГОС НОО, ФГОС </a:t>
            </a:r>
            <a:r>
              <a:rPr lang="ru-RU" sz="4000" b="1" dirty="0" smtClean="0">
                <a:solidFill>
                  <a:srgbClr val="0000CC"/>
                </a:solidFill>
              </a:rPr>
              <a:t>ООО»</a:t>
            </a:r>
            <a:endParaRPr lang="ru-RU" sz="4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стирование - Google Формы — Mozilla Firefox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16632"/>
            <a:ext cx="7031677" cy="663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66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стирование - Google Формы — Mozilla Firefox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260648"/>
            <a:ext cx="6420880" cy="646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52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632"/>
            <a:ext cx="6416596" cy="4863741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3212976"/>
            <a:ext cx="4037371" cy="342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60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656"/>
            <a:ext cx="828092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34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31" y="116632"/>
            <a:ext cx="8502849" cy="427708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1552" y="4869160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</a:rPr>
              <a:t>+  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Тестирование - Google Формы — Mozilla Firefox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4653136"/>
            <a:ext cx="3453184" cy="203052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Вы уже заполнили форму — Mozilla Firefox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4581128"/>
            <a:ext cx="3532684" cy="210350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Стрелка вправо 5"/>
          <p:cNvSpPr/>
          <p:nvPr/>
        </p:nvSpPr>
        <p:spPr>
          <a:xfrm>
            <a:off x="4716016" y="5589240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588224" y="1844824"/>
            <a:ext cx="1296144" cy="57606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609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ng\Desktop\26-11-2018_14-14-51\Press voll_3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62" y="-15723"/>
            <a:ext cx="6311053" cy="687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72200" y="4077072"/>
            <a:ext cx="28408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Контактная информация:</a:t>
            </a:r>
          </a:p>
          <a:p>
            <a:r>
              <a:rPr lang="ru-RU" alt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Зайцева </a:t>
            </a:r>
            <a:endParaRPr lang="ru-RU" altLang="ru-RU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alt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Наталия </a:t>
            </a:r>
            <a:r>
              <a:rPr lang="ru-RU" alt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Владимировна</a:t>
            </a:r>
          </a:p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Тел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.: +7 (4852)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23-0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79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E-</a:t>
            </a:r>
            <a:r>
              <a:rPr lang="ru-R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mail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1600" dirty="0" smtClean="0">
                <a:solidFill>
                  <a:srgbClr val="0000CC"/>
                </a:solidFill>
              </a:rPr>
              <a:t>znataliy</a:t>
            </a:r>
            <a:r>
              <a:rPr lang="en-US" sz="1600" b="1" dirty="0" smtClean="0">
                <a:solidFill>
                  <a:srgbClr val="0000CC"/>
                </a:solidFill>
              </a:rPr>
              <a:t>_</a:t>
            </a:r>
            <a:r>
              <a:rPr lang="en-US" sz="1600" dirty="0" smtClean="0">
                <a:solidFill>
                  <a:srgbClr val="0000CC"/>
                </a:solidFill>
              </a:rPr>
              <a:t>72</a:t>
            </a:r>
            <a:r>
              <a:rPr lang="ru-RU" sz="1600" dirty="0" smtClean="0">
                <a:solidFill>
                  <a:srgbClr val="0000CC"/>
                </a:solidFill>
              </a:rPr>
              <a:t>@</a:t>
            </a:r>
            <a:r>
              <a:rPr lang="en-US" sz="1600" dirty="0" smtClean="0">
                <a:solidFill>
                  <a:srgbClr val="0000CC"/>
                </a:solidFill>
              </a:rPr>
              <a:t>mail</a:t>
            </a:r>
            <a:r>
              <a:rPr lang="ru-RU" sz="1600" dirty="0" smtClean="0">
                <a:solidFill>
                  <a:srgbClr val="0000CC"/>
                </a:solidFill>
              </a:rPr>
              <a:t>.</a:t>
            </a:r>
            <a:r>
              <a:rPr lang="ru-RU" sz="1600" dirty="0" err="1" smtClean="0">
                <a:solidFill>
                  <a:srgbClr val="0000CC"/>
                </a:solidFill>
              </a:rPr>
              <a:t>ru</a:t>
            </a:r>
            <a:endParaRPr lang="ru-RU" sz="1600" dirty="0" smtClean="0">
              <a:solidFill>
                <a:srgbClr val="0000CC"/>
              </a:solidFill>
            </a:endParaRPr>
          </a:p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Сайт: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http://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www.iro.yar.ru/index.php?id=39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200" y="1484784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Благодарю </a:t>
            </a:r>
          </a:p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за внимание!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6372200" y="260649"/>
            <a:ext cx="2736304" cy="360040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308304" y="118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01</a:t>
            </a:r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07</a:t>
            </a:r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.202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ru-R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14" descr="http://qrcoder.ru/code/?http%3A%2F%2Fwww.iro.yar.ru%2Findex.php%3Fid%3D39&amp;2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5733256"/>
            <a:ext cx="920874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23528" y="116632"/>
            <a:ext cx="8424936" cy="4104456"/>
            <a:chOff x="323528" y="116632"/>
            <a:chExt cx="8424936" cy="4104456"/>
          </a:xfrm>
        </p:grpSpPr>
        <p:pic>
          <p:nvPicPr>
            <p:cNvPr id="2" name="Рисунок 1"/>
            <p:cNvPicPr/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528" y="116632"/>
              <a:ext cx="8424936" cy="4104456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sp>
          <p:nvSpPr>
            <p:cNvPr id="3" name="Овал 2"/>
            <p:cNvSpPr/>
            <p:nvPr/>
          </p:nvSpPr>
          <p:spPr>
            <a:xfrm>
              <a:off x="6732240" y="2924944"/>
              <a:ext cx="1296144" cy="576064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95536" y="4365104"/>
            <a:ext cx="8424936" cy="2160240"/>
            <a:chOff x="395536" y="4365104"/>
            <a:chExt cx="8424936" cy="2160240"/>
          </a:xfrm>
        </p:grpSpPr>
        <p:pic>
          <p:nvPicPr>
            <p:cNvPr id="4" name="Рисунок 3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5536" y="4365104"/>
              <a:ext cx="8424936" cy="216024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6" name="Овал 5"/>
            <p:cNvSpPr/>
            <p:nvPr/>
          </p:nvSpPr>
          <p:spPr>
            <a:xfrm>
              <a:off x="6948264" y="5805264"/>
              <a:ext cx="1296144" cy="576064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406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31" y="116632"/>
            <a:ext cx="8502849" cy="427708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1552" y="4869160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</a:rPr>
              <a:t>+  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Тестирование - Google Формы — Mozilla Firefox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4653136"/>
            <a:ext cx="3453184" cy="203052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Вы уже заполнили форму — Mozilla Firefox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4581128"/>
            <a:ext cx="3532684" cy="210350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Стрелка вправо 5"/>
          <p:cNvSpPr/>
          <p:nvPr/>
        </p:nvSpPr>
        <p:spPr>
          <a:xfrm>
            <a:off x="4716016" y="5589240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588224" y="1844824"/>
            <a:ext cx="1296144" cy="57606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620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0"/>
            <a:ext cx="1401654" cy="720080"/>
          </a:xfrm>
          <a:prstGeom prst="rect">
            <a:avLst/>
          </a:prstGeom>
        </p:spPr>
      </p:pic>
      <p:pic>
        <p:nvPicPr>
          <p:cNvPr id="3" name="Рисунок 2" descr="ЭРА-СКОП — Mozilla Firefox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961172"/>
            <a:ext cx="4067944" cy="4849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 descr="ЭРА-СКОП — Mozilla Firefox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476672"/>
            <a:ext cx="3823834" cy="165618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96564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0" y="6155"/>
            <a:ext cx="29108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Модуль 2.</a:t>
            </a:r>
          </a:p>
          <a:p>
            <a:r>
              <a:rPr lang="ru-RU" sz="1600" dirty="0">
                <a:solidFill>
                  <a:srgbClr val="0070C0"/>
                </a:solidFill>
              </a:rPr>
              <a:t>Задание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70C0"/>
                </a:solidFill>
              </a:rPr>
              <a:t>Проведите самооценку образовательной организации к введению обновленных ФГОС по предложенным </a:t>
            </a:r>
            <a:r>
              <a:rPr lang="ru-RU" sz="1400" dirty="0" smtClean="0">
                <a:solidFill>
                  <a:srgbClr val="0070C0"/>
                </a:solidFill>
              </a:rPr>
              <a:t>критериям*.</a:t>
            </a:r>
            <a:endParaRPr lang="ru-RU" sz="1400" dirty="0">
              <a:solidFill>
                <a:srgbClr val="0070C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70C0"/>
                </a:solidFill>
              </a:rPr>
              <a:t>Сделайте выводы о готовности школы к введению обновленных ФГОС НОО и ООО.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70C0"/>
                </a:solidFill>
              </a:rPr>
              <a:t>Прикрепите файл с выполненной работой</a:t>
            </a:r>
            <a:r>
              <a:rPr lang="ru-RU" sz="1400" dirty="0" smtClean="0">
                <a:solidFill>
                  <a:srgbClr val="0070C0"/>
                </a:solidFill>
              </a:rPr>
              <a:t>.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69" y="6457890"/>
            <a:ext cx="9113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70C0"/>
                </a:solidFill>
              </a:rPr>
              <a:t>* </a:t>
            </a:r>
            <a:r>
              <a:rPr lang="ru-RU" sz="1000" dirty="0">
                <a:solidFill>
                  <a:srgbClr val="0070C0"/>
                </a:solidFill>
              </a:rPr>
              <a:t>Письмо </a:t>
            </a:r>
            <a:r>
              <a:rPr lang="ru-RU" sz="1000" dirty="0" err="1">
                <a:solidFill>
                  <a:srgbClr val="0070C0"/>
                </a:solidFill>
              </a:rPr>
              <a:t>Минпросвещения</a:t>
            </a:r>
            <a:r>
              <a:rPr lang="ru-RU" sz="1000" dirty="0">
                <a:solidFill>
                  <a:srgbClr val="0070C0"/>
                </a:solidFill>
              </a:rPr>
              <a:t> России от 15.02.2022 N АЗ-113/03 "О направлении методических рекомендаций" (вместе с "Информационно-методическим письмом о введении федеральных государственных образовательных стандартов начального общего и основного общего образования</a:t>
            </a:r>
            <a:r>
              <a:rPr lang="ru-RU" sz="1000" dirty="0" smtClean="0">
                <a:solidFill>
                  <a:srgbClr val="0070C0"/>
                </a:solidFill>
              </a:rPr>
              <a:t>")</a:t>
            </a:r>
            <a:endParaRPr lang="ru-RU" sz="10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Критерии готовности_1655801272270(1) [Режим ограниченной функциональности] - Microsoft Word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3212976"/>
            <a:ext cx="8837233" cy="316835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Карта самооценки ФГОС-21 (2) (1)_1655907444106(1) [Режим ограниченной функциональности] - Microsoft Word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936" y="44624"/>
            <a:ext cx="5078028" cy="305391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06571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2737" y="836712"/>
            <a:ext cx="858974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978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иаграмма ответов в Формах. Вопрос: Поэтапное введение обновленных ФГОС НОО и ОО планируется:. Количество ответов: Верных ответов: 231 из 23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Тестирование - Google Формы — Mozilla Firefox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13072"/>
            <a:ext cx="7033694" cy="67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64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стирование - Google Формы — Mozilla Firefox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4" y="188640"/>
            <a:ext cx="6595991" cy="653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0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стирование - Google Формы — Mozilla Firefox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116632"/>
            <a:ext cx="6592167" cy="660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958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132</Words>
  <Application>Microsoft Office PowerPoint</Application>
  <PresentationFormat>Экран (4:3)</PresentationFormat>
  <Paragraphs>23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ППК «Управление ОО  в условиях введения и реализации  обновленных ФГОС НОО, ФГОС ООО»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ППК «Управление ОО  в условиях введения и реализации  обновленных ФГОС НОО, ФГОС ООО»</dc:title>
  <dc:creator>Наталия Владимировна Зайцева</dc:creator>
  <cp:lastModifiedBy>Наталья Николаевна Новикова</cp:lastModifiedBy>
  <cp:revision>29</cp:revision>
  <cp:lastPrinted>2022-07-01T10:44:27Z</cp:lastPrinted>
  <dcterms:created xsi:type="dcterms:W3CDTF">2022-06-30T12:02:14Z</dcterms:created>
  <dcterms:modified xsi:type="dcterms:W3CDTF">2022-07-07T13:26:48Z</dcterms:modified>
</cp:coreProperties>
</file>