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5"/>
  </p:notesMasterIdLst>
  <p:sldIdLst>
    <p:sldId id="256" r:id="rId2"/>
    <p:sldId id="272" r:id="rId3"/>
    <p:sldId id="271" r:id="rId4"/>
    <p:sldId id="260" r:id="rId5"/>
    <p:sldId id="261" r:id="rId6"/>
    <p:sldId id="262" r:id="rId7"/>
    <p:sldId id="273" r:id="rId8"/>
    <p:sldId id="264" r:id="rId9"/>
    <p:sldId id="268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26" autoAdjust="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38A54-D779-4D07-BA21-80FB18E017D9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3C21A-ACCC-4D04-A2B2-0FD116C57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C21A-ACCC-4D04-A2B2-0FD116C5749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351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53C21A-ACCC-4D04-A2B2-0FD116C574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3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3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1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7874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2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971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130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316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3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312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2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1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45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17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2901-0134-4EF4-80A0-C3F835AB5620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CC89C5-E395-493E-AB90-AED6301E8D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0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1" y="609600"/>
            <a:ext cx="4627418" cy="4064000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Внеурочная деятельность кадет  как ресурс реализации  Рабочей программы воспитания</a:t>
            </a:r>
            <a:endParaRPr lang="ru-RU" sz="3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2545" y="4248726"/>
            <a:ext cx="4793674" cy="2410691"/>
          </a:xfrm>
        </p:spPr>
        <p:txBody>
          <a:bodyPr>
            <a:norm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МОУ «Средняя школа № 72» </a:t>
            </a:r>
          </a:p>
          <a:p>
            <a:pPr algn="ctr"/>
            <a:r>
              <a:rPr lang="ru-RU" dirty="0" smtClean="0"/>
              <a:t>г. Ярославля</a:t>
            </a:r>
          </a:p>
          <a:p>
            <a:pPr algn="ctr"/>
            <a:r>
              <a:rPr lang="ru-RU" dirty="0" smtClean="0"/>
              <a:t>заместитель директора по УВР</a:t>
            </a:r>
          </a:p>
          <a:p>
            <a:pPr algn="ctr"/>
            <a:r>
              <a:rPr lang="ru-RU" dirty="0" smtClean="0"/>
              <a:t>Казакова Д.В.</a:t>
            </a:r>
          </a:p>
          <a:p>
            <a:pPr algn="ctr"/>
            <a:r>
              <a:rPr lang="ru-RU" dirty="0" smtClean="0"/>
              <a:t>16.11.2022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1290" r="21335" b="-1290"/>
          <a:stretch/>
        </p:blipFill>
        <p:spPr>
          <a:xfrm>
            <a:off x="6151419" y="1454149"/>
            <a:ext cx="5749625" cy="42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78692"/>
            <a:ext cx="10766521" cy="8035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31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Детские общественные объединения</a:t>
            </a:r>
            <a:r>
              <a:rPr lang="ru-RU" sz="31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»</a:t>
            </a:r>
            <a:r>
              <a:rPr lang="ru-RU" sz="31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. </a:t>
            </a:r>
            <a:r>
              <a:rPr lang="ru-RU" sz="2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Внешкольный уровень</a:t>
            </a:r>
            <a:r>
              <a:rPr lang="ru-RU" sz="2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13134"/>
              </p:ext>
            </p:extLst>
          </p:nvPr>
        </p:nvGraphicFramePr>
        <p:xfrm>
          <a:off x="677333" y="1256147"/>
          <a:ext cx="11117503" cy="5564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8616">
                  <a:extLst>
                    <a:ext uri="{9D8B030D-6E8A-4147-A177-3AD203B41FA5}">
                      <a16:colId xmlns:a16="http://schemas.microsoft.com/office/drawing/2014/main" val="847944879"/>
                    </a:ext>
                  </a:extLst>
                </a:gridCol>
                <a:gridCol w="3380924">
                  <a:extLst>
                    <a:ext uri="{9D8B030D-6E8A-4147-A177-3AD203B41FA5}">
                      <a16:colId xmlns:a16="http://schemas.microsoft.com/office/drawing/2014/main" val="3488671404"/>
                    </a:ext>
                  </a:extLst>
                </a:gridCol>
                <a:gridCol w="1394408">
                  <a:extLst>
                    <a:ext uri="{9D8B030D-6E8A-4147-A177-3AD203B41FA5}">
                      <a16:colId xmlns:a16="http://schemas.microsoft.com/office/drawing/2014/main" val="1742953372"/>
                    </a:ext>
                  </a:extLst>
                </a:gridCol>
                <a:gridCol w="1166522">
                  <a:extLst>
                    <a:ext uri="{9D8B030D-6E8A-4147-A177-3AD203B41FA5}">
                      <a16:colId xmlns:a16="http://schemas.microsoft.com/office/drawing/2014/main" val="3663211179"/>
                    </a:ext>
                  </a:extLst>
                </a:gridCol>
                <a:gridCol w="1697033">
                  <a:extLst>
                    <a:ext uri="{9D8B030D-6E8A-4147-A177-3AD203B41FA5}">
                      <a16:colId xmlns:a16="http://schemas.microsoft.com/office/drawing/2014/main" val="3778354630"/>
                    </a:ext>
                  </a:extLst>
                </a:gridCol>
              </a:tblGrid>
              <a:tr h="76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Нацеленность работы на: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Виды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работы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деятельности детско-взрослых сообществ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3181735687"/>
                  </a:ext>
                </a:extLst>
              </a:tr>
              <a:tr h="181255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создание целостной образовательной среды, включающей урочную и внеурочную деятельность, реализацию комплекса воспитательных мероприятий на уровне Организации, класса, занятия в творческих объединениях по интересам, культурные и социальные практики с учетом историко-культурной и этнической специфики региона, потребностей обучающихся, родителей (законных представителей) несовершеннолетних обучающихся;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организацию личностно значимой и общественно приемлемой деятельности для формирования у обучающихся российской гражданской идентичности, осознания сопричастности социально позитивным духовным ценностям и традициям своей </a:t>
                      </a:r>
                      <a:r>
                        <a:rPr lang="ru-RU" sz="1200" dirty="0" smtClean="0">
                          <a:effectLst/>
                        </a:rPr>
                        <a:t>семьи</a:t>
                      </a:r>
                      <a:endParaRPr lang="ru-RU" sz="1200" dirty="0">
                        <a:effectLst/>
                      </a:endParaRPr>
                    </a:p>
                  </a:txBody>
                  <a:tcPr marL="18081" marR="1808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готовность к выполнению обязанностей гражданина и реализации его прав, уважение прав, свобод и законных интересов других людей;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активное участие в жизни семьи, Организации, местного сообщества, родного края, страны;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неприятие любых форм экстремизма, дискриминации;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осознание российской гражданской идентичности в поликультурном и многоконфессиональном обществе, проявление интереса к познанию родного языка, истории, культуры Российской Федерации, своего края, народов России;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уважение к символам России, государственным праздникам, историческому и природному наследию и памятникам, традициям разных народов, проживающих в родной стране;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</a:endParaRPr>
                    </a:p>
                  </a:txBody>
                  <a:tcPr marL="18081" marR="18081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Проблемно- ценностное общение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Художественное творчество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Спортивно-оздоровительная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 err="1">
                          <a:effectLst/>
                        </a:rPr>
                        <a:t>Туристко</a:t>
                      </a:r>
                      <a:r>
                        <a:rPr lang="ru-RU" sz="1200" dirty="0">
                          <a:effectLst/>
                        </a:rPr>
                        <a:t>-краеведческая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Интеллектуальные состязания, спортивные соревнования, игра, митинг, несение караула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Открытие Поста № 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200595475"/>
                  </a:ext>
                </a:extLst>
              </a:tr>
              <a:tr h="375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Городской марш кадетов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134787009"/>
                  </a:ext>
                </a:extLst>
              </a:tr>
              <a:tr h="11504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Городской смотр-конкурс почетных караулов «В патриотизме молодежи – будущее России»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2543774025"/>
                  </a:ext>
                </a:extLst>
              </a:tr>
              <a:tr h="9566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Экскурсия «Неделя российских кадет в музее» (Ярославский музей Боевой славы»)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2334492341"/>
                  </a:ext>
                </a:extLst>
              </a:tr>
              <a:tr h="7627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Областные соревнования «Школа </a:t>
                      </a:r>
                      <a:r>
                        <a:rPr lang="ru-RU" sz="1200" dirty="0" err="1">
                          <a:effectLst/>
                        </a:rPr>
                        <a:t>БЕЗопасности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2528213902"/>
                  </a:ext>
                </a:extLst>
              </a:tr>
              <a:tr h="937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Выездной лагерь «Кадетское братство» (старшие)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81" marR="18081" marT="0" marB="0"/>
                </a:tc>
                <a:extLst>
                  <a:ext uri="{0D108BD9-81ED-4DB2-BD59-A6C34878D82A}">
                    <a16:rowId xmlns:a16="http://schemas.microsoft.com/office/drawing/2014/main" val="3478713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2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535709"/>
            <a:ext cx="10997430" cy="574501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План воспитательной работы. </a:t>
            </a:r>
            <a:b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Модуль </a:t>
            </a:r>
            <a:r>
              <a:rPr lang="ru-RU" sz="28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«Социальное партнерство»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001676"/>
              </p:ext>
            </p:extLst>
          </p:nvPr>
        </p:nvGraphicFramePr>
        <p:xfrm>
          <a:off x="677862" y="1468581"/>
          <a:ext cx="10996901" cy="495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8393">
                  <a:extLst>
                    <a:ext uri="{9D8B030D-6E8A-4147-A177-3AD203B41FA5}">
                      <a16:colId xmlns:a16="http://schemas.microsoft.com/office/drawing/2014/main" val="3482023297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1654243623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492547566"/>
                    </a:ext>
                  </a:extLst>
                </a:gridCol>
                <a:gridCol w="3214254">
                  <a:extLst>
                    <a:ext uri="{9D8B030D-6E8A-4147-A177-3AD203B41FA5}">
                      <a16:colId xmlns:a16="http://schemas.microsoft.com/office/drawing/2014/main" val="3569251967"/>
                    </a:ext>
                  </a:extLst>
                </a:gridCol>
              </a:tblGrid>
              <a:tr h="3341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Организация занятий «Хореография», «Правила дорожного движения», «Компьютерный класс», «Мир профессий» на базе ГОАУ ДО ЯО “Центр детей и юношества” по договору о сотрудничестве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5в, 6бв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6" marR="61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течение года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Заместитель директора по УВР, педагоги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extLst>
                  <a:ext uri="{0D108BD9-81ED-4DB2-BD59-A6C34878D82A}">
                    <a16:rowId xmlns:a16="http://schemas.microsoft.com/office/drawing/2014/main" val="3014743707"/>
                  </a:ext>
                </a:extLst>
              </a:tr>
              <a:tr h="1618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Организация занятий «Подготовка спасателя» на базе УМЦ по ГО и ЧС ЯО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7аб, 8аб</a:t>
                      </a:r>
                      <a:endParaRPr lang="ru-RU" sz="2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96" marR="616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В течение года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Заместитель директора по УВР, педагоги</a:t>
                      </a:r>
                      <a:endParaRPr lang="ru-RU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9" marR="8569" marT="8569" marB="8569"/>
                </a:tc>
                <a:extLst>
                  <a:ext uri="{0D108BD9-81ED-4DB2-BD59-A6C34878D82A}">
                    <a16:rowId xmlns:a16="http://schemas.microsoft.com/office/drawing/2014/main" val="3711970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7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2656993" cy="5772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Вывод</a:t>
            </a:r>
            <a:br>
              <a:rPr lang="ru-RU" sz="24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кадет осуществляется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урочной,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внеурочной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деятельности, а также на занятиях дополнительного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образования педагогами школы и центров </a:t>
            </a:r>
            <a:r>
              <a:rPr lang="ru-RU" sz="2400" dirty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2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15530"/>
          <a:stretch/>
        </p:blipFill>
        <p:spPr>
          <a:xfrm>
            <a:off x="3556001" y="803599"/>
            <a:ext cx="8517161" cy="51723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9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91030" cy="563418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4617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Уклад школы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146" y="177800"/>
            <a:ext cx="6106392" cy="4070927"/>
          </a:xfr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2589212" y="1219200"/>
            <a:ext cx="3030707" cy="2210876"/>
          </a:xfrm>
        </p:spPr>
        <p:txBody>
          <a:bodyPr>
            <a:normAutofit/>
          </a:bodyPr>
          <a:lstStyle/>
          <a:p>
            <a:r>
              <a:rPr lang="ru-RU" dirty="0"/>
              <a:t>С момента основания школы в 1965 году главной чертой уклада школы стало патриотическое воспитание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10" y="3575288"/>
            <a:ext cx="5639408" cy="3172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2" t="18217" r="24166" b="15002"/>
          <a:stretch/>
        </p:blipFill>
        <p:spPr>
          <a:xfrm>
            <a:off x="7573818" y="3575289"/>
            <a:ext cx="4318720" cy="317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Уклад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25601" y="1385455"/>
            <a:ext cx="3140364" cy="4525767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 школа является участницей Всероссийского детско-юношеского общественного движения «Школа безопасности» и городского общественного движения «Кадетское братство»</a:t>
            </a:r>
          </a:p>
          <a:p>
            <a:r>
              <a:rPr lang="ru-RU" dirty="0"/>
              <a:t>В школе учатся как кадеты, так и не кадеты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073" y="1461788"/>
            <a:ext cx="6556448" cy="4373099"/>
          </a:xfrm>
        </p:spPr>
      </p:pic>
    </p:spTree>
    <p:extLst>
      <p:ext uri="{BB962C8B-B14F-4D97-AF65-F5344CB8AC3E}">
        <p14:creationId xmlns:p14="http://schemas.microsoft.com/office/powerpoint/2010/main" val="32822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090" y="471508"/>
            <a:ext cx="2831869" cy="211467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План </a:t>
            </a:r>
            <a:r>
              <a:rPr lang="ru-RU" sz="3200" dirty="0"/>
              <a:t>внеурочной деятельности на уровень НОО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73863"/>
              </p:ext>
            </p:extLst>
          </p:nvPr>
        </p:nvGraphicFramePr>
        <p:xfrm>
          <a:off x="4342938" y="199962"/>
          <a:ext cx="7416800" cy="6520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153">
                  <a:extLst>
                    <a:ext uri="{9D8B030D-6E8A-4147-A177-3AD203B41FA5}">
                      <a16:colId xmlns:a16="http://schemas.microsoft.com/office/drawing/2014/main" val="2708180120"/>
                    </a:ext>
                  </a:extLst>
                </a:gridCol>
                <a:gridCol w="2811549">
                  <a:extLst>
                    <a:ext uri="{9D8B030D-6E8A-4147-A177-3AD203B41FA5}">
                      <a16:colId xmlns:a16="http://schemas.microsoft.com/office/drawing/2014/main" val="1823776607"/>
                    </a:ext>
                  </a:extLst>
                </a:gridCol>
                <a:gridCol w="444887">
                  <a:extLst>
                    <a:ext uri="{9D8B030D-6E8A-4147-A177-3AD203B41FA5}">
                      <a16:colId xmlns:a16="http://schemas.microsoft.com/office/drawing/2014/main" val="3890325537"/>
                    </a:ext>
                  </a:extLst>
                </a:gridCol>
                <a:gridCol w="539723">
                  <a:extLst>
                    <a:ext uri="{9D8B030D-6E8A-4147-A177-3AD203B41FA5}">
                      <a16:colId xmlns:a16="http://schemas.microsoft.com/office/drawing/2014/main" val="2744459090"/>
                    </a:ext>
                  </a:extLst>
                </a:gridCol>
                <a:gridCol w="461314">
                  <a:extLst>
                    <a:ext uri="{9D8B030D-6E8A-4147-A177-3AD203B41FA5}">
                      <a16:colId xmlns:a16="http://schemas.microsoft.com/office/drawing/2014/main" val="3864186776"/>
                    </a:ext>
                  </a:extLst>
                </a:gridCol>
                <a:gridCol w="621174">
                  <a:extLst>
                    <a:ext uri="{9D8B030D-6E8A-4147-A177-3AD203B41FA5}">
                      <a16:colId xmlns:a16="http://schemas.microsoft.com/office/drawing/2014/main" val="2428821835"/>
                    </a:ext>
                  </a:extLst>
                </a:gridCol>
              </a:tblGrid>
              <a:tr h="95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Виды воспитания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extLst>
                  <a:ext uri="{0D108BD9-81ED-4DB2-BD59-A6C34878D82A}">
                    <a16:rowId xmlns:a16="http://schemas.microsoft.com/office/drawing/2014/main" val="548466661"/>
                  </a:ext>
                </a:extLst>
              </a:tr>
              <a:tr h="5962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Информационно-просветительские занятия патриотической, нравственной и экологической направленности «Разговоры о важном»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«Разговор о важном» (кружок)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16109"/>
                  </a:ext>
                </a:extLst>
              </a:tr>
              <a:tr h="445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 по формированию функциональной грамотности обучающихся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«Умники и умницы» (школа)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361377"/>
                  </a:ext>
                </a:extLst>
              </a:tr>
              <a:tr h="2943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Занятия, направленные на удовлетворение </a:t>
                      </a:r>
                      <a:r>
                        <a:rPr lang="ru-RU" sz="900" dirty="0" err="1">
                          <a:effectLst/>
                        </a:rPr>
                        <a:t>профориентационных</a:t>
                      </a:r>
                      <a:r>
                        <a:rPr lang="ru-RU" sz="900" dirty="0">
                          <a:effectLst/>
                        </a:rPr>
                        <a:t> интересов и потребностей обучающихся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«Учимся создавать проекты» (мастерская)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46804"/>
                  </a:ext>
                </a:extLst>
              </a:tr>
              <a:tr h="747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Акции «Наш уютный школьный двор», «Собери макулатуру – спаси дерево», «Покормите зимующих птиц», операция «</a:t>
                      </a:r>
                      <a:r>
                        <a:rPr lang="ru-RU" sz="1050" dirty="0" err="1">
                          <a:effectLst/>
                        </a:rPr>
                        <a:t>Ревизорро</a:t>
                      </a:r>
                      <a:r>
                        <a:rPr lang="ru-RU" sz="1050" dirty="0">
                          <a:effectLst/>
                        </a:rPr>
                        <a:t>»; </a:t>
                      </a:r>
                      <a:r>
                        <a:rPr lang="ru-RU" sz="1050" dirty="0" err="1">
                          <a:effectLst/>
                        </a:rPr>
                        <a:t>профориентационные</a:t>
                      </a:r>
                      <a:r>
                        <a:rPr lang="ru-RU" sz="1050" dirty="0">
                          <a:effectLst/>
                        </a:rPr>
                        <a:t> экскурсии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12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980053"/>
                  </a:ext>
                </a:extLst>
              </a:tr>
              <a:tr h="19048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Занятия, связанные с удовлетворением особых интеллектуальных и социокультурных потребностей обучающихся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«В мире информатики» (кружок)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9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401327"/>
                  </a:ext>
                </a:extLst>
              </a:tr>
              <a:tr h="405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Психолого-педагогическое сопровождение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646"/>
                  </a:ext>
                </a:extLst>
              </a:tr>
              <a:tr h="1986476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Занятия, направленные на удовлетворение интересов и потребностей обучающихся в творческом развитии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Театрализованные праздники «Первое сентября», «Костры дружбы», «Посвящение в первоклассники», «Новогодние герои», «От всей души», «На балу у Золушки», «Рыцарский турнир», «Праздник со слезами на глазах», «До свидания, начальная школа!»; «Веселые переменки»; благотворительные акции «Осени прекрасные дары», «Согреем душу теплым чаем», «Помогите бездомным животным», «Рождественская благотворительная ярмарка», «Букет для ветерана»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040528"/>
                  </a:ext>
                </a:extLst>
              </a:tr>
              <a:tr h="143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«Веселые нотки» (студия)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69985"/>
                  </a:ext>
                </a:extLst>
              </a:tr>
              <a:tr h="143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«Рукодельница» (мастерская)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extLst>
                  <a:ext uri="{0D108BD9-81ED-4DB2-BD59-A6C34878D82A}">
                    <a16:rowId xmlns:a16="http://schemas.microsoft.com/office/drawing/2014/main" val="3423457336"/>
                  </a:ext>
                </a:extLst>
              </a:tr>
              <a:tr h="14339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Занятия, направленные на удовлетворение интересов и потребностей обучающихся в физическом развитии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highlight>
                            <a:srgbClr val="FFFF00"/>
                          </a:highlight>
                        </a:rPr>
                        <a:t>«Самбо» (секция)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98030"/>
                  </a:ext>
                </a:extLst>
              </a:tr>
              <a:tr h="143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«Подвижные игры» (секция)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538599"/>
                  </a:ext>
                </a:extLst>
              </a:tr>
              <a:tr h="1433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«Юные туристы» (секция)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extLst>
                  <a:ext uri="{0D108BD9-81ED-4DB2-BD59-A6C34878D82A}">
                    <a16:rowId xmlns:a16="http://schemas.microsoft.com/office/drawing/2014/main" val="4101993034"/>
                  </a:ext>
                </a:extLst>
              </a:tr>
              <a:tr h="317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highlight>
                            <a:srgbClr val="FFFF00"/>
                          </a:highlight>
                        </a:rPr>
                        <a:t>«Юные спасатели» (кружок)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95" marR="41295" marT="0" marB="0"/>
                </a:tc>
                <a:extLst>
                  <a:ext uri="{0D108BD9-81ED-4DB2-BD59-A6C34878D82A}">
                    <a16:rowId xmlns:a16="http://schemas.microsoft.com/office/drawing/2014/main" val="575025975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24127" y="2152073"/>
            <a:ext cx="2901327" cy="4396508"/>
          </a:xfrm>
        </p:spPr>
        <p:txBody>
          <a:bodyPr>
            <a:noAutofit/>
          </a:bodyPr>
          <a:lstStyle/>
          <a:p>
            <a:endParaRPr lang="ru-RU" sz="2800" dirty="0" smtClean="0"/>
          </a:p>
          <a:p>
            <a:pPr algn="r"/>
            <a:r>
              <a:rPr lang="ru-RU" sz="2800" dirty="0" err="1" smtClean="0"/>
              <a:t>Прокадеты</a:t>
            </a:r>
            <a:r>
              <a:rPr lang="ru-RU" sz="2800" dirty="0" smtClean="0"/>
              <a:t> </a:t>
            </a:r>
            <a:r>
              <a:rPr lang="ru-RU" sz="2800" dirty="0"/>
              <a:t>занимаются в секции «Самбо» (самооборона без оружия) и «Юный спасатель</a:t>
            </a:r>
            <a:r>
              <a:rPr lang="ru-RU" sz="2800" dirty="0" smtClean="0"/>
              <a:t>»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906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514923"/>
            <a:ext cx="2906375" cy="2145150"/>
          </a:xfrm>
        </p:spPr>
        <p:txBody>
          <a:bodyPr>
            <a:noAutofit/>
          </a:bodyPr>
          <a:lstStyle/>
          <a:p>
            <a:pPr algn="r"/>
            <a:r>
              <a:rPr lang="ru-RU" sz="2900" dirty="0"/>
              <a:t>План внеурочной деятельности на уровень </a:t>
            </a:r>
            <a:r>
              <a:rPr lang="ru-RU" sz="2900" dirty="0" smtClean="0"/>
              <a:t>ООО</a:t>
            </a:r>
            <a:endParaRPr lang="ru-RU" sz="29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74792"/>
              </p:ext>
            </p:extLst>
          </p:nvPr>
        </p:nvGraphicFramePr>
        <p:xfrm>
          <a:off x="3881122" y="138430"/>
          <a:ext cx="7978368" cy="6631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2453">
                  <a:extLst>
                    <a:ext uri="{9D8B030D-6E8A-4147-A177-3AD203B41FA5}">
                      <a16:colId xmlns:a16="http://schemas.microsoft.com/office/drawing/2014/main" val="1122447043"/>
                    </a:ext>
                  </a:extLst>
                </a:gridCol>
                <a:gridCol w="3633965">
                  <a:extLst>
                    <a:ext uri="{9D8B030D-6E8A-4147-A177-3AD203B41FA5}">
                      <a16:colId xmlns:a16="http://schemas.microsoft.com/office/drawing/2014/main" val="2986430864"/>
                    </a:ext>
                  </a:extLst>
                </a:gridCol>
                <a:gridCol w="624463">
                  <a:extLst>
                    <a:ext uri="{9D8B030D-6E8A-4147-A177-3AD203B41FA5}">
                      <a16:colId xmlns:a16="http://schemas.microsoft.com/office/drawing/2014/main" val="2897553771"/>
                    </a:ext>
                  </a:extLst>
                </a:gridCol>
                <a:gridCol w="396493">
                  <a:extLst>
                    <a:ext uri="{9D8B030D-6E8A-4147-A177-3AD203B41FA5}">
                      <a16:colId xmlns:a16="http://schemas.microsoft.com/office/drawing/2014/main" val="93194515"/>
                    </a:ext>
                  </a:extLst>
                </a:gridCol>
                <a:gridCol w="429846">
                  <a:extLst>
                    <a:ext uri="{9D8B030D-6E8A-4147-A177-3AD203B41FA5}">
                      <a16:colId xmlns:a16="http://schemas.microsoft.com/office/drawing/2014/main" val="857982773"/>
                    </a:ext>
                  </a:extLst>
                </a:gridCol>
                <a:gridCol w="513719">
                  <a:extLst>
                    <a:ext uri="{9D8B030D-6E8A-4147-A177-3AD203B41FA5}">
                      <a16:colId xmlns:a16="http://schemas.microsoft.com/office/drawing/2014/main" val="3262668814"/>
                    </a:ext>
                  </a:extLst>
                </a:gridCol>
                <a:gridCol w="377429">
                  <a:extLst>
                    <a:ext uri="{9D8B030D-6E8A-4147-A177-3AD203B41FA5}">
                      <a16:colId xmlns:a16="http://schemas.microsoft.com/office/drawing/2014/main" val="1653580096"/>
                    </a:ext>
                  </a:extLst>
                </a:gridCol>
              </a:tblGrid>
              <a:tr h="1446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Виды воспитания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Формы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1819538144"/>
                  </a:ext>
                </a:extLst>
              </a:tr>
              <a:tr h="6216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Информационно-просветительские занятия патриотической, нравственной и экологической направленности 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«Разговоры о важном» (кружок)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4218360549"/>
                  </a:ext>
                </a:extLst>
              </a:tr>
              <a:tr h="464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 по формированию функциональной грамотности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«Основы функциональной грамотности» (школа)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1976532612"/>
                  </a:ext>
                </a:extLst>
              </a:tr>
              <a:tr h="822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Занятия, направленные на удовлетворение </a:t>
                      </a:r>
                      <a:r>
                        <a:rPr lang="ru-RU" sz="800" dirty="0" err="1">
                          <a:effectLst/>
                        </a:rPr>
                        <a:t>профориентационных</a:t>
                      </a:r>
                      <a:r>
                        <a:rPr lang="ru-RU" sz="800" dirty="0">
                          <a:effectLst/>
                        </a:rPr>
                        <a:t> интересов и потребностей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Акции «Наш уютный школьный двор», «Собери макулатуру – спаси дерево», операция «</a:t>
                      </a:r>
                      <a:r>
                        <a:rPr lang="ru-RU" sz="1050" dirty="0" err="1">
                          <a:effectLst/>
                        </a:rPr>
                        <a:t>Ревизорро</a:t>
                      </a:r>
                      <a:r>
                        <a:rPr lang="ru-RU" sz="1050" dirty="0">
                          <a:effectLst/>
                        </a:rPr>
                        <a:t>»; экскурсии на предприятия, акция «Билет в будущее»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60355"/>
                  </a:ext>
                </a:extLst>
              </a:tr>
              <a:tr h="14953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Занятия, связанные с удовлетворением особых интеллектуальных и социокультурных потребностей обучающихся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«В мире информатики» (кружок)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2808735995"/>
                  </a:ext>
                </a:extLst>
              </a:tr>
              <a:tr h="411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«Основы проектной и исследовательской деятельности» (мастерская)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686410"/>
                  </a:ext>
                </a:extLst>
              </a:tr>
              <a:tr h="274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Психолого-педагогическое сопровождение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98999"/>
                  </a:ext>
                </a:extLst>
              </a:tr>
              <a:tr h="149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«Черное и белое» (клуб)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1603492991"/>
                  </a:ext>
                </a:extLst>
              </a:tr>
              <a:tr h="1408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Занятия, направленные на удовлетворение интересов и потребностей обучающихся в творческом развитии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Театрализованные праздники «Первое сентября», «Костры дружбы», «Новогодние герои», «Посвящение в кадеты», «От всей души», «А ну-ка, парни!», «Мисс Весна», «Праздник со слезами на глазах», «Прощание с кадетским братством», «Торжественное вручение аттестатов»; «Веселые переменки»; благотворительные акции «Осени прекрасные дары», «Согреем душу теплым чаем», «Мы в ответе за тех, кого приручили», «Букет для ветерана», экскурсионная деятельность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497296"/>
                  </a:ext>
                </a:extLst>
              </a:tr>
              <a:tr h="28667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Занятия, направленные на удовлетворение интересов и потребностей обучающихся в физическом развитии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</a:rPr>
                        <a:t>«Красив в строю – силен в бою» (секция)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1720910921"/>
                  </a:ext>
                </a:extLst>
              </a:tr>
              <a:tr h="149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«Юные туристы» (секция)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189673319"/>
                  </a:ext>
                </a:extLst>
              </a:tr>
              <a:tr h="274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</a:t>
                      </a:r>
                      <a:r>
                        <a:rPr lang="ru-RU" sz="1050" dirty="0">
                          <a:effectLst/>
                          <a:highlight>
                            <a:srgbClr val="FFFF00"/>
                          </a:highlight>
                        </a:rPr>
                        <a:t>Основы военной службы» (кружок)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2106028698"/>
                  </a:ext>
                </a:extLst>
              </a:tr>
              <a:tr h="149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«Подвижные игры» (секция)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extLst>
                  <a:ext uri="{0D108BD9-81ED-4DB2-BD59-A6C34878D82A}">
                    <a16:rowId xmlns:a16="http://schemas.microsoft.com/office/drawing/2014/main" val="2787581228"/>
                  </a:ext>
                </a:extLst>
              </a:tr>
              <a:tr h="935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Занятия, направленные на удовлетворение социальных интересов и потребностей обучающихся, на педагогическое сопровождение деятельности социально ориентированных ученических сообществ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Деятельность органов ученического самоуправления, «Совета 20-ти», школьного телевидения и школьной газеты «Наша родная 72-я»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02" marR="455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807148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010746" cy="3821990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/>
              <a:t>Кадеты занимаются в секциях «Красив в строю – силен в бою» и «Основы военной службы»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423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75491"/>
            <a:ext cx="11034376" cy="6326909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sz="2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 внеурочной деятельности</a:t>
            </a:r>
            <a:r>
              <a:rPr lang="ru-RU" sz="2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129861"/>
              </p:ext>
            </p:extLst>
          </p:nvPr>
        </p:nvGraphicFramePr>
        <p:xfrm>
          <a:off x="677333" y="655783"/>
          <a:ext cx="11256049" cy="6100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5977">
                  <a:extLst>
                    <a:ext uri="{9D8B030D-6E8A-4147-A177-3AD203B41FA5}">
                      <a16:colId xmlns:a16="http://schemas.microsoft.com/office/drawing/2014/main" val="380218156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159353563"/>
                    </a:ext>
                  </a:extLst>
                </a:gridCol>
                <a:gridCol w="2170546">
                  <a:extLst>
                    <a:ext uri="{9D8B030D-6E8A-4147-A177-3AD203B41FA5}">
                      <a16:colId xmlns:a16="http://schemas.microsoft.com/office/drawing/2014/main" val="9389600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777917191"/>
                    </a:ext>
                  </a:extLst>
                </a:gridCol>
                <a:gridCol w="2115126">
                  <a:extLst>
                    <a:ext uri="{9D8B030D-6E8A-4147-A177-3AD203B41FA5}">
                      <a16:colId xmlns:a16="http://schemas.microsoft.com/office/drawing/2014/main" val="1936341606"/>
                    </a:ext>
                  </a:extLst>
                </a:gridCol>
              </a:tblGrid>
              <a:tr h="530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Нацеленность работы на: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Виды деятельности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Формы работы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Содержание деятельности детско-взрослых сообществ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extLst>
                  <a:ext uri="{0D108BD9-81ED-4DB2-BD59-A6C34878D82A}">
                    <a16:rowId xmlns:a16="http://schemas.microsoft.com/office/drawing/2014/main" val="106520545"/>
                  </a:ext>
                </a:extLst>
              </a:tr>
              <a:tr h="21220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создание целостной образовательной среды, включающей урочную и внеурочную деятельность, реализацию комплекса воспитательных мероприятий на уровне Организации, класса, занятия в творческих объединениях по интересам, культурные и социальные практики с учетом историко-культурной и этнической специфики региона, потребностей обучающихся, родителей (законных представителей) несовершеннолетних обучающихся;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способность обучающихся во взаимодействии в условиях неопределенности, открытость опыту и знаниям других;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выставка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 Выставка </a:t>
                      </a:r>
                      <a:r>
                        <a:rPr lang="ru-RU" sz="1200" dirty="0">
                          <a:effectLst/>
                        </a:rPr>
                        <a:t>кружков внеурочной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extLst>
                  <a:ext uri="{0D108BD9-81ED-4DB2-BD59-A6C34878D82A}">
                    <a16:rowId xmlns:a16="http://schemas.microsoft.com/office/drawing/2014/main" val="1906808396"/>
                  </a:ext>
                </a:extLst>
              </a:tr>
              <a:tr h="9987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учет социальных потребностей семей обучающихся;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способность обучающихся во взаимодействии в условиях неопределенности, открытость опыту и знаниям других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effectLst/>
                        </a:rPr>
                        <a:t>Познавательная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Заполнение анкет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2.</a:t>
                      </a:r>
                      <a:r>
                        <a:rPr lang="ru-RU" sz="1200" baseline="0" dirty="0" smtClean="0">
                          <a:effectLst/>
                        </a:rPr>
                        <a:t> З</a:t>
                      </a:r>
                      <a:r>
                        <a:rPr lang="ru-RU" sz="1200" dirty="0" smtClean="0">
                          <a:effectLst/>
                        </a:rPr>
                        <a:t>аполнение </a:t>
                      </a:r>
                      <a:r>
                        <a:rPr lang="ru-RU" sz="1200" dirty="0">
                          <a:effectLst/>
                        </a:rPr>
                        <a:t>анкет выбора курсов внеурочной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extLst>
                  <a:ext uri="{0D108BD9-81ED-4DB2-BD59-A6C34878D82A}">
                    <a16:rowId xmlns:a16="http://schemas.microsoft.com/office/drawing/2014/main" val="2828880462"/>
                  </a:ext>
                </a:extLst>
              </a:tr>
              <a:tr h="23061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  создание условий для развития и реализации интереса обучающихся к саморазвитию, самостоятельности и самообразованию на основе рефлексии деятельности и личностного самопознания; самоорганизации жизнедеятельности; формирования позитивной самооценки, самоуважению; поиска социально приемлемых способов </a:t>
                      </a:r>
                      <a:r>
                        <a:rPr lang="ru-RU" sz="1200" dirty="0" err="1">
                          <a:effectLst/>
                        </a:rPr>
                        <a:t>деятельностной</a:t>
                      </a:r>
                      <a:r>
                        <a:rPr lang="ru-RU" sz="1200" dirty="0">
                          <a:effectLst/>
                        </a:rPr>
                        <a:t> реализации личностного потенциала;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indent="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овладение </a:t>
                      </a:r>
                      <a:r>
                        <a:rPr lang="ru-RU" sz="1200" dirty="0">
                          <a:effectLst/>
                        </a:rPr>
                        <a:t>основными навыками исследовательской деятельности, установка на осмысление опыта, наблюдений, поступков и стремление совершенствовать пути достижения индивидуального и коллективного </a:t>
                      </a:r>
                      <a:r>
                        <a:rPr lang="ru-RU" sz="1200" dirty="0" smtClean="0">
                          <a:effectLst/>
                        </a:rPr>
                        <a:t>благополучия;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Игровая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Познавательная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Проблемно- ценностное общение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Досугово- развлекательная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Художественное творчество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25"/>
                        </a:spcAft>
                      </a:pPr>
                      <a:r>
                        <a:rPr lang="ru-RU" sz="1200" dirty="0">
                          <a:effectLst/>
                        </a:rPr>
                        <a:t>Трудовая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Спектакль, игра, кружок, выставка работ, мастерская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6.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Отчетное </a:t>
                      </a:r>
                      <a:r>
                        <a:rPr lang="ru-RU" sz="1200" dirty="0">
                          <a:effectLst/>
                        </a:rPr>
                        <a:t>мероприятие по внеурочной деятельности «Семейный бал»: выставки, открытые занятия, мастер-классы, театральные постановки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№Е"/>
                        <a:cs typeface="Times New Roman" panose="02020603050405020304" pitchFamily="18" charset="0"/>
                      </a:endParaRPr>
                    </a:p>
                  </a:txBody>
                  <a:tcPr marL="13042" marR="13042" marT="0" marB="0"/>
                </a:tc>
                <a:extLst>
                  <a:ext uri="{0D108BD9-81ED-4DB2-BD59-A6C34878D82A}">
                    <a16:rowId xmlns:a16="http://schemas.microsoft.com/office/drawing/2014/main" val="307442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7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mail.yandex.ru/message_part/IMG-8af7c339be0930b065a7a76973219574-V.jpg?_uid=747409175&amp;name=IMG-8af7c339be0930b065a7a76973219574-V.jpg&amp;hid=1.2&amp;ids=180988410024967518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mail.yandex.ru/message_part/IMG-8af7c339be0930b065a7a76973219574-V.jpg?_uid=747409175&amp;name=IMG-8af7c339be0930b065a7a76973219574-V.jpg&amp;hid=1.2&amp;ids=180988410024967518&amp;no_disposition=y&amp;exif_rotate=y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Модуль </a:t>
            </a:r>
            <a:r>
              <a:rPr lang="ru-RU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«Внеурочная деятельность»</a:t>
            </a:r>
            <a: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581728"/>
            <a:ext cx="9097818" cy="509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599"/>
            <a:ext cx="11025139" cy="6049819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</a:rPr>
              <a:t>Критерии для определения результатов занятий: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вовлеченность </a:t>
            </a:r>
            <a:r>
              <a:rPr lang="ru-RU" sz="2800" dirty="0">
                <a:solidFill>
                  <a:schemeClr val="tx1"/>
                </a:solidFill>
              </a:rPr>
              <a:t>обучающихся в занятия  (количественный состав и его сохранность в течение учебного </a:t>
            </a:r>
            <a:r>
              <a:rPr lang="ru-RU" sz="2800" dirty="0" smtClean="0">
                <a:solidFill>
                  <a:schemeClr val="tx1"/>
                </a:solidFill>
              </a:rPr>
              <a:t>года;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err="1" smtClean="0">
                <a:solidFill>
                  <a:schemeClr val="tx1"/>
                </a:solidFill>
              </a:rPr>
              <a:t>сформированность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активной позиции учеников на занятиях);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продуктивность </a:t>
            </a:r>
            <a:r>
              <a:rPr lang="ru-RU" sz="2800" dirty="0">
                <a:solidFill>
                  <a:schemeClr val="tx1"/>
                </a:solidFill>
              </a:rPr>
              <a:t>занятий (умение выполнять задания разных уровней сложности);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- удовлетворенность </a:t>
            </a:r>
            <a:r>
              <a:rPr lang="ru-RU" sz="2800" dirty="0">
                <a:solidFill>
                  <a:schemeClr val="tx1"/>
                </a:solidFill>
              </a:rPr>
              <a:t>участников внеурочной деятельности (учителей, обучающихся, родителей или законных представителей) занятиями, желание продолжать </a:t>
            </a:r>
            <a:r>
              <a:rPr lang="ru-RU" sz="2800" dirty="0" smtClean="0">
                <a:solidFill>
                  <a:schemeClr val="tx1"/>
                </a:solidFill>
              </a:rPr>
              <a:t>их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b="1" i="1" dirty="0" smtClean="0">
                <a:solidFill>
                  <a:schemeClr val="tx1"/>
                </a:solidFill>
              </a:rPr>
              <a:t>Приемы </a:t>
            </a:r>
            <a:r>
              <a:rPr lang="ru-RU" sz="2800" b="1" i="1" dirty="0">
                <a:solidFill>
                  <a:schemeClr val="tx1"/>
                </a:solidFill>
              </a:rPr>
              <a:t>и методы изучения: </a:t>
            </a:r>
            <a:r>
              <a:rPr lang="ru-RU" sz="2800" dirty="0">
                <a:solidFill>
                  <a:schemeClr val="tx1"/>
                </a:solidFill>
              </a:rPr>
              <a:t>педагогическое наблюдение, собеседование,  анкетирование, анализ практических и творческих работ, защита  </a:t>
            </a:r>
            <a:r>
              <a:rPr lang="ru-RU" sz="2800" dirty="0" smtClean="0">
                <a:solidFill>
                  <a:schemeClr val="tx1"/>
                </a:solidFill>
              </a:rPr>
              <a:t>проектов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1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19952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Модуль «Детские общественные объединения»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распределены по уровням:</a:t>
            </a:r>
            <a:endParaRPr lang="ru-RU" dirty="0"/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2370149" y="3067050"/>
            <a:ext cx="2207676" cy="2438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внешкольный уровень</a:t>
            </a:r>
            <a:endParaRPr lang="ru-RU" sz="2400" dirty="0"/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701774" y="3067050"/>
            <a:ext cx="2194452" cy="2438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внутришкольный</a:t>
            </a:r>
            <a:r>
              <a:rPr lang="ru-RU" sz="2400" dirty="0" smtClean="0"/>
              <a:t> уровень</a:t>
            </a:r>
            <a:endParaRPr lang="ru-RU" sz="2400" dirty="0"/>
          </a:p>
        </p:txBody>
      </p:sp>
      <p:sp>
        <p:nvSpPr>
          <p:cNvPr id="14" name="Прямоугольник с двумя усеченными противолежащими углами 13"/>
          <p:cNvSpPr/>
          <p:nvPr/>
        </p:nvSpPr>
        <p:spPr>
          <a:xfrm>
            <a:off x="8915399" y="3067050"/>
            <a:ext cx="2133601" cy="2438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индивидуальный уровень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546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491</TotalTime>
  <Words>1309</Words>
  <Application>Microsoft Office PowerPoint</Application>
  <PresentationFormat>Широкоэкранный</PresentationFormat>
  <Paragraphs>228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№Е</vt:lpstr>
      <vt:lpstr>Times New Roman</vt:lpstr>
      <vt:lpstr>Wingdings 3</vt:lpstr>
      <vt:lpstr>Легкий дым</vt:lpstr>
      <vt:lpstr>Внеурочная деятельность кадет  как ресурс реализации  Рабочей программы воспитания</vt:lpstr>
      <vt:lpstr>Уклад школы</vt:lpstr>
      <vt:lpstr>Уклад школы</vt:lpstr>
      <vt:lpstr>          План внеурочной деятельности на уровень НОО</vt:lpstr>
      <vt:lpstr>План внеурочной деятельности на уровень ООО</vt:lpstr>
      <vt:lpstr>Модуль «Курсы внеурочной деятельности»   </vt:lpstr>
      <vt:lpstr>Модуль «Внеурочная деятельность» </vt:lpstr>
      <vt:lpstr>Критерии для определения результатов занятий: - вовлеченность обучающихся в занятия  (количественный состав и его сохранность в течение учебного года; - сформированность активной позиции учеников на занятиях); - продуктивность занятий (умение выполнять задания разных уровней сложности); - удовлетворенность участников внеурочной деятельности (учителей, обучающихся, родителей или законных представителей) занятиями, желание продолжать их  Приемы и методы изучения: педагогическое наблюдение, собеседование,  анкетирование, анализ практических и творческих работ, защита  проектов </vt:lpstr>
      <vt:lpstr>Модуль «Детские общественные объединения»  Результаты распределены по уровням:</vt:lpstr>
      <vt:lpstr>Модуль «Детские общественные объединения». Внешкольный уровень  </vt:lpstr>
      <vt:lpstr>План воспитательной работы.  Модуль «Социальное партнерство»</vt:lpstr>
      <vt:lpstr>   Вывод  Воспитание кадет осуществляется в урочной, внеурочной деятельности, а также на занятиях дополнительного образования педагогами школы и центров дополнительного образования</vt:lpstr>
      <vt:lpstr>   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Внеурочная деятельность как ресурс реализации  Рабочей программы воспитания</dc:title>
  <dc:creator>user</dc:creator>
  <cp:lastModifiedBy>user</cp:lastModifiedBy>
  <cp:revision>24</cp:revision>
  <dcterms:created xsi:type="dcterms:W3CDTF">2022-11-14T09:35:38Z</dcterms:created>
  <dcterms:modified xsi:type="dcterms:W3CDTF">2022-11-16T07:41:18Z</dcterms:modified>
</cp:coreProperties>
</file>