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305" r:id="rId3"/>
    <p:sldId id="308" r:id="rId4"/>
    <p:sldId id="306" r:id="rId5"/>
    <p:sldId id="307" r:id="rId6"/>
    <p:sldId id="310" r:id="rId7"/>
    <p:sldId id="309" r:id="rId8"/>
    <p:sldId id="311" r:id="rId9"/>
    <p:sldId id="295" r:id="rId10"/>
    <p:sldId id="296" r:id="rId11"/>
    <p:sldId id="302" r:id="rId12"/>
    <p:sldId id="298" r:id="rId13"/>
    <p:sldId id="299" r:id="rId14"/>
    <p:sldId id="303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8D3"/>
    <a:srgbClr val="3B83F3"/>
    <a:srgbClr val="584492"/>
    <a:srgbClr val="221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59"/>
  </p:normalViewPr>
  <p:slideViewPr>
    <p:cSldViewPr>
      <p:cViewPr varScale="1">
        <p:scale>
          <a:sx n="103" d="100"/>
          <a:sy n="103" d="100"/>
        </p:scale>
        <p:origin x="845" y="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2823E-01A8-4854-A87D-F99A26BC46DA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961C8-A44E-48B5-9EFA-98576DC7D0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513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389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552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936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4511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6099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103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534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515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58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121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39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159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485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961C8-A44E-48B5-9EFA-98576DC7D0C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51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243A0-C5D4-406F-92D9-D00D8BA4394D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8E73503-D0AF-4B5D-B5D5-56B50DD264B4}"/>
              </a:ext>
            </a:extLst>
          </p:cNvPr>
          <p:cNvSpPr/>
          <p:nvPr/>
        </p:nvSpPr>
        <p:spPr>
          <a:xfrm>
            <a:off x="683568" y="1164230"/>
            <a:ext cx="7668852" cy="31357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79746" y="1061752"/>
            <a:ext cx="753354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ru-RU" sz="2000" b="1" dirty="0">
              <a:latin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2400" b="1" dirty="0">
                <a:latin typeface="Montserrat"/>
              </a:rPr>
              <a:t>Развитие творческой активности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2400" b="1" dirty="0">
                <a:latin typeface="Montserrat"/>
              </a:rPr>
              <a:t>сельских школьников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2400" b="1" dirty="0">
                <a:latin typeface="Montserrat"/>
              </a:rPr>
              <a:t>как целевая функция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2400" b="1" dirty="0">
                <a:latin typeface="Montserrat"/>
              </a:rPr>
              <a:t>дополнительного образования</a:t>
            </a:r>
            <a:br>
              <a:rPr lang="ru-RU" sz="2400" b="1" dirty="0">
                <a:solidFill>
                  <a:srgbClr val="0C58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solidFill>
                  <a:srgbClr val="0C58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C58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  <a:r>
              <a:rPr lang="ru-RU" sz="1600" dirty="0">
                <a:latin typeface="Montserrat"/>
              </a:rPr>
              <a:t>Гончарова Оксана Валерьевна,</a:t>
            </a:r>
            <a:r>
              <a:rPr lang="ru-RU" sz="1600" dirty="0">
                <a:latin typeface="Montserrat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sz="1600" dirty="0">
                <a:latin typeface="Montserrat"/>
                <a:cs typeface="Times New Roman" panose="02020603050405020304" pitchFamily="18" charset="0"/>
              </a:rPr>
              <a:t>д</a:t>
            </a:r>
            <a:r>
              <a:rPr lang="ru-RU" sz="1600" dirty="0">
                <a:latin typeface="Montserrat"/>
              </a:rPr>
              <a:t>иректор ФГБУК «ВЦХТ», </a:t>
            </a:r>
            <a:r>
              <a:rPr lang="ru-RU" sz="1600" dirty="0" err="1">
                <a:latin typeface="Montserrat"/>
              </a:rPr>
              <a:t>канд.пед.н</a:t>
            </a:r>
            <a:r>
              <a:rPr lang="ru-RU" sz="1200" dirty="0">
                <a:solidFill>
                  <a:srgbClr val="0C58D3"/>
                </a:solidFill>
                <a:latin typeface="Montserrat"/>
              </a:rPr>
              <a:t>.</a:t>
            </a:r>
          </a:p>
          <a:p>
            <a:pPr algn="r"/>
            <a:endParaRPr lang="ru-RU" sz="1200" i="1" dirty="0">
              <a:solidFill>
                <a:srgbClr val="0C58D3"/>
              </a:solidFill>
              <a:latin typeface="Montserrat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780DF8-B3E5-42BE-AC19-D6B4535EAD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094" y="343"/>
            <a:ext cx="1049978" cy="127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67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381;p23">
            <a:extLst>
              <a:ext uri="{FF2B5EF4-FFF2-40B4-BE49-F238E27FC236}">
                <a16:creationId xmlns:a16="http://schemas.microsoft.com/office/drawing/2014/main" id="{9974D13F-FF08-4F69-A8DF-F98E4F4913D7}"/>
              </a:ext>
            </a:extLst>
          </p:cNvPr>
          <p:cNvSpPr/>
          <p:nvPr/>
        </p:nvSpPr>
        <p:spPr>
          <a:xfrm>
            <a:off x="3846180" y="1340449"/>
            <a:ext cx="5083488" cy="3592328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381;p23">
            <a:extLst>
              <a:ext uri="{FF2B5EF4-FFF2-40B4-BE49-F238E27FC236}">
                <a16:creationId xmlns:a16="http://schemas.microsoft.com/office/drawing/2014/main" id="{E604BDBA-764C-40B8-97E6-653F3C803FE5}"/>
              </a:ext>
            </a:extLst>
          </p:cNvPr>
          <p:cNvSpPr/>
          <p:nvPr/>
        </p:nvSpPr>
        <p:spPr>
          <a:xfrm>
            <a:off x="251520" y="1476474"/>
            <a:ext cx="3276405" cy="3535475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sp>
        <p:nvSpPr>
          <p:cNvPr id="7" name="Google Shape;401;p24">
            <a:extLst>
              <a:ext uri="{FF2B5EF4-FFF2-40B4-BE49-F238E27FC236}">
                <a16:creationId xmlns:a16="http://schemas.microsoft.com/office/drawing/2014/main" id="{90D11F37-A436-470D-992D-626632DCF033}"/>
              </a:ext>
            </a:extLst>
          </p:cNvPr>
          <p:cNvSpPr txBox="1"/>
          <p:nvPr/>
        </p:nvSpPr>
        <p:spPr>
          <a:xfrm>
            <a:off x="376590" y="194632"/>
            <a:ext cx="7666298" cy="1074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  <a:p>
            <a:pPr>
              <a:buClr>
                <a:srgbClr val="000000"/>
              </a:buClr>
              <a:buSzPts val="1100"/>
            </a:pPr>
            <a:r>
              <a:rPr lang="ru-RU" sz="1600" b="1" dirty="0">
                <a:latin typeface="Montserrat"/>
                <a:sym typeface="Montserrat"/>
              </a:rPr>
              <a:t>Актуальность мероприятий </a:t>
            </a:r>
            <a:r>
              <a:rPr lang="ru-RU" sz="1600" b="1" dirty="0">
                <a:solidFill>
                  <a:srgbClr val="0C58D3"/>
                </a:solidFill>
                <a:latin typeface="Montserrat"/>
                <a:sym typeface="Montserrat"/>
              </a:rPr>
              <a:t>для детей</a:t>
            </a:r>
          </a:p>
          <a:p>
            <a:pPr>
              <a:buClr>
                <a:srgbClr val="000000"/>
              </a:buClr>
              <a:buSzPts val="1100"/>
            </a:pPr>
            <a:r>
              <a:rPr lang="ru-RU" sz="1600" b="1" dirty="0">
                <a:latin typeface="Montserrat"/>
                <a:sym typeface="Montserrat"/>
              </a:rPr>
              <a:t>в Год культурного наследия </a:t>
            </a:r>
            <a:r>
              <a:rPr lang="ru-RU" sz="1600" b="1" dirty="0">
                <a:latin typeface="Montserrat"/>
              </a:rPr>
              <a:t>народов России</a:t>
            </a:r>
            <a:endParaRPr lang="ru-RU" sz="1600" b="1" dirty="0">
              <a:solidFill>
                <a:srgbClr val="0E65F0"/>
              </a:solidFill>
              <a:latin typeface="Montserrat"/>
              <a:sym typeface="Montserrat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ru-RU" sz="2000" b="1" dirty="0">
              <a:solidFill>
                <a:srgbClr val="0E65F0"/>
              </a:solidFill>
              <a:latin typeface="Montserrat"/>
              <a:sym typeface="Montserrat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</p:txBody>
      </p:sp>
      <p:sp>
        <p:nvSpPr>
          <p:cNvPr id="8" name="Google Shape;404;p24">
            <a:extLst>
              <a:ext uri="{FF2B5EF4-FFF2-40B4-BE49-F238E27FC236}">
                <a16:creationId xmlns:a16="http://schemas.microsoft.com/office/drawing/2014/main" id="{6C7095C8-7A85-4944-8385-0E134A821E56}"/>
              </a:ext>
            </a:extLst>
          </p:cNvPr>
          <p:cNvSpPr/>
          <p:nvPr/>
        </p:nvSpPr>
        <p:spPr>
          <a:xfrm>
            <a:off x="380514" y="970755"/>
            <a:ext cx="3304477" cy="817279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100" b="1" dirty="0">
                <a:solidFill>
                  <a:schemeClr val="dk1"/>
                </a:solidFill>
                <a:latin typeface="Montserrat Medium" panose="00000600000000000000" pitchFamily="2" charset="-52"/>
                <a:sym typeface="Montserrat"/>
              </a:rPr>
              <a:t>«</a:t>
            </a:r>
            <a:r>
              <a:rPr lang="en" sz="1100" b="1" dirty="0">
                <a:solidFill>
                  <a:schemeClr val="dk1"/>
                </a:solidFill>
                <a:latin typeface="Montserrat Medium" panose="00000600000000000000" pitchFamily="2" charset="-52"/>
                <a:sym typeface="Montserrat"/>
              </a:rPr>
              <a:t>Наследники традиций</a:t>
            </a:r>
            <a:r>
              <a:rPr lang="ru-RU" sz="1100" b="1" dirty="0">
                <a:solidFill>
                  <a:schemeClr val="dk1"/>
                </a:solidFill>
                <a:latin typeface="Montserrat Medium" panose="00000600000000000000" pitchFamily="2" charset="-52"/>
                <a:sym typeface="Montserrat"/>
              </a:rPr>
              <a:t>»</a:t>
            </a:r>
            <a:r>
              <a:rPr lang="en" sz="1100" b="1" dirty="0">
                <a:solidFill>
                  <a:schemeClr val="dk1"/>
                </a:solidFill>
                <a:latin typeface="Montserrat Medium" panose="00000600000000000000" pitchFamily="2" charset="-52"/>
                <a:sym typeface="Montserrat"/>
              </a:rPr>
              <a:t> </a:t>
            </a:r>
            <a:r>
              <a:rPr lang="en" sz="1050" dirty="0">
                <a:solidFill>
                  <a:schemeClr val="dk1"/>
                </a:solidFill>
                <a:highlight>
                  <a:schemeClr val="lt1"/>
                </a:highlight>
                <a:latin typeface="Montserrat Medium" panose="00000600000000000000" pitchFamily="2" charset="-52"/>
                <a:sym typeface="Montserrat Medium"/>
              </a:rPr>
              <a:t>Всероссийский детский фестиваль народной культуры</a:t>
            </a:r>
            <a:endParaRPr lang="ru-RU" sz="1050" dirty="0">
              <a:solidFill>
                <a:schemeClr val="dk1"/>
              </a:solidFill>
              <a:highlight>
                <a:schemeClr val="lt1"/>
              </a:highlight>
              <a:latin typeface="Montserrat Medium" panose="00000600000000000000" pitchFamily="2" charset="-52"/>
              <a:sym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-RU" sz="110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  <a:sym typeface="Montserrat Medium"/>
              </a:rPr>
              <a:t>  </a:t>
            </a:r>
            <a:endParaRPr sz="110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"/>
            </a:endParaRPr>
          </a:p>
        </p:txBody>
      </p:sp>
      <p:sp>
        <p:nvSpPr>
          <p:cNvPr id="13" name="Google Shape;407;p24">
            <a:extLst>
              <a:ext uri="{FF2B5EF4-FFF2-40B4-BE49-F238E27FC236}">
                <a16:creationId xmlns:a16="http://schemas.microsoft.com/office/drawing/2014/main" id="{D209AD90-F43D-43F1-9699-5A5CA466E3A4}"/>
              </a:ext>
            </a:extLst>
          </p:cNvPr>
          <p:cNvSpPr/>
          <p:nvPr/>
        </p:nvSpPr>
        <p:spPr>
          <a:xfrm>
            <a:off x="4027107" y="1057606"/>
            <a:ext cx="4824536" cy="140675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dirty="0">
                <a:solidFill>
                  <a:schemeClr val="dk1"/>
                </a:solidFill>
                <a:latin typeface="Montserrat Medium" panose="00000600000000000000" pitchFamily="2" charset="-52"/>
                <a:sym typeface="Montserrat"/>
              </a:rPr>
              <a:t>Большой всероссийский фестиваль детского и юношеского творчества, в том числе для детей с ограниченными возможностями здоровья</a:t>
            </a:r>
            <a:r>
              <a:rPr lang="en" sz="1100" b="1" dirty="0">
                <a:solidFill>
                  <a:schemeClr val="dk1"/>
                </a:solidFill>
                <a:latin typeface="Montserrat Medium" panose="00000600000000000000" pitchFamily="2" charset="-52"/>
                <a:sym typeface="Montserrat Medium"/>
              </a:rPr>
              <a:t> </a:t>
            </a:r>
            <a:endParaRPr lang="ru-RU" sz="1100" b="1" dirty="0">
              <a:solidFill>
                <a:schemeClr val="dk1"/>
              </a:solidFill>
              <a:latin typeface="Montserrat Medium" panose="00000600000000000000" pitchFamily="2" charset="-52"/>
              <a:sym typeface="Montserrat Medium"/>
            </a:endParaRPr>
          </a:p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-RU" sz="1100" b="1" dirty="0">
              <a:solidFill>
                <a:schemeClr val="dk1"/>
              </a:solidFill>
              <a:latin typeface="Montserrat Medium" panose="00000600000000000000" pitchFamily="2" charset="-52"/>
              <a:sym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i="1" dirty="0">
                <a:solidFill>
                  <a:schemeClr val="dk1"/>
                </a:solidFill>
                <a:highlight>
                  <a:schemeClr val="lt1"/>
                </a:highlight>
                <a:latin typeface="Montserrat Medium" panose="00000600000000000000" pitchFamily="2" charset="-52"/>
                <a:sym typeface="Montserrat Medium"/>
              </a:rPr>
              <a:t>(с международным участием)</a:t>
            </a:r>
            <a:endParaRPr lang="ru-RU" sz="1000" i="1" dirty="0">
              <a:solidFill>
                <a:schemeClr val="dk1"/>
              </a:solidFill>
              <a:highlight>
                <a:schemeClr val="lt1"/>
              </a:highlight>
              <a:latin typeface="Montserrat Medium" panose="00000600000000000000" pitchFamily="2" charset="-52"/>
              <a:sym typeface="Montserrat Medium"/>
            </a:endParaRPr>
          </a:p>
        </p:txBody>
      </p:sp>
      <p:sp>
        <p:nvSpPr>
          <p:cNvPr id="14" name="Google Shape;408;p24">
            <a:extLst>
              <a:ext uri="{FF2B5EF4-FFF2-40B4-BE49-F238E27FC236}">
                <a16:creationId xmlns:a16="http://schemas.microsoft.com/office/drawing/2014/main" id="{73AD1045-9497-4AEE-A2F5-2AE26990BBE4}"/>
              </a:ext>
            </a:extLst>
          </p:cNvPr>
          <p:cNvSpPr/>
          <p:nvPr/>
        </p:nvSpPr>
        <p:spPr>
          <a:xfrm>
            <a:off x="4029678" y="2743200"/>
            <a:ext cx="4885353" cy="693956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dirty="0">
                <a:solidFill>
                  <a:schemeClr val="dk1"/>
                </a:solidFill>
                <a:latin typeface="Montserrat Medium" panose="00000600000000000000" pitchFamily="2" charset="-52"/>
                <a:sym typeface="Montserrat"/>
              </a:rPr>
              <a:t>Всероссийский фестиваль инклюзивных театров</a:t>
            </a:r>
            <a:r>
              <a:rPr lang="ru-RU" sz="1100" b="1">
                <a:solidFill>
                  <a:schemeClr val="dk1"/>
                </a:solidFill>
                <a:latin typeface="Montserrat Medium" panose="00000600000000000000" pitchFamily="2" charset="-52"/>
                <a:sym typeface="Montserrat"/>
              </a:rPr>
              <a:t> </a:t>
            </a:r>
            <a:endParaRPr lang="ru-RU" sz="1100" b="1" dirty="0">
              <a:solidFill>
                <a:schemeClr val="dk1"/>
              </a:solidFill>
              <a:latin typeface="Montserrat Medium" panose="00000600000000000000" pitchFamily="2" charset="-52"/>
              <a:sym typeface="Montserrat"/>
            </a:endParaRPr>
          </a:p>
        </p:txBody>
      </p:sp>
      <p:sp>
        <p:nvSpPr>
          <p:cNvPr id="15" name="Google Shape;409;p24">
            <a:extLst>
              <a:ext uri="{FF2B5EF4-FFF2-40B4-BE49-F238E27FC236}">
                <a16:creationId xmlns:a16="http://schemas.microsoft.com/office/drawing/2014/main" id="{54DE7490-CC00-4077-B1CA-E8D0DDD26777}"/>
              </a:ext>
            </a:extLst>
          </p:cNvPr>
          <p:cNvSpPr/>
          <p:nvPr/>
        </p:nvSpPr>
        <p:spPr>
          <a:xfrm>
            <a:off x="4031435" y="4166885"/>
            <a:ext cx="4887924" cy="60362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100" b="1" dirty="0">
                <a:solidFill>
                  <a:schemeClr val="dk1"/>
                </a:solidFill>
                <a:latin typeface="Montserrat SemiBold"/>
                <a:sym typeface="Montserrat"/>
              </a:rPr>
              <a:t>«</a:t>
            </a:r>
            <a:r>
              <a:rPr lang="en" sz="1100" b="1" dirty="0">
                <a:solidFill>
                  <a:schemeClr val="dk1"/>
                </a:solidFill>
                <a:latin typeface="Montserrat SemiBold"/>
                <a:sym typeface="Montserrat"/>
              </a:rPr>
              <a:t>Как взмах крыл</a:t>
            </a:r>
            <a:r>
              <a:rPr lang="ru-RU" sz="1100" b="1" dirty="0">
                <a:solidFill>
                  <a:schemeClr val="dk1"/>
                </a:solidFill>
                <a:latin typeface="Montserrat SemiBold"/>
                <a:sym typeface="Montserrat"/>
              </a:rPr>
              <a:t>а»</a:t>
            </a:r>
            <a:r>
              <a:rPr lang="en" sz="1100" b="1" dirty="0">
                <a:solidFill>
                  <a:schemeClr val="dk1"/>
                </a:solidFill>
                <a:latin typeface="Montserrat SemiBold"/>
                <a:sym typeface="Montserrat"/>
              </a:rPr>
              <a:t> </a:t>
            </a:r>
            <a:r>
              <a:rPr lang="en" sz="10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  <a:sym typeface="Montserrat Medium"/>
              </a:rPr>
              <a:t>Всероссийский фестиваль жестовой песни</a:t>
            </a:r>
            <a:r>
              <a:rPr lang="en" sz="10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  <a:sym typeface="Montserrat"/>
              </a:rPr>
              <a:t> </a:t>
            </a:r>
            <a:endParaRPr sz="1100" dirty="0">
              <a:solidFill>
                <a:schemeClr val="dk1"/>
              </a:solidFill>
              <a:highlight>
                <a:schemeClr val="lt1"/>
              </a:highlight>
              <a:latin typeface="Montserrat Medium"/>
            </a:endParaRPr>
          </a:p>
        </p:txBody>
      </p:sp>
      <p:sp>
        <p:nvSpPr>
          <p:cNvPr id="16" name="Google Shape;410;p24">
            <a:extLst>
              <a:ext uri="{FF2B5EF4-FFF2-40B4-BE49-F238E27FC236}">
                <a16:creationId xmlns:a16="http://schemas.microsoft.com/office/drawing/2014/main" id="{B2B78A09-8CE7-463A-B797-FD0F22F64322}"/>
              </a:ext>
            </a:extLst>
          </p:cNvPr>
          <p:cNvSpPr/>
          <p:nvPr/>
        </p:nvSpPr>
        <p:spPr>
          <a:xfrm>
            <a:off x="4027107" y="3514512"/>
            <a:ext cx="4887924" cy="54749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dirty="0">
                <a:solidFill>
                  <a:schemeClr val="dk1"/>
                </a:solidFill>
                <a:latin typeface="Montserrat SemiBold"/>
                <a:sym typeface="Montserrat"/>
              </a:rPr>
              <a:t>Всероссийский фестиваль танцев на колясках</a:t>
            </a:r>
            <a:endParaRPr sz="1050" dirty="0">
              <a:solidFill>
                <a:schemeClr val="dk1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50" dirty="0">
              <a:solidFill>
                <a:srgbClr val="0E65F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1" name="Google Shape;406;p24">
            <a:extLst>
              <a:ext uri="{FF2B5EF4-FFF2-40B4-BE49-F238E27FC236}">
                <a16:creationId xmlns:a16="http://schemas.microsoft.com/office/drawing/2014/main" id="{472C7984-99CC-4F03-8B64-950FE8086C09}"/>
              </a:ext>
            </a:extLst>
          </p:cNvPr>
          <p:cNvSpPr/>
          <p:nvPr/>
        </p:nvSpPr>
        <p:spPr>
          <a:xfrm>
            <a:off x="371633" y="1802348"/>
            <a:ext cx="3304477" cy="1949519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chemeClr val="dk1"/>
              </a:buClr>
              <a:buSzPts val="1100"/>
              <a:buFont typeface="Arial"/>
              <a:buNone/>
            </a:pPr>
            <a:r>
              <a:rPr lang="ru-RU" sz="1100" b="1" dirty="0">
                <a:solidFill>
                  <a:schemeClr val="dk1"/>
                </a:solidFill>
                <a:latin typeface="Montserrat Medium" panose="00000600000000000000" pitchFamily="2" charset="-52"/>
                <a:sym typeface="Montserrat"/>
              </a:rPr>
              <a:t>«</a:t>
            </a:r>
            <a:r>
              <a:rPr lang="en" sz="1100" b="1" dirty="0">
                <a:solidFill>
                  <a:schemeClr val="dk1"/>
                </a:solidFill>
                <a:latin typeface="Montserrat Medium" panose="00000600000000000000" pitchFamily="2" charset="-52"/>
                <a:sym typeface="Montserrat"/>
              </a:rPr>
              <a:t>Я - гражданин России</a:t>
            </a:r>
            <a:r>
              <a:rPr lang="ru-RU" sz="1100" b="1" dirty="0">
                <a:solidFill>
                  <a:schemeClr val="dk1"/>
                </a:solidFill>
                <a:latin typeface="Montserrat Medium" panose="00000600000000000000" pitchFamily="2" charset="-52"/>
                <a:sym typeface="Montserrat"/>
              </a:rPr>
              <a:t>»</a:t>
            </a:r>
            <a:r>
              <a:rPr lang="en" sz="1100" b="1" dirty="0">
                <a:solidFill>
                  <a:schemeClr val="dk1"/>
                </a:solidFill>
                <a:latin typeface="Montserrat Medium" panose="00000600000000000000" pitchFamily="2" charset="-52"/>
                <a:sym typeface="Montserrat"/>
              </a:rPr>
              <a:t> </a:t>
            </a:r>
            <a:endParaRPr lang="ru-RU" sz="1100" b="1" dirty="0">
              <a:solidFill>
                <a:schemeClr val="dk1"/>
              </a:solidFill>
              <a:latin typeface="Montserrat Medium" panose="00000600000000000000" pitchFamily="2" charset="-52"/>
              <a:sym typeface="Montserrat"/>
            </a:endParaRPr>
          </a:p>
          <a:p>
            <a:pPr marL="0" lvl="0" algn="l" rtl="0">
              <a:buClr>
                <a:schemeClr val="dk1"/>
              </a:buClr>
              <a:buSzPts val="1100"/>
              <a:buFont typeface="Arial"/>
              <a:buNone/>
            </a:pPr>
            <a:r>
              <a:rPr lang="en" sz="1050" dirty="0">
                <a:solidFill>
                  <a:schemeClr val="dk1"/>
                </a:solidFill>
                <a:highlight>
                  <a:schemeClr val="lt1"/>
                </a:highlight>
                <a:latin typeface="Montserrat Medium" panose="00000600000000000000" pitchFamily="2" charset="-52"/>
                <a:sym typeface="Montserrat Medium"/>
              </a:rPr>
              <a:t>Всероссийская акция</a:t>
            </a:r>
            <a:endParaRPr lang="ru-RU" sz="1050" dirty="0">
              <a:solidFill>
                <a:schemeClr val="dk1"/>
              </a:solidFill>
              <a:highlight>
                <a:schemeClr val="lt1"/>
              </a:highlight>
              <a:latin typeface="Montserrat Medium" panose="00000600000000000000" pitchFamily="2" charset="-52"/>
              <a:sym typeface="Montserrat Medium"/>
            </a:endParaRPr>
          </a:p>
          <a:p>
            <a:pPr marL="0" lvl="0" algn="l" rtl="0">
              <a:buClr>
                <a:schemeClr val="dk1"/>
              </a:buClr>
              <a:buSzPts val="1100"/>
              <a:buFont typeface="Arial"/>
              <a:buNone/>
            </a:pPr>
            <a:endParaRPr lang="ru-RU" sz="1050" dirty="0">
              <a:solidFill>
                <a:schemeClr val="dk1"/>
              </a:solidFill>
              <a:highlight>
                <a:schemeClr val="lt1"/>
              </a:highlight>
              <a:latin typeface="Montserrat Medium" panose="00000600000000000000" pitchFamily="2" charset="-52"/>
              <a:sym typeface="Montserrat Medium"/>
            </a:endParaRPr>
          </a:p>
          <a:p>
            <a:pPr marL="0" lvl="0" algn="l" rtl="0"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 i="1" dirty="0">
                <a:solidFill>
                  <a:schemeClr val="dk1"/>
                </a:solidFill>
                <a:highlight>
                  <a:schemeClr val="lt1"/>
                </a:highlight>
                <a:latin typeface="Montserrat Medium" panose="00000600000000000000" pitchFamily="2" charset="-52"/>
                <a:sym typeface="Montserrat Medium"/>
              </a:rPr>
              <a:t>Номинация</a:t>
            </a:r>
          </a:p>
          <a:p>
            <a:r>
              <a:rPr lang="ru-RU" sz="1050" b="1" dirty="0">
                <a:solidFill>
                  <a:srgbClr val="0C58D3"/>
                </a:solidFill>
                <a:highlight>
                  <a:schemeClr val="lt1"/>
                </a:highlight>
                <a:latin typeface="Montserrat Medium" panose="00000600000000000000" pitchFamily="2" charset="-52"/>
              </a:rPr>
              <a:t>«Сохранение и развитие культурного и исторического наследия»</a:t>
            </a:r>
          </a:p>
          <a:p>
            <a:r>
              <a:rPr lang="ru-RU" sz="1000" i="1" dirty="0">
                <a:solidFill>
                  <a:schemeClr val="dk1"/>
                </a:solidFill>
                <a:highlight>
                  <a:schemeClr val="lt1"/>
                </a:highlight>
                <a:latin typeface="Montserrat Medium" panose="00000600000000000000" pitchFamily="2" charset="-52"/>
              </a:rPr>
              <a:t>Проекты, направленные на сохранение культурно-исторического наследия народов Российской Федерации, возрождение и развитие народных промыслов </a:t>
            </a:r>
          </a:p>
          <a:p>
            <a:endParaRPr lang="ru-RU" sz="1000" i="1" dirty="0">
              <a:solidFill>
                <a:schemeClr val="dk1"/>
              </a:solidFill>
              <a:highlight>
                <a:schemeClr val="lt1"/>
              </a:highlight>
              <a:latin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"/>
            </a:endParaRPr>
          </a:p>
        </p:txBody>
      </p:sp>
      <p:sp>
        <p:nvSpPr>
          <p:cNvPr id="28" name="Google Shape;424;p24">
            <a:extLst>
              <a:ext uri="{FF2B5EF4-FFF2-40B4-BE49-F238E27FC236}">
                <a16:creationId xmlns:a16="http://schemas.microsoft.com/office/drawing/2014/main" id="{0B2E0171-C719-461D-BB1E-B4881BB7DFE7}"/>
              </a:ext>
            </a:extLst>
          </p:cNvPr>
          <p:cNvSpPr txBox="1"/>
          <p:nvPr/>
        </p:nvSpPr>
        <p:spPr>
          <a:xfrm>
            <a:off x="7319553" y="2048840"/>
            <a:ext cx="1633224" cy="589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  <a:spcBef>
                <a:spcPts val="400"/>
              </a:spcBef>
            </a:pPr>
            <a:r>
              <a:rPr lang="en" sz="1000" b="1" dirty="0">
                <a:solidFill>
                  <a:srgbClr val="0E65F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r>
              <a:rPr lang="ru-RU" sz="1000" b="1" dirty="0">
                <a:solidFill>
                  <a:srgbClr val="0E65F0"/>
                </a:solidFill>
                <a:latin typeface="Montserrat Medium"/>
                <a:sym typeface="Montserrat Medium"/>
              </a:rPr>
              <a:t>550 000  участников</a:t>
            </a:r>
            <a:endParaRPr sz="1000" b="1" dirty="0">
              <a:solidFill>
                <a:srgbClr val="0E65F0"/>
              </a:solidFill>
              <a:latin typeface="Montserrat Medium"/>
            </a:endParaRPr>
          </a:p>
        </p:txBody>
      </p:sp>
      <p:sp>
        <p:nvSpPr>
          <p:cNvPr id="29" name="Google Shape;424;p24">
            <a:extLst>
              <a:ext uri="{FF2B5EF4-FFF2-40B4-BE49-F238E27FC236}">
                <a16:creationId xmlns:a16="http://schemas.microsoft.com/office/drawing/2014/main" id="{B27E387E-D021-4E15-AB40-A5000F1714F0}"/>
              </a:ext>
            </a:extLst>
          </p:cNvPr>
          <p:cNvSpPr txBox="1"/>
          <p:nvPr/>
        </p:nvSpPr>
        <p:spPr>
          <a:xfrm>
            <a:off x="7495691" y="3065905"/>
            <a:ext cx="1664594" cy="419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  <a:spcBef>
                <a:spcPts val="400"/>
              </a:spcBef>
            </a:pPr>
            <a:r>
              <a:rPr lang="ru-RU" sz="1000" b="1" dirty="0">
                <a:solidFill>
                  <a:srgbClr val="0E65F0"/>
                </a:solidFill>
                <a:latin typeface="Montserrat Medium"/>
                <a:sym typeface="Montserrat Medium"/>
              </a:rPr>
              <a:t>22 000  участников</a:t>
            </a:r>
            <a:endParaRPr sz="1000" b="1" dirty="0">
              <a:solidFill>
                <a:srgbClr val="0E65F0"/>
              </a:solidFill>
              <a:latin typeface="Montserrat Medium"/>
            </a:endParaRPr>
          </a:p>
        </p:txBody>
      </p:sp>
      <p:sp>
        <p:nvSpPr>
          <p:cNvPr id="30" name="Google Shape;424;p24">
            <a:extLst>
              <a:ext uri="{FF2B5EF4-FFF2-40B4-BE49-F238E27FC236}">
                <a16:creationId xmlns:a16="http://schemas.microsoft.com/office/drawing/2014/main" id="{7351AD71-18DA-4980-8E84-7642A07ECB89}"/>
              </a:ext>
            </a:extLst>
          </p:cNvPr>
          <p:cNvSpPr txBox="1"/>
          <p:nvPr/>
        </p:nvSpPr>
        <p:spPr>
          <a:xfrm>
            <a:off x="7530087" y="4416511"/>
            <a:ext cx="1411136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  <a:spcBef>
                <a:spcPts val="400"/>
              </a:spcBef>
            </a:pPr>
            <a:r>
              <a:rPr lang="ru-RU" sz="1000" b="1" dirty="0">
                <a:solidFill>
                  <a:srgbClr val="0E65F0"/>
                </a:solidFill>
                <a:latin typeface="Montserrat Medium"/>
                <a:sym typeface="Montserrat Medium"/>
              </a:rPr>
              <a:t>16 500 участников</a:t>
            </a:r>
            <a:endParaRPr sz="1000" b="1" dirty="0">
              <a:solidFill>
                <a:srgbClr val="0E65F0"/>
              </a:solidFill>
              <a:latin typeface="Montserrat Medium"/>
            </a:endParaRPr>
          </a:p>
        </p:txBody>
      </p:sp>
      <p:sp>
        <p:nvSpPr>
          <p:cNvPr id="31" name="Google Shape;424;p24">
            <a:extLst>
              <a:ext uri="{FF2B5EF4-FFF2-40B4-BE49-F238E27FC236}">
                <a16:creationId xmlns:a16="http://schemas.microsoft.com/office/drawing/2014/main" id="{E2ED1E4B-BC9C-4BEF-ABD7-EEDC566D2AEB}"/>
              </a:ext>
            </a:extLst>
          </p:cNvPr>
          <p:cNvSpPr txBox="1"/>
          <p:nvPr/>
        </p:nvSpPr>
        <p:spPr>
          <a:xfrm>
            <a:off x="7626421" y="3706796"/>
            <a:ext cx="1310565" cy="407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ru-RU" sz="1000" b="1" dirty="0">
                <a:solidFill>
                  <a:srgbClr val="0E65F0"/>
                </a:solidFill>
                <a:latin typeface="Montserrat Medium"/>
                <a:sym typeface="Montserrat Medium"/>
              </a:rPr>
              <a:t>1 100  участников</a:t>
            </a:r>
            <a:endParaRPr sz="1000" b="1" dirty="0">
              <a:solidFill>
                <a:srgbClr val="0E65F0"/>
              </a:solidFill>
              <a:latin typeface="Montserrat Medium"/>
            </a:endParaRPr>
          </a:p>
        </p:txBody>
      </p:sp>
      <p:sp>
        <p:nvSpPr>
          <p:cNvPr id="33" name="Google Shape;424;p24">
            <a:extLst>
              <a:ext uri="{FF2B5EF4-FFF2-40B4-BE49-F238E27FC236}">
                <a16:creationId xmlns:a16="http://schemas.microsoft.com/office/drawing/2014/main" id="{EB88A0B3-79C8-478D-8782-B9CCA615CE42}"/>
              </a:ext>
            </a:extLst>
          </p:cNvPr>
          <p:cNvSpPr txBox="1"/>
          <p:nvPr/>
        </p:nvSpPr>
        <p:spPr>
          <a:xfrm>
            <a:off x="2189911" y="1384812"/>
            <a:ext cx="2198401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  <a:spcBef>
                <a:spcPts val="400"/>
              </a:spcBef>
            </a:pPr>
            <a:r>
              <a:rPr lang="ru-RU" sz="1000" b="1" dirty="0">
                <a:solidFill>
                  <a:srgbClr val="0E65F0"/>
                </a:solidFill>
                <a:latin typeface="Montserrat Medium"/>
                <a:sym typeface="Montserrat Medium"/>
              </a:rPr>
              <a:t>140 000  участников</a:t>
            </a:r>
            <a:endParaRPr sz="1000" b="1" dirty="0">
              <a:solidFill>
                <a:srgbClr val="0E65F0"/>
              </a:solidFill>
              <a:latin typeface="Montserrat Medium"/>
            </a:endParaRPr>
          </a:p>
        </p:txBody>
      </p:sp>
      <p:sp>
        <p:nvSpPr>
          <p:cNvPr id="19" name="Google Shape;404;p24">
            <a:extLst>
              <a:ext uri="{FF2B5EF4-FFF2-40B4-BE49-F238E27FC236}">
                <a16:creationId xmlns:a16="http://schemas.microsoft.com/office/drawing/2014/main" id="{673F369F-A776-4F67-9840-2AAC5A87DFE6}"/>
              </a:ext>
            </a:extLst>
          </p:cNvPr>
          <p:cNvSpPr/>
          <p:nvPr/>
        </p:nvSpPr>
        <p:spPr>
          <a:xfrm>
            <a:off x="371632" y="3827317"/>
            <a:ext cx="3304477" cy="1072873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ru-RU" sz="1100" b="1" dirty="0">
                <a:solidFill>
                  <a:schemeClr val="dk1"/>
                </a:solidFill>
                <a:latin typeface="Montserrat Medium" panose="00000600000000000000" pitchFamily="2" charset="-52"/>
              </a:rPr>
              <a:t>Профориентационные школы художественных ремесел и народных промыслов</a:t>
            </a:r>
          </a:p>
          <a:p>
            <a:pPr>
              <a:buClr>
                <a:srgbClr val="000000"/>
              </a:buClr>
              <a:buSzPts val="1100"/>
            </a:pPr>
            <a:r>
              <a:rPr lang="ru-RU" sz="1200" b="1" dirty="0">
                <a:solidFill>
                  <a:srgbClr val="0C58D3"/>
                </a:solidFill>
                <a:latin typeface="Montserrat Medium" panose="00000600000000000000" pitchFamily="2" charset="-52"/>
              </a:rPr>
              <a:t>«Мастера и подмастерья»</a:t>
            </a:r>
            <a:endParaRPr sz="1050" dirty="0">
              <a:solidFill>
                <a:srgbClr val="0C58D3"/>
              </a:solidFill>
              <a:highlight>
                <a:schemeClr val="lt1"/>
              </a:highlight>
              <a:latin typeface="Montserrat Medium"/>
              <a:sym typeface="Montserrat"/>
            </a:endParaRPr>
          </a:p>
        </p:txBody>
      </p:sp>
      <p:sp>
        <p:nvSpPr>
          <p:cNvPr id="20" name="Google Shape;424;p24">
            <a:extLst>
              <a:ext uri="{FF2B5EF4-FFF2-40B4-BE49-F238E27FC236}">
                <a16:creationId xmlns:a16="http://schemas.microsoft.com/office/drawing/2014/main" id="{65ABAEDA-0E4B-443E-B5DC-C51695DFD90A}"/>
              </a:ext>
            </a:extLst>
          </p:cNvPr>
          <p:cNvSpPr txBox="1"/>
          <p:nvPr/>
        </p:nvSpPr>
        <p:spPr>
          <a:xfrm>
            <a:off x="2189912" y="2008460"/>
            <a:ext cx="2198401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ru-RU" sz="1000" b="1" dirty="0">
                <a:solidFill>
                  <a:srgbClr val="0E65F0"/>
                </a:solidFill>
                <a:latin typeface="Montserrat Medium"/>
                <a:sym typeface="Montserrat Medium"/>
              </a:rPr>
              <a:t>150 000  участников</a:t>
            </a:r>
            <a:endParaRPr lang="ru-RU" sz="1000" b="1" dirty="0">
              <a:solidFill>
                <a:srgbClr val="0E65F0"/>
              </a:solidFill>
              <a:latin typeface="Montserrat Medium"/>
            </a:endParaRPr>
          </a:p>
          <a:p>
            <a:pPr lvl="0">
              <a:lnSpc>
                <a:spcPct val="115000"/>
              </a:lnSpc>
              <a:spcBef>
                <a:spcPts val="400"/>
              </a:spcBef>
            </a:pPr>
            <a:endParaRPr sz="1000" b="1" dirty="0">
              <a:solidFill>
                <a:srgbClr val="0E65F0"/>
              </a:solidFill>
              <a:latin typeface="Montserrat Medium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8AFCD0D3-570B-4B9C-99FA-6E084EB8CF6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10" y="343"/>
            <a:ext cx="858762" cy="104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380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81;p23">
            <a:extLst>
              <a:ext uri="{FF2B5EF4-FFF2-40B4-BE49-F238E27FC236}">
                <a16:creationId xmlns:a16="http://schemas.microsoft.com/office/drawing/2014/main" id="{FE89CF1E-1E9F-434C-9BC1-9E96400AD846}"/>
              </a:ext>
            </a:extLst>
          </p:cNvPr>
          <p:cNvSpPr/>
          <p:nvPr/>
        </p:nvSpPr>
        <p:spPr>
          <a:xfrm>
            <a:off x="403511" y="1311695"/>
            <a:ext cx="5597317" cy="1872209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sp>
        <p:nvSpPr>
          <p:cNvPr id="7" name="Google Shape;401;p24">
            <a:extLst>
              <a:ext uri="{FF2B5EF4-FFF2-40B4-BE49-F238E27FC236}">
                <a16:creationId xmlns:a16="http://schemas.microsoft.com/office/drawing/2014/main" id="{1C0BF605-169F-4783-B3C4-54BEF300572B}"/>
              </a:ext>
            </a:extLst>
          </p:cNvPr>
          <p:cNvSpPr txBox="1"/>
          <p:nvPr/>
        </p:nvSpPr>
        <p:spPr>
          <a:xfrm>
            <a:off x="414842" y="-49265"/>
            <a:ext cx="6317398" cy="1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lang="ru-RU" sz="1200" b="1" dirty="0">
              <a:latin typeface="Montserrat"/>
            </a:endParaRPr>
          </a:p>
          <a:p>
            <a:pPr>
              <a:buClr>
                <a:srgbClr val="000000"/>
              </a:buClr>
              <a:buSzPts val="1100"/>
            </a:pPr>
            <a:endParaRPr lang="ru-RU" sz="1200" b="1" dirty="0">
              <a:latin typeface="Montserrat"/>
            </a:endParaRPr>
          </a:p>
          <a:p>
            <a:pPr>
              <a:buClr>
                <a:srgbClr val="000000"/>
              </a:buClr>
              <a:buSzPts val="1100"/>
            </a:pPr>
            <a:r>
              <a:rPr lang="ru-RU" b="1" dirty="0">
                <a:latin typeface="Montserrat"/>
              </a:rPr>
              <a:t>Профориентационные школы художественных ремесел и народных промыслов</a:t>
            </a:r>
          </a:p>
          <a:p>
            <a:pPr>
              <a:buClr>
                <a:srgbClr val="000000"/>
              </a:buClr>
              <a:buSzPts val="1100"/>
            </a:pPr>
            <a:r>
              <a:rPr lang="ru-RU" b="1" dirty="0">
                <a:solidFill>
                  <a:srgbClr val="0E65F0"/>
                </a:solidFill>
                <a:latin typeface="Montserrat"/>
              </a:rPr>
              <a:t>«Мастера и подмастерья»</a:t>
            </a: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ru-RU" sz="1200" b="1" dirty="0">
              <a:latin typeface="Montserrat"/>
              <a:sym typeface="Montserrat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</p:txBody>
      </p:sp>
      <p:sp>
        <p:nvSpPr>
          <p:cNvPr id="29" name="Google Shape;404;p24">
            <a:extLst>
              <a:ext uri="{FF2B5EF4-FFF2-40B4-BE49-F238E27FC236}">
                <a16:creationId xmlns:a16="http://schemas.microsoft.com/office/drawing/2014/main" id="{3E98221A-A962-4CDF-9016-6F550F1BAE50}"/>
              </a:ext>
            </a:extLst>
          </p:cNvPr>
          <p:cNvSpPr/>
          <p:nvPr/>
        </p:nvSpPr>
        <p:spPr>
          <a:xfrm>
            <a:off x="539552" y="1172001"/>
            <a:ext cx="5328591" cy="175979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400" b="1" dirty="0">
                <a:solidFill>
                  <a:srgbClr val="0E65F0"/>
                </a:solidFill>
                <a:latin typeface="Montserrat"/>
              </a:rPr>
              <a:t>Цель</a:t>
            </a:r>
          </a:p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000" dirty="0">
                <a:highlight>
                  <a:schemeClr val="lt1"/>
                </a:highlight>
                <a:latin typeface="Montserrat Medium"/>
              </a:rPr>
              <a:t>Поддержка и развитие способностей и талантов у детей и молодежи, самоопределение и профессиональная ориентация обучающихся</a:t>
            </a:r>
            <a:r>
              <a:rPr lang="en" sz="1000" dirty="0">
                <a:highlight>
                  <a:schemeClr val="lt1"/>
                </a:highlight>
                <a:latin typeface="Montserrat Medium"/>
                <a:sym typeface="Montserrat Medium"/>
              </a:rPr>
              <a:t> </a:t>
            </a:r>
            <a:r>
              <a:rPr lang="ru-RU" sz="1000" dirty="0">
                <a:highlight>
                  <a:schemeClr val="lt1"/>
                </a:highlight>
                <a:latin typeface="Montserrat Medium"/>
                <a:sym typeface="Montserrat Medium"/>
              </a:rPr>
              <a:t>с использованием активных форм обучения, организации профессиональных проб и практик самоопределения в условиях каникулярных </a:t>
            </a:r>
            <a:r>
              <a:rPr lang="ru-RU" sz="1000" dirty="0" err="1">
                <a:highlight>
                  <a:schemeClr val="lt1"/>
                </a:highlight>
                <a:latin typeface="Montserrat Medium"/>
                <a:sym typeface="Montserrat Medium"/>
              </a:rPr>
              <a:t>профориентационных</a:t>
            </a:r>
            <a:r>
              <a:rPr lang="ru-RU" sz="1000" dirty="0">
                <a:highlight>
                  <a:schemeClr val="lt1"/>
                </a:highlight>
                <a:latin typeface="Montserrat Medium"/>
                <a:sym typeface="Montserrat Medium"/>
              </a:rPr>
              <a:t> школ на основе культурного наследия и художественных ремесел и народных промыслов регионов России</a:t>
            </a:r>
            <a:r>
              <a:rPr lang="en" sz="1000" dirty="0">
                <a:highlight>
                  <a:schemeClr val="lt1"/>
                </a:highlight>
                <a:latin typeface="Montserrat Medium"/>
                <a:sym typeface="Montserrat Medium"/>
              </a:rPr>
              <a:t> </a:t>
            </a:r>
            <a:endParaRPr sz="1050" dirty="0">
              <a:highlight>
                <a:schemeClr val="lt1"/>
              </a:highlight>
              <a:latin typeface="Montserrat Medium"/>
              <a:sym typeface="Montserrat"/>
            </a:endParaRPr>
          </a:p>
        </p:txBody>
      </p:sp>
      <p:sp>
        <p:nvSpPr>
          <p:cNvPr id="10" name="Google Shape;381;p23">
            <a:extLst>
              <a:ext uri="{FF2B5EF4-FFF2-40B4-BE49-F238E27FC236}">
                <a16:creationId xmlns:a16="http://schemas.microsoft.com/office/drawing/2014/main" id="{B3FA8D3B-9DA6-4281-B0CD-13AE34F8D333}"/>
              </a:ext>
            </a:extLst>
          </p:cNvPr>
          <p:cNvSpPr/>
          <p:nvPr/>
        </p:nvSpPr>
        <p:spPr>
          <a:xfrm>
            <a:off x="414842" y="3207229"/>
            <a:ext cx="5574657" cy="1544113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404;p24">
            <a:extLst>
              <a:ext uri="{FF2B5EF4-FFF2-40B4-BE49-F238E27FC236}">
                <a16:creationId xmlns:a16="http://schemas.microsoft.com/office/drawing/2014/main" id="{47A40D15-0451-4BFB-A11B-4741F4EFDFA5}"/>
              </a:ext>
            </a:extLst>
          </p:cNvPr>
          <p:cNvSpPr/>
          <p:nvPr/>
        </p:nvSpPr>
        <p:spPr>
          <a:xfrm>
            <a:off x="573877" y="3058788"/>
            <a:ext cx="5256583" cy="1484352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400" b="1" dirty="0">
                <a:solidFill>
                  <a:srgbClr val="0E65F0"/>
                </a:solidFill>
                <a:latin typeface="Montserrat"/>
              </a:rPr>
              <a:t>Целевая аудитория </a:t>
            </a:r>
          </a:p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0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Дети, проявившие выдающиеся способности; дети с ОВЗ и инвалидностью; дети, попавшие в трудную жизненную ситуацию, находящиеся в социально опасном положении; дети с низкими образовательными результатами</a:t>
            </a:r>
            <a:endParaRPr lang="ru-RU" sz="100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  <a:sym typeface="Montserrat Medium"/>
              </a:rPr>
              <a:t>Регионы-соорганизаторы</a:t>
            </a: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highlight>
                  <a:schemeClr val="lt1"/>
                </a:highlight>
                <a:latin typeface="Montserrat Medium"/>
                <a:sym typeface="Montserrat Medium"/>
              </a:rPr>
              <a:t>  </a:t>
            </a:r>
            <a:endParaRPr sz="1100" dirty="0">
              <a:highlight>
                <a:schemeClr val="lt1"/>
              </a:highlight>
              <a:latin typeface="Montserrat Medium"/>
              <a:sym typeface="Montserrat"/>
            </a:endParaRPr>
          </a:p>
        </p:txBody>
      </p:sp>
      <p:sp>
        <p:nvSpPr>
          <p:cNvPr id="13" name="Google Shape;381;p23">
            <a:extLst>
              <a:ext uri="{FF2B5EF4-FFF2-40B4-BE49-F238E27FC236}">
                <a16:creationId xmlns:a16="http://schemas.microsoft.com/office/drawing/2014/main" id="{516A210C-5C25-454C-BFD4-F55DD5952C3B}"/>
              </a:ext>
            </a:extLst>
          </p:cNvPr>
          <p:cNvSpPr/>
          <p:nvPr/>
        </p:nvSpPr>
        <p:spPr>
          <a:xfrm>
            <a:off x="6202777" y="1271284"/>
            <a:ext cx="2627857" cy="3462481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404;p24">
            <a:extLst>
              <a:ext uri="{FF2B5EF4-FFF2-40B4-BE49-F238E27FC236}">
                <a16:creationId xmlns:a16="http://schemas.microsoft.com/office/drawing/2014/main" id="{53BA31B7-9F33-4314-A4C6-139F791C8BBD}"/>
              </a:ext>
            </a:extLst>
          </p:cNvPr>
          <p:cNvSpPr/>
          <p:nvPr/>
        </p:nvSpPr>
        <p:spPr>
          <a:xfrm>
            <a:off x="6159863" y="1172001"/>
            <a:ext cx="2501694" cy="3561764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ru-RU" sz="1400" b="1" dirty="0">
                <a:solidFill>
                  <a:srgbClr val="0E65F0"/>
                </a:solidFill>
                <a:latin typeface="Montserrat"/>
              </a:rPr>
              <a:t>Организация и проведение</a:t>
            </a:r>
          </a:p>
          <a:p>
            <a:pPr>
              <a:buClr>
                <a:schemeClr val="dk1"/>
              </a:buClr>
              <a:buSzPts val="1100"/>
            </a:pPr>
            <a:endParaRPr lang="ru-RU" sz="1400" b="1" dirty="0">
              <a:solidFill>
                <a:srgbClr val="0E65F0"/>
              </a:solidFill>
              <a:latin typeface="Montserrat"/>
            </a:endParaRPr>
          </a:p>
          <a:p>
            <a:pPr marL="171450" indent="-14400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highlight>
                  <a:schemeClr val="lt1"/>
                </a:highlight>
                <a:latin typeface="Montserrat Medium"/>
                <a:sym typeface="Montserrat Medium"/>
              </a:rPr>
              <a:t>не менее 300 человек</a:t>
            </a:r>
          </a:p>
          <a:p>
            <a:pPr marL="171450" indent="-14400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endParaRPr lang="ru-RU" sz="1000" dirty="0">
              <a:highlight>
                <a:schemeClr val="lt1"/>
              </a:highlight>
              <a:latin typeface="Montserrat Medium"/>
              <a:sym typeface="Montserrat Medium"/>
            </a:endParaRPr>
          </a:p>
          <a:p>
            <a:pPr marL="171450" indent="-14400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highlight>
                  <a:schemeClr val="lt1"/>
                </a:highlight>
                <a:latin typeface="Montserrat Medium"/>
                <a:sym typeface="Montserrat Medium"/>
              </a:rPr>
              <a:t>не менее 10 образовательных организаций</a:t>
            </a:r>
          </a:p>
          <a:p>
            <a:pPr marL="171450" indent="-14400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endParaRPr lang="ru-RU" sz="1000" dirty="0">
              <a:highlight>
                <a:schemeClr val="lt1"/>
              </a:highlight>
              <a:latin typeface="Montserrat Medium"/>
              <a:sym typeface="Montserrat Medium"/>
            </a:endParaRPr>
          </a:p>
          <a:p>
            <a:pPr marL="171450" indent="-14400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1000" dirty="0">
                <a:highlight>
                  <a:schemeClr val="lt1"/>
                </a:highlight>
                <a:latin typeface="Montserrat Medium"/>
                <a:sym typeface="Montserrat Medium"/>
              </a:rPr>
              <a:t>не менее 10 регионов</a:t>
            </a:r>
          </a:p>
          <a:p>
            <a:pPr marL="171450" indent="-17145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endParaRPr lang="ru-RU" sz="1000" dirty="0">
              <a:highlight>
                <a:schemeClr val="lt1"/>
              </a:highlight>
              <a:latin typeface="Montserrat Medium"/>
              <a:sym typeface="Montserrat Medium"/>
            </a:endParaRPr>
          </a:p>
          <a:p>
            <a:r>
              <a:rPr lang="ru-RU" sz="900" i="1" dirty="0">
                <a:highlight>
                  <a:schemeClr val="lt1"/>
                </a:highlight>
                <a:latin typeface="Montserrat Medium"/>
              </a:rPr>
              <a:t>Алтайский край</a:t>
            </a:r>
          </a:p>
          <a:p>
            <a:r>
              <a:rPr lang="ru-RU" sz="900" i="1" dirty="0">
                <a:highlight>
                  <a:schemeClr val="lt1"/>
                </a:highlight>
                <a:latin typeface="Montserrat Medium"/>
              </a:rPr>
              <a:t>Архангельская область</a:t>
            </a:r>
          </a:p>
          <a:p>
            <a:r>
              <a:rPr lang="ru-RU" sz="900" i="1" dirty="0">
                <a:highlight>
                  <a:schemeClr val="lt1"/>
                </a:highlight>
                <a:latin typeface="Montserrat Medium"/>
              </a:rPr>
              <a:t>Вологодская область</a:t>
            </a:r>
          </a:p>
          <a:p>
            <a:r>
              <a:rPr lang="ru-RU" sz="900" i="1" dirty="0">
                <a:highlight>
                  <a:schemeClr val="lt1"/>
                </a:highlight>
                <a:latin typeface="Montserrat Medium"/>
              </a:rPr>
              <a:t>Кабардино-Балкарская Республика</a:t>
            </a:r>
          </a:p>
          <a:p>
            <a:r>
              <a:rPr lang="ru-RU" sz="900" i="1" dirty="0">
                <a:highlight>
                  <a:schemeClr val="lt1"/>
                </a:highlight>
                <a:latin typeface="Montserrat Medium"/>
              </a:rPr>
              <a:t>Костромская область</a:t>
            </a:r>
          </a:p>
          <a:p>
            <a:r>
              <a:rPr lang="ru-RU" sz="900" i="1" dirty="0">
                <a:highlight>
                  <a:schemeClr val="lt1"/>
                </a:highlight>
                <a:latin typeface="Montserrat Medium"/>
              </a:rPr>
              <a:t>Московская область</a:t>
            </a:r>
          </a:p>
          <a:p>
            <a:r>
              <a:rPr lang="ru-RU" sz="900" i="1" dirty="0">
                <a:highlight>
                  <a:schemeClr val="lt1"/>
                </a:highlight>
                <a:latin typeface="Montserrat Medium"/>
              </a:rPr>
              <a:t>Республика Дагестан</a:t>
            </a:r>
          </a:p>
          <a:p>
            <a:r>
              <a:rPr lang="ru-RU" sz="900" i="1" dirty="0">
                <a:highlight>
                  <a:schemeClr val="lt1"/>
                </a:highlight>
                <a:latin typeface="Montserrat Medium"/>
              </a:rPr>
              <a:t>Республика Саха (Якутия)</a:t>
            </a:r>
          </a:p>
          <a:p>
            <a:r>
              <a:rPr lang="ru-RU" sz="900" i="1" dirty="0">
                <a:highlight>
                  <a:schemeClr val="lt1"/>
                </a:highlight>
                <a:latin typeface="Montserrat Medium"/>
              </a:rPr>
              <a:t>Республика Татарстан</a:t>
            </a:r>
          </a:p>
          <a:p>
            <a:r>
              <a:rPr lang="ru-RU" sz="900" i="1" dirty="0">
                <a:highlight>
                  <a:schemeClr val="lt1"/>
                </a:highlight>
                <a:latin typeface="Montserrat Medium"/>
              </a:rPr>
              <a:t>Чеченская Республика</a:t>
            </a:r>
          </a:p>
          <a:p>
            <a:r>
              <a:rPr lang="ru-RU" sz="900" i="1" dirty="0">
                <a:highlight>
                  <a:schemeClr val="lt1"/>
                </a:highlight>
                <a:latin typeface="Montserrat Medium"/>
              </a:rPr>
              <a:t>Чувашская Республика</a:t>
            </a:r>
          </a:p>
          <a:p>
            <a:pPr>
              <a:buClr>
                <a:schemeClr val="dk1"/>
              </a:buClr>
              <a:buSzPts val="1100"/>
            </a:pPr>
            <a:endParaRPr lang="ru-RU" sz="900" i="1" dirty="0">
              <a:highlight>
                <a:schemeClr val="lt1"/>
              </a:highlight>
              <a:latin typeface="Montserrat Medium"/>
              <a:sym typeface="Montserrat Medium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C8C571E-1C00-4D55-A8BD-C06A4D76AB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10" y="343"/>
            <a:ext cx="858762" cy="104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822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381;p23">
            <a:extLst>
              <a:ext uri="{FF2B5EF4-FFF2-40B4-BE49-F238E27FC236}">
                <a16:creationId xmlns:a16="http://schemas.microsoft.com/office/drawing/2014/main" id="{1BE548C4-CCC6-4DB1-8F46-241D2857690A}"/>
              </a:ext>
            </a:extLst>
          </p:cNvPr>
          <p:cNvSpPr/>
          <p:nvPr/>
        </p:nvSpPr>
        <p:spPr>
          <a:xfrm>
            <a:off x="166742" y="830389"/>
            <a:ext cx="3569874" cy="1544114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sp>
        <p:nvSpPr>
          <p:cNvPr id="7" name="Google Shape;401;p24">
            <a:extLst>
              <a:ext uri="{FF2B5EF4-FFF2-40B4-BE49-F238E27FC236}">
                <a16:creationId xmlns:a16="http://schemas.microsoft.com/office/drawing/2014/main" id="{1C0BF605-169F-4783-B3C4-54BEF300572B}"/>
              </a:ext>
            </a:extLst>
          </p:cNvPr>
          <p:cNvSpPr txBox="1"/>
          <p:nvPr/>
        </p:nvSpPr>
        <p:spPr>
          <a:xfrm>
            <a:off x="245292" y="1679"/>
            <a:ext cx="8220496" cy="1074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  <a:p>
            <a:pPr>
              <a:buClr>
                <a:srgbClr val="000000"/>
              </a:buClr>
              <a:buSzPts val="1100"/>
            </a:pPr>
            <a:r>
              <a:rPr lang="ru-RU" b="1" dirty="0">
                <a:latin typeface="Montserrat"/>
                <a:sym typeface="Montserrat"/>
              </a:rPr>
              <a:t>Актуальность мероприятий</a:t>
            </a:r>
          </a:p>
          <a:p>
            <a:pPr>
              <a:buClr>
                <a:srgbClr val="000000"/>
              </a:buClr>
              <a:buSzPts val="1100"/>
            </a:pPr>
            <a:r>
              <a:rPr lang="ru-RU" b="1" dirty="0">
                <a:solidFill>
                  <a:srgbClr val="0E65F0"/>
                </a:solidFill>
                <a:latin typeface="Montserrat"/>
                <a:sym typeface="Montserrat"/>
              </a:rPr>
              <a:t>для педагогов </a:t>
            </a:r>
            <a:r>
              <a:rPr lang="ru-RU" b="1" dirty="0">
                <a:latin typeface="Montserrat"/>
                <a:sym typeface="Montserrat"/>
              </a:rPr>
              <a:t>в Год культурного наследия </a:t>
            </a:r>
            <a:r>
              <a:rPr lang="ru-RU" b="1" dirty="0">
                <a:latin typeface="Montserrat"/>
              </a:rPr>
              <a:t>народов России</a:t>
            </a: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</p:txBody>
      </p:sp>
      <p:sp>
        <p:nvSpPr>
          <p:cNvPr id="8" name="Google Shape;404;p24">
            <a:extLst>
              <a:ext uri="{FF2B5EF4-FFF2-40B4-BE49-F238E27FC236}">
                <a16:creationId xmlns:a16="http://schemas.microsoft.com/office/drawing/2014/main" id="{BA52C3E7-474B-4E5C-869D-B531CE5E655B}"/>
              </a:ext>
            </a:extLst>
          </p:cNvPr>
          <p:cNvSpPr/>
          <p:nvPr/>
        </p:nvSpPr>
        <p:spPr>
          <a:xfrm>
            <a:off x="254336" y="728213"/>
            <a:ext cx="3418314" cy="1063479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100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«Сердце отдаю детям»</a:t>
            </a:r>
            <a:endParaRPr lang="ru-RU" sz="1100" dirty="0">
              <a:solidFill>
                <a:srgbClr val="0D5DDF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  <a:sym typeface="Montserrat"/>
              </a:rPr>
              <a:t>Всероссийский конкурс профессионального мастерства работников сферы дополнительного образования</a:t>
            </a:r>
            <a:endParaRPr lang="ru-RU" sz="105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-RU" sz="1100" dirty="0">
              <a:highlight>
                <a:schemeClr val="lt1"/>
              </a:highlight>
              <a:latin typeface="Montserrat Medium"/>
              <a:sym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highlight>
                  <a:schemeClr val="lt1"/>
                </a:highlight>
                <a:latin typeface="Montserrat Medium"/>
                <a:sym typeface="Montserrat Medium"/>
              </a:rPr>
              <a:t>  </a:t>
            </a:r>
            <a:endParaRPr sz="1100" dirty="0">
              <a:highlight>
                <a:schemeClr val="lt1"/>
              </a:highlight>
              <a:latin typeface="Montserrat Medium"/>
              <a:sym typeface="Montserrat"/>
            </a:endParaRPr>
          </a:p>
        </p:txBody>
      </p:sp>
      <p:sp>
        <p:nvSpPr>
          <p:cNvPr id="14" name="Google Shape;382;p23">
            <a:extLst>
              <a:ext uri="{FF2B5EF4-FFF2-40B4-BE49-F238E27FC236}">
                <a16:creationId xmlns:a16="http://schemas.microsoft.com/office/drawing/2014/main" id="{54728795-019D-4E13-A09F-18E166474EDF}"/>
              </a:ext>
            </a:extLst>
          </p:cNvPr>
          <p:cNvSpPr/>
          <p:nvPr/>
        </p:nvSpPr>
        <p:spPr>
          <a:xfrm>
            <a:off x="263380" y="1720189"/>
            <a:ext cx="3418314" cy="921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900" i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Номинация</a:t>
            </a:r>
            <a:endParaRPr lang="ru-RU" sz="9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ru-RU" sz="900" b="1" dirty="0">
                <a:solidFill>
                  <a:schemeClr val="lt1"/>
                </a:solidFill>
                <a:latin typeface="Montserrat"/>
              </a:rPr>
              <a:t>«Педагог дополнительного образования по художественной направленности»</a:t>
            </a:r>
            <a:endParaRPr sz="900" b="1" dirty="0">
              <a:solidFill>
                <a:schemeClr val="lt1"/>
              </a:solidFill>
              <a:latin typeface="Montserrat"/>
              <a:sym typeface="Montserrat"/>
            </a:endParaRPr>
          </a:p>
        </p:txBody>
      </p:sp>
      <p:sp>
        <p:nvSpPr>
          <p:cNvPr id="15" name="Google Shape;381;p23">
            <a:extLst>
              <a:ext uri="{FF2B5EF4-FFF2-40B4-BE49-F238E27FC236}">
                <a16:creationId xmlns:a16="http://schemas.microsoft.com/office/drawing/2014/main" id="{7D8AFCF4-2495-45C4-8859-602D1FC8924B}"/>
              </a:ext>
            </a:extLst>
          </p:cNvPr>
          <p:cNvSpPr/>
          <p:nvPr/>
        </p:nvSpPr>
        <p:spPr>
          <a:xfrm>
            <a:off x="2235942" y="2532423"/>
            <a:ext cx="3746667" cy="2361347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404;p24">
            <a:extLst>
              <a:ext uri="{FF2B5EF4-FFF2-40B4-BE49-F238E27FC236}">
                <a16:creationId xmlns:a16="http://schemas.microsoft.com/office/drawing/2014/main" id="{1A41C29A-6794-4E79-9FDE-BB73F7912AC7}"/>
              </a:ext>
            </a:extLst>
          </p:cNvPr>
          <p:cNvSpPr/>
          <p:nvPr/>
        </p:nvSpPr>
        <p:spPr>
          <a:xfrm>
            <a:off x="2359369" y="2476679"/>
            <a:ext cx="3537674" cy="176178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900" dirty="0">
                <a:solidFill>
                  <a:schemeClr val="dk1"/>
                </a:solidFill>
                <a:latin typeface="Montserrat SemiBold"/>
              </a:rPr>
              <a:t>«Панорама методических кейсов дополнительного образования художественной и социально-гуманитарной направленностей»</a:t>
            </a: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Всероссийский Конкурс программно-методических разработок</a:t>
            </a:r>
            <a:b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</a:br>
            <a:r>
              <a:rPr lang="ru-RU" sz="800" i="1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с международным участием организаций дополнительного образования и педагогических работников – соотечественников, работающих на русском языке за рубежом </a:t>
            </a:r>
            <a:endParaRPr sz="900" i="1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"/>
            </a:endParaRPr>
          </a:p>
        </p:txBody>
      </p:sp>
      <p:sp>
        <p:nvSpPr>
          <p:cNvPr id="18" name="Google Shape;382;p23">
            <a:extLst>
              <a:ext uri="{FF2B5EF4-FFF2-40B4-BE49-F238E27FC236}">
                <a16:creationId xmlns:a16="http://schemas.microsoft.com/office/drawing/2014/main" id="{60AC3E87-7A2E-401F-AA96-8BA36D5AC482}"/>
              </a:ext>
            </a:extLst>
          </p:cNvPr>
          <p:cNvSpPr/>
          <p:nvPr/>
        </p:nvSpPr>
        <p:spPr>
          <a:xfrm>
            <a:off x="130333" y="4414607"/>
            <a:ext cx="5115984" cy="458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 i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Номинация</a:t>
            </a:r>
            <a:endParaRPr lang="ru-RU" sz="1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ru-RU" sz="1000" b="1" dirty="0">
                <a:solidFill>
                  <a:schemeClr val="lt1"/>
                </a:solidFill>
                <a:latin typeface="Montserrat"/>
              </a:rPr>
              <a:t>«………..»</a:t>
            </a:r>
            <a:endParaRPr sz="1000" b="1" dirty="0">
              <a:solidFill>
                <a:schemeClr val="lt1"/>
              </a:solidFill>
              <a:latin typeface="Montserrat"/>
              <a:sym typeface="Montserrat"/>
            </a:endParaRPr>
          </a:p>
        </p:txBody>
      </p:sp>
      <p:sp>
        <p:nvSpPr>
          <p:cNvPr id="19" name="Google Shape;381;p23">
            <a:extLst>
              <a:ext uri="{FF2B5EF4-FFF2-40B4-BE49-F238E27FC236}">
                <a16:creationId xmlns:a16="http://schemas.microsoft.com/office/drawing/2014/main" id="{1850355C-96AB-4CCB-BAD3-0036F1AB1508}"/>
              </a:ext>
            </a:extLst>
          </p:cNvPr>
          <p:cNvSpPr/>
          <p:nvPr/>
        </p:nvSpPr>
        <p:spPr>
          <a:xfrm>
            <a:off x="3846924" y="874825"/>
            <a:ext cx="4673078" cy="1499678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404;p24">
            <a:extLst>
              <a:ext uri="{FF2B5EF4-FFF2-40B4-BE49-F238E27FC236}">
                <a16:creationId xmlns:a16="http://schemas.microsoft.com/office/drawing/2014/main" id="{18A1032D-EB32-48A5-B396-928402BAE2E0}"/>
              </a:ext>
            </a:extLst>
          </p:cNvPr>
          <p:cNvSpPr/>
          <p:nvPr/>
        </p:nvSpPr>
        <p:spPr>
          <a:xfrm>
            <a:off x="4033508" y="728214"/>
            <a:ext cx="4318977" cy="1195464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</a:pPr>
            <a:r>
              <a:rPr lang="ru-RU" sz="900" dirty="0">
                <a:solidFill>
                  <a:schemeClr val="dk1"/>
                </a:solidFill>
                <a:latin typeface="Montserrat SemiBold"/>
                <a:sym typeface="Montserrat SemiBold"/>
              </a:rPr>
              <a:t>«</a:t>
            </a:r>
            <a:r>
              <a:rPr lang="ru-RU" sz="900" dirty="0">
                <a:solidFill>
                  <a:schemeClr val="dk1"/>
                </a:solidFill>
                <a:latin typeface="Montserrat SemiBold"/>
              </a:rPr>
              <a:t>Всероссийский Конкурс образовательных практик по обновлению содержания и технологий дополнительного образования в соответствии с приоритетными направлениями, в том числе каникулярных профориентационных школ, организованных образовательными организациями</a:t>
            </a:r>
            <a:r>
              <a:rPr lang="ru-RU" sz="900" dirty="0">
                <a:solidFill>
                  <a:schemeClr val="dk1"/>
                </a:solidFill>
                <a:latin typeface="Montserrat SemiBold"/>
                <a:sym typeface="Montserrat SemiBold"/>
              </a:rPr>
              <a:t>»</a:t>
            </a:r>
          </a:p>
          <a:p>
            <a:pPr marL="0" lvl="0" algn="l" rtl="0"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highlight>
                  <a:schemeClr val="lt1"/>
                </a:highlight>
                <a:latin typeface="Montserrat Medium"/>
                <a:sym typeface="Montserrat Medium"/>
              </a:rPr>
              <a:t>  </a:t>
            </a:r>
            <a:endParaRPr sz="1100" dirty="0">
              <a:highlight>
                <a:schemeClr val="lt1"/>
              </a:highlight>
              <a:latin typeface="Montserrat Medium"/>
              <a:sym typeface="Montserrat"/>
            </a:endParaRPr>
          </a:p>
        </p:txBody>
      </p:sp>
      <p:sp>
        <p:nvSpPr>
          <p:cNvPr id="23" name="Google Shape;381;p23">
            <a:extLst>
              <a:ext uri="{FF2B5EF4-FFF2-40B4-BE49-F238E27FC236}">
                <a16:creationId xmlns:a16="http://schemas.microsoft.com/office/drawing/2014/main" id="{F4A759D5-C1FE-4866-8038-4E10A9916797}"/>
              </a:ext>
            </a:extLst>
          </p:cNvPr>
          <p:cNvSpPr/>
          <p:nvPr/>
        </p:nvSpPr>
        <p:spPr>
          <a:xfrm>
            <a:off x="175817" y="2540632"/>
            <a:ext cx="1966887" cy="2361347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404;p24">
            <a:extLst>
              <a:ext uri="{FF2B5EF4-FFF2-40B4-BE49-F238E27FC236}">
                <a16:creationId xmlns:a16="http://schemas.microsoft.com/office/drawing/2014/main" id="{B31A5489-4FC0-42FD-B285-C17842BCCDA9}"/>
              </a:ext>
            </a:extLst>
          </p:cNvPr>
          <p:cNvSpPr/>
          <p:nvPr/>
        </p:nvSpPr>
        <p:spPr>
          <a:xfrm>
            <a:off x="331032" y="2481932"/>
            <a:ext cx="1676523" cy="1601986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900" dirty="0">
                <a:solidFill>
                  <a:schemeClr val="dk1"/>
                </a:solidFill>
                <a:latin typeface="Montserrat SemiBold"/>
              </a:rPr>
              <a:t>Всероссийская Ассамблея образцовых детских коллективов художественного творчества России</a:t>
            </a:r>
            <a:endParaRPr lang="ru-RU" sz="900" dirty="0">
              <a:solidFill>
                <a:schemeClr val="dk1"/>
              </a:solidFill>
              <a:latin typeface="Montserrat SemiBold"/>
              <a:sym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chemeClr val="dk1"/>
                </a:solidFill>
                <a:latin typeface="Montserrat SemiBold"/>
                <a:sym typeface="Montserrat Medium"/>
              </a:rPr>
              <a:t>  </a:t>
            </a:r>
            <a:endParaRPr sz="900" dirty="0">
              <a:solidFill>
                <a:schemeClr val="dk1"/>
              </a:solidFill>
              <a:latin typeface="Montserrat SemiBold"/>
              <a:sym typeface="Montserrat"/>
            </a:endParaRPr>
          </a:p>
        </p:txBody>
      </p:sp>
      <p:sp>
        <p:nvSpPr>
          <p:cNvPr id="20" name="Google Shape;382;p23">
            <a:extLst>
              <a:ext uri="{FF2B5EF4-FFF2-40B4-BE49-F238E27FC236}">
                <a16:creationId xmlns:a16="http://schemas.microsoft.com/office/drawing/2014/main" id="{6AA9C5A1-EB2F-48E7-BB6D-F0032DFD127E}"/>
              </a:ext>
            </a:extLst>
          </p:cNvPr>
          <p:cNvSpPr/>
          <p:nvPr/>
        </p:nvSpPr>
        <p:spPr>
          <a:xfrm>
            <a:off x="4033508" y="1893532"/>
            <a:ext cx="3101828" cy="1139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900" i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Номинация</a:t>
            </a:r>
            <a:endParaRPr lang="ru-RU" sz="9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ru-RU" sz="900" b="1" dirty="0">
                <a:solidFill>
                  <a:schemeClr val="lt1"/>
                </a:solidFill>
                <a:latin typeface="Montserrat"/>
              </a:rPr>
              <a:t>«Художественная направленность»</a:t>
            </a:r>
            <a:endParaRPr sz="900" b="1" dirty="0">
              <a:solidFill>
                <a:schemeClr val="lt1"/>
              </a:solidFill>
              <a:latin typeface="Montserrat"/>
              <a:sym typeface="Montserrat"/>
            </a:endParaRPr>
          </a:p>
        </p:txBody>
      </p:sp>
      <p:sp>
        <p:nvSpPr>
          <p:cNvPr id="17" name="Google Shape;381;p23">
            <a:extLst>
              <a:ext uri="{FF2B5EF4-FFF2-40B4-BE49-F238E27FC236}">
                <a16:creationId xmlns:a16="http://schemas.microsoft.com/office/drawing/2014/main" id="{126913D0-2DF7-479F-902E-E8087EA8C3DF}"/>
              </a:ext>
            </a:extLst>
          </p:cNvPr>
          <p:cNvSpPr/>
          <p:nvPr/>
        </p:nvSpPr>
        <p:spPr>
          <a:xfrm>
            <a:off x="6068176" y="2543031"/>
            <a:ext cx="2818779" cy="2361347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404;p24">
            <a:extLst>
              <a:ext uri="{FF2B5EF4-FFF2-40B4-BE49-F238E27FC236}">
                <a16:creationId xmlns:a16="http://schemas.microsoft.com/office/drawing/2014/main" id="{423FEFD7-AF4B-4AAD-AE3A-876EB44C684A}"/>
              </a:ext>
            </a:extLst>
          </p:cNvPr>
          <p:cNvSpPr/>
          <p:nvPr/>
        </p:nvSpPr>
        <p:spPr>
          <a:xfrm>
            <a:off x="6195300" y="2499692"/>
            <a:ext cx="2626362" cy="1730741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900" dirty="0">
                <a:solidFill>
                  <a:schemeClr val="dk1"/>
                </a:solidFill>
                <a:latin typeface="Montserrat SemiBold"/>
              </a:rPr>
              <a:t>Всероссийская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900" dirty="0">
                <a:solidFill>
                  <a:schemeClr val="dk1"/>
                </a:solidFill>
                <a:latin typeface="Montserrat SemiBold"/>
              </a:rPr>
              <a:t>(с международным участием)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900" dirty="0">
                <a:solidFill>
                  <a:schemeClr val="dk1"/>
                </a:solidFill>
                <a:latin typeface="Montserrat SemiBold"/>
              </a:rPr>
              <a:t>научно-практическая конференция «Наследие народной культуры России: образовательный потенциал сохранения, преемственности и развития» </a:t>
            </a:r>
          </a:p>
        </p:txBody>
      </p:sp>
      <p:sp>
        <p:nvSpPr>
          <p:cNvPr id="25" name="Google Shape;382;p23">
            <a:extLst>
              <a:ext uri="{FF2B5EF4-FFF2-40B4-BE49-F238E27FC236}">
                <a16:creationId xmlns:a16="http://schemas.microsoft.com/office/drawing/2014/main" id="{E947154A-874A-45F9-8798-1B223AE9E517}"/>
              </a:ext>
            </a:extLst>
          </p:cNvPr>
          <p:cNvSpPr/>
          <p:nvPr/>
        </p:nvSpPr>
        <p:spPr>
          <a:xfrm>
            <a:off x="3046684" y="3781160"/>
            <a:ext cx="2818779" cy="921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ru-RU" sz="900" b="1" dirty="0">
                <a:solidFill>
                  <a:srgbClr val="0C58D3"/>
                </a:solidFill>
                <a:latin typeface="Montserrat SemiBold"/>
                <a:sym typeface="Montserrat Medium"/>
              </a:rPr>
              <a:t>187 кейсов</a:t>
            </a:r>
          </a:p>
          <a:p>
            <a:pPr algn="r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ru-RU" sz="900" b="1" dirty="0">
                <a:solidFill>
                  <a:srgbClr val="0C58D3"/>
                </a:solidFill>
                <a:latin typeface="Montserrat SemiBold"/>
                <a:sym typeface="Montserrat Medium"/>
              </a:rPr>
              <a:t>43 региона</a:t>
            </a:r>
          </a:p>
          <a:p>
            <a:pPr lvl="0">
              <a:buClr>
                <a:schemeClr val="dk1"/>
              </a:buClr>
              <a:buSzPts val="1100"/>
            </a:pPr>
            <a:endParaRPr sz="900" b="1" dirty="0">
              <a:solidFill>
                <a:schemeClr val="lt1"/>
              </a:solidFill>
              <a:latin typeface="Montserrat"/>
              <a:sym typeface="Montserrat"/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E60DED9C-052E-413B-8BA9-B328D385317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400" y="343"/>
            <a:ext cx="723671" cy="878944"/>
          </a:xfrm>
          <a:prstGeom prst="rect">
            <a:avLst/>
          </a:prstGeom>
        </p:spPr>
      </p:pic>
      <p:sp>
        <p:nvSpPr>
          <p:cNvPr id="27" name="Google Shape;394;p23">
            <a:extLst>
              <a:ext uri="{FF2B5EF4-FFF2-40B4-BE49-F238E27FC236}">
                <a16:creationId xmlns:a16="http://schemas.microsoft.com/office/drawing/2014/main" id="{19AF45E9-DD17-42DF-812A-5669B7FED310}"/>
              </a:ext>
            </a:extLst>
          </p:cNvPr>
          <p:cNvSpPr txBox="1"/>
          <p:nvPr/>
        </p:nvSpPr>
        <p:spPr>
          <a:xfrm>
            <a:off x="1835696" y="1332812"/>
            <a:ext cx="1772631" cy="637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20 000</a:t>
            </a:r>
            <a:r>
              <a:rPr lang="en" sz="900" b="1" dirty="0">
                <a:solidFill>
                  <a:srgbClr val="0C58D3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участников</a:t>
            </a:r>
            <a:r>
              <a:rPr lang="en" sz="900" b="1" dirty="0">
                <a:solidFill>
                  <a:srgbClr val="0C58D3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endParaRPr sz="900" b="1" dirty="0">
              <a:solidFill>
                <a:srgbClr val="0C58D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7</a:t>
            </a:r>
            <a:r>
              <a:rPr lang="ru-RU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0</a:t>
            </a:r>
            <a:r>
              <a:rPr lang="ru-RU" sz="900" b="1" dirty="0">
                <a:solidFill>
                  <a:srgbClr val="0C58D3"/>
                </a:solidFill>
                <a:latin typeface="Montserrat"/>
                <a:ea typeface="Montserrat SemiBold"/>
                <a:cs typeface="Montserrat SemiBold"/>
                <a:sym typeface="Montserrat"/>
              </a:rPr>
              <a:t> </a:t>
            </a:r>
            <a:r>
              <a:rPr lang="en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регион</a:t>
            </a:r>
            <a:r>
              <a:rPr lang="ru-RU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а</a:t>
            </a:r>
            <a:endParaRPr sz="900" b="1" dirty="0">
              <a:solidFill>
                <a:srgbClr val="0C58D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" name="Google Shape;382;p23">
            <a:extLst>
              <a:ext uri="{FF2B5EF4-FFF2-40B4-BE49-F238E27FC236}">
                <a16:creationId xmlns:a16="http://schemas.microsoft.com/office/drawing/2014/main" id="{DA239BB6-F14D-4419-82B8-50C379FF0C0D}"/>
              </a:ext>
            </a:extLst>
          </p:cNvPr>
          <p:cNvSpPr/>
          <p:nvPr/>
        </p:nvSpPr>
        <p:spPr>
          <a:xfrm>
            <a:off x="2341755" y="4230434"/>
            <a:ext cx="2818779" cy="921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900" i="1" dirty="0">
                <a:solidFill>
                  <a:schemeClr val="lt1"/>
                </a:solidFill>
                <a:latin typeface="Montserrat"/>
                <a:sym typeface="Montserrat"/>
              </a:rPr>
              <a:t>Номинация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ru-RU" sz="900" b="1" dirty="0">
                <a:solidFill>
                  <a:schemeClr val="lt1"/>
                </a:solidFill>
                <a:latin typeface="Montserrat"/>
              </a:rPr>
              <a:t>«Культурный код региона»</a:t>
            </a:r>
            <a:endParaRPr sz="900" b="1" dirty="0">
              <a:solidFill>
                <a:schemeClr val="lt1"/>
              </a:solidFill>
              <a:latin typeface="Montserrat"/>
              <a:sym typeface="Montserrat"/>
            </a:endParaRPr>
          </a:p>
        </p:txBody>
      </p:sp>
      <p:sp>
        <p:nvSpPr>
          <p:cNvPr id="31" name="Google Shape;394;p23">
            <a:extLst>
              <a:ext uri="{FF2B5EF4-FFF2-40B4-BE49-F238E27FC236}">
                <a16:creationId xmlns:a16="http://schemas.microsoft.com/office/drawing/2014/main" id="{47AEFC4B-3593-4ED9-B9FA-033EDAD25082}"/>
              </a:ext>
            </a:extLst>
          </p:cNvPr>
          <p:cNvSpPr txBox="1"/>
          <p:nvPr/>
        </p:nvSpPr>
        <p:spPr>
          <a:xfrm>
            <a:off x="6421988" y="1470763"/>
            <a:ext cx="1772631" cy="637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rgbClr val="0C58D3"/>
                </a:solidFill>
                <a:latin typeface="Montserrat SemiBold"/>
              </a:rPr>
              <a:t>1370</a:t>
            </a:r>
            <a:r>
              <a:rPr lang="ru-RU" sz="900" dirty="0">
                <a:solidFill>
                  <a:srgbClr val="0C58D3"/>
                </a:solidFill>
              </a:rPr>
              <a:t> </a:t>
            </a:r>
            <a:r>
              <a:rPr lang="ru-RU" sz="900" b="1" dirty="0">
                <a:solidFill>
                  <a:srgbClr val="0C58D3"/>
                </a:solidFill>
                <a:latin typeface="Montserrat SemiBold"/>
                <a:sym typeface="Montserrat SemiBold"/>
              </a:rPr>
              <a:t>практики</a:t>
            </a:r>
            <a:r>
              <a:rPr lang="en" sz="900" b="1" dirty="0">
                <a:solidFill>
                  <a:srgbClr val="0C58D3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endParaRPr sz="900" b="1" dirty="0">
              <a:solidFill>
                <a:srgbClr val="0C58D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7</a:t>
            </a:r>
            <a:r>
              <a:rPr lang="ru-RU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4</a:t>
            </a:r>
            <a:r>
              <a:rPr lang="ru-RU" sz="900" b="1" dirty="0">
                <a:solidFill>
                  <a:srgbClr val="0C58D3"/>
                </a:solidFill>
                <a:latin typeface="Montserrat"/>
                <a:ea typeface="Montserrat SemiBold"/>
                <a:cs typeface="Montserrat SemiBold"/>
                <a:sym typeface="Montserrat"/>
              </a:rPr>
              <a:t> </a:t>
            </a:r>
            <a:r>
              <a:rPr lang="en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регион</a:t>
            </a:r>
            <a:r>
              <a:rPr lang="ru-RU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а</a:t>
            </a:r>
            <a:endParaRPr sz="900" b="1" dirty="0">
              <a:solidFill>
                <a:srgbClr val="0C58D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" name="Google Shape;394;p23">
            <a:extLst>
              <a:ext uri="{FF2B5EF4-FFF2-40B4-BE49-F238E27FC236}">
                <a16:creationId xmlns:a16="http://schemas.microsoft.com/office/drawing/2014/main" id="{1B624741-3C3C-47BC-8116-6C09058BA855}"/>
              </a:ext>
            </a:extLst>
          </p:cNvPr>
          <p:cNvSpPr txBox="1"/>
          <p:nvPr/>
        </p:nvSpPr>
        <p:spPr>
          <a:xfrm>
            <a:off x="234924" y="3705352"/>
            <a:ext cx="1772631" cy="637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5</a:t>
            </a:r>
            <a:r>
              <a:rPr lang="en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 000</a:t>
            </a:r>
            <a:r>
              <a:rPr lang="en" sz="900" b="1" dirty="0">
                <a:solidFill>
                  <a:srgbClr val="0C58D3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b="1" dirty="0">
                <a:solidFill>
                  <a:srgbClr val="0C58D3"/>
                </a:solidFill>
                <a:latin typeface="Montserrat SemiBold"/>
                <a:ea typeface="Montserrat"/>
                <a:cs typeface="Montserrat"/>
                <a:sym typeface="Montserrat SemiBold"/>
              </a:rPr>
              <a:t>коллективов</a:t>
            </a:r>
            <a:r>
              <a:rPr lang="en" sz="900" b="1" dirty="0">
                <a:solidFill>
                  <a:srgbClr val="0C58D3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endParaRPr sz="900" b="1" dirty="0">
              <a:solidFill>
                <a:srgbClr val="0C58D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" name="Google Shape;382;p23">
            <a:extLst>
              <a:ext uri="{FF2B5EF4-FFF2-40B4-BE49-F238E27FC236}">
                <a16:creationId xmlns:a16="http://schemas.microsoft.com/office/drawing/2014/main" id="{1CB57760-0FFD-4A70-9B18-EF83F36EF95D}"/>
              </a:ext>
            </a:extLst>
          </p:cNvPr>
          <p:cNvSpPr/>
          <p:nvPr/>
        </p:nvSpPr>
        <p:spPr>
          <a:xfrm>
            <a:off x="5649176" y="3731132"/>
            <a:ext cx="2818779" cy="921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ru-RU" sz="900" b="1" dirty="0">
                <a:solidFill>
                  <a:srgbClr val="0C58D3"/>
                </a:solidFill>
                <a:latin typeface="Montserrat SemiBold"/>
                <a:sym typeface="Montserrat Medium"/>
              </a:rPr>
              <a:t>2000 человек</a:t>
            </a:r>
            <a:endParaRPr sz="900" b="1" dirty="0">
              <a:solidFill>
                <a:schemeClr val="lt1"/>
              </a:solidFill>
              <a:latin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496668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81;p23">
            <a:extLst>
              <a:ext uri="{FF2B5EF4-FFF2-40B4-BE49-F238E27FC236}">
                <a16:creationId xmlns:a16="http://schemas.microsoft.com/office/drawing/2014/main" id="{4FCA9775-575C-4437-AF36-2BE68827DD34}"/>
              </a:ext>
            </a:extLst>
          </p:cNvPr>
          <p:cNvSpPr/>
          <p:nvPr/>
        </p:nvSpPr>
        <p:spPr>
          <a:xfrm>
            <a:off x="5364087" y="1779662"/>
            <a:ext cx="3600399" cy="3240360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81;p23">
            <a:extLst>
              <a:ext uri="{FF2B5EF4-FFF2-40B4-BE49-F238E27FC236}">
                <a16:creationId xmlns:a16="http://schemas.microsoft.com/office/drawing/2014/main" id="{FE89CF1E-1E9F-434C-9BC1-9E96400AD846}"/>
              </a:ext>
            </a:extLst>
          </p:cNvPr>
          <p:cNvSpPr/>
          <p:nvPr/>
        </p:nvSpPr>
        <p:spPr>
          <a:xfrm>
            <a:off x="179513" y="2571750"/>
            <a:ext cx="4968552" cy="1944216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B6A1AF-C93E-4AFB-8E1F-4F9063C096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38" y="383827"/>
            <a:ext cx="2448272" cy="13086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sp>
        <p:nvSpPr>
          <p:cNvPr id="7" name="Google Shape;401;p24">
            <a:extLst>
              <a:ext uri="{FF2B5EF4-FFF2-40B4-BE49-F238E27FC236}">
                <a16:creationId xmlns:a16="http://schemas.microsoft.com/office/drawing/2014/main" id="{1C0BF605-169F-4783-B3C4-54BEF300572B}"/>
              </a:ext>
            </a:extLst>
          </p:cNvPr>
          <p:cNvSpPr txBox="1"/>
          <p:nvPr/>
        </p:nvSpPr>
        <p:spPr>
          <a:xfrm>
            <a:off x="179513" y="627534"/>
            <a:ext cx="6192688" cy="1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  <a:p>
            <a:pPr>
              <a:buClr>
                <a:srgbClr val="000000"/>
              </a:buClr>
              <a:buSzPts val="1100"/>
            </a:pPr>
            <a:r>
              <a:rPr lang="ru-RU" b="1" dirty="0">
                <a:latin typeface="Montserrat"/>
                <a:sym typeface="Montserrat"/>
              </a:rPr>
              <a:t>Актуальность мероприятий</a:t>
            </a:r>
          </a:p>
          <a:p>
            <a:pPr>
              <a:buClr>
                <a:srgbClr val="000000"/>
              </a:buClr>
              <a:buSzPts val="1100"/>
            </a:pPr>
            <a:r>
              <a:rPr lang="ru-RU" b="1" dirty="0">
                <a:solidFill>
                  <a:srgbClr val="0E65F0"/>
                </a:solidFill>
                <a:latin typeface="Montserrat"/>
                <a:sym typeface="Montserrat"/>
              </a:rPr>
              <a:t>для педагогов </a:t>
            </a:r>
            <a:r>
              <a:rPr lang="ru-RU" b="1" dirty="0">
                <a:latin typeface="Montserrat"/>
                <a:sym typeface="Montserrat"/>
              </a:rPr>
              <a:t>в Год культурного наследия </a:t>
            </a:r>
            <a:r>
              <a:rPr lang="ru-RU" b="1" dirty="0">
                <a:latin typeface="Montserrat"/>
              </a:rPr>
              <a:t>народов России</a:t>
            </a:r>
          </a:p>
          <a:p>
            <a:pPr>
              <a:buClr>
                <a:srgbClr val="000000"/>
              </a:buClr>
              <a:buSzPts val="1100"/>
            </a:pPr>
            <a:endParaRPr lang="ru-RU" b="1" dirty="0">
              <a:latin typeface="Montserrat"/>
            </a:endParaRPr>
          </a:p>
          <a:p>
            <a:pPr>
              <a:buClr>
                <a:srgbClr val="000000"/>
              </a:buClr>
              <a:buSzPts val="1100"/>
            </a:pPr>
            <a:endParaRPr lang="ru-RU" sz="1200" b="1" dirty="0">
              <a:latin typeface="Montserrat"/>
            </a:endParaRPr>
          </a:p>
          <a:p>
            <a:pPr>
              <a:buClr>
                <a:srgbClr val="000000"/>
              </a:buClr>
              <a:buSzPts val="1100"/>
            </a:pPr>
            <a:r>
              <a:rPr lang="ru-RU" sz="1600" b="1" dirty="0">
                <a:latin typeface="Montserrat"/>
              </a:rPr>
              <a:t>Всероссийская Ассамблея образцовых детских коллективов художественного творчества России</a:t>
            </a:r>
            <a:endParaRPr lang="ru-RU" sz="1600" dirty="0">
              <a:solidFill>
                <a:schemeClr val="dk1"/>
              </a:solidFill>
              <a:latin typeface="Montserrat SemiBold"/>
              <a:sym typeface="Montserrat Medium"/>
            </a:endParaRPr>
          </a:p>
          <a:p>
            <a:pPr>
              <a:buClr>
                <a:srgbClr val="000000"/>
              </a:buClr>
              <a:buSzPts val="1100"/>
            </a:pPr>
            <a:endParaRPr lang="ru-RU" sz="1600" b="1" dirty="0">
              <a:latin typeface="Montserrat"/>
            </a:endParaRPr>
          </a:p>
          <a:p>
            <a:pPr>
              <a:buClr>
                <a:srgbClr val="000000"/>
              </a:buClr>
              <a:buSzPts val="1100"/>
            </a:pPr>
            <a:endParaRPr lang="ru-RU" sz="2400" b="1" dirty="0">
              <a:solidFill>
                <a:srgbClr val="0E65F0"/>
              </a:solidFill>
              <a:latin typeface="Montserrat"/>
              <a:sym typeface="Montserrat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</p:txBody>
      </p:sp>
      <p:sp>
        <p:nvSpPr>
          <p:cNvPr id="29" name="Google Shape;404;p24">
            <a:extLst>
              <a:ext uri="{FF2B5EF4-FFF2-40B4-BE49-F238E27FC236}">
                <a16:creationId xmlns:a16="http://schemas.microsoft.com/office/drawing/2014/main" id="{3E98221A-A962-4CDF-9016-6F550F1BAE50}"/>
              </a:ext>
            </a:extLst>
          </p:cNvPr>
          <p:cNvSpPr/>
          <p:nvPr/>
        </p:nvSpPr>
        <p:spPr>
          <a:xfrm>
            <a:off x="279019" y="1995687"/>
            <a:ext cx="4683058" cy="204706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400" b="1" dirty="0">
                <a:solidFill>
                  <a:srgbClr val="0E65F0"/>
                </a:solidFill>
                <a:latin typeface="Montserrat"/>
              </a:rPr>
              <a:t>Цель</a:t>
            </a:r>
          </a:p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1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Консолидация и обмен профессиональным творческим опытом между образцовыми детскими коллективами художественной направленности, сохранение и популяризация нематериального культурного наследия регионов России, развитие отечественных традиций художественного творчества </a:t>
            </a: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-RU" sz="100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  <a:sym typeface="Montserrat Medium"/>
              </a:rPr>
              <a:t>  </a:t>
            </a:r>
            <a:endParaRPr sz="110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"/>
            </a:endParaRPr>
          </a:p>
        </p:txBody>
      </p:sp>
      <p:sp>
        <p:nvSpPr>
          <p:cNvPr id="30" name="Google Shape;404;p24">
            <a:extLst>
              <a:ext uri="{FF2B5EF4-FFF2-40B4-BE49-F238E27FC236}">
                <a16:creationId xmlns:a16="http://schemas.microsoft.com/office/drawing/2014/main" id="{A265BE7C-4952-4142-9FF6-CF10209B53FE}"/>
              </a:ext>
            </a:extLst>
          </p:cNvPr>
          <p:cNvSpPr/>
          <p:nvPr/>
        </p:nvSpPr>
        <p:spPr>
          <a:xfrm>
            <a:off x="5262476" y="1767023"/>
            <a:ext cx="3515591" cy="3023972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400" b="1" dirty="0">
                <a:solidFill>
                  <a:srgbClr val="0E65F0"/>
                </a:solidFill>
                <a:latin typeface="Montserrat"/>
              </a:rPr>
              <a:t>Участники</a:t>
            </a:r>
          </a:p>
          <a:p>
            <a:pPr marL="171450" indent="-17145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руководители образцовых детских коллективов системы образования</a:t>
            </a:r>
          </a:p>
          <a:p>
            <a:pPr marL="171450" indent="-17145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художественные руководители</a:t>
            </a:r>
          </a:p>
          <a:p>
            <a:pPr marL="171450" indent="-17145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педагоги</a:t>
            </a:r>
          </a:p>
          <a:p>
            <a:pPr marL="171450" indent="-17145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методисты</a:t>
            </a:r>
          </a:p>
          <a:p>
            <a:pPr marL="171450" indent="-17145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руководители образовательных организаций</a:t>
            </a:r>
          </a:p>
          <a:p>
            <a:pPr marL="171450" indent="-17145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представители региональных и муниципальных органов управления образованием</a:t>
            </a:r>
          </a:p>
          <a:p>
            <a:pPr marL="171450" indent="-17145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руководители и специалисты ресурсных центров художественной направленности сферы образования</a:t>
            </a:r>
          </a:p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endParaRPr lang="ru-RU" sz="1000" dirty="0">
              <a:solidFill>
                <a:schemeClr val="dk1"/>
              </a:solidFill>
              <a:highlight>
                <a:schemeClr val="lt1"/>
              </a:highlight>
              <a:latin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-RU" sz="100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  <a:sym typeface="Montserrat Medium"/>
              </a:rPr>
              <a:t>  </a:t>
            </a:r>
            <a:endParaRPr sz="110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6086732-E630-452F-8DE1-D4B959BAE9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10" y="343"/>
            <a:ext cx="858762" cy="1043020"/>
          </a:xfrm>
          <a:prstGeom prst="rect">
            <a:avLst/>
          </a:prstGeom>
        </p:spPr>
      </p:pic>
      <p:sp>
        <p:nvSpPr>
          <p:cNvPr id="12" name="Google Shape;394;p23">
            <a:extLst>
              <a:ext uri="{FF2B5EF4-FFF2-40B4-BE49-F238E27FC236}">
                <a16:creationId xmlns:a16="http://schemas.microsoft.com/office/drawing/2014/main" id="{39F4AD4F-655A-4326-B333-3E75ED04B4AC}"/>
              </a:ext>
            </a:extLst>
          </p:cNvPr>
          <p:cNvSpPr txBox="1"/>
          <p:nvPr/>
        </p:nvSpPr>
        <p:spPr>
          <a:xfrm>
            <a:off x="3059832" y="3642085"/>
            <a:ext cx="1772631" cy="637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5</a:t>
            </a:r>
            <a:r>
              <a:rPr lang="en" sz="900" b="1" dirty="0">
                <a:solidFill>
                  <a:srgbClr val="0C58D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 000</a:t>
            </a:r>
            <a:r>
              <a:rPr lang="en" sz="900" b="1" dirty="0">
                <a:solidFill>
                  <a:srgbClr val="0C58D3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100" b="1" dirty="0">
                <a:solidFill>
                  <a:srgbClr val="0C58D3"/>
                </a:solidFill>
                <a:latin typeface="Montserrat SemiBold"/>
                <a:ea typeface="Montserrat"/>
                <a:cs typeface="Montserrat"/>
                <a:sym typeface="Montserrat SemiBold"/>
              </a:rPr>
              <a:t>коллективов</a:t>
            </a:r>
            <a:r>
              <a:rPr lang="en" sz="900" b="1" dirty="0">
                <a:solidFill>
                  <a:srgbClr val="0C58D3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endParaRPr sz="900" b="1" dirty="0">
              <a:solidFill>
                <a:srgbClr val="0C58D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730537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81;p23">
            <a:extLst>
              <a:ext uri="{FF2B5EF4-FFF2-40B4-BE49-F238E27FC236}">
                <a16:creationId xmlns:a16="http://schemas.microsoft.com/office/drawing/2014/main" id="{4FCA9775-575C-4437-AF36-2BE68827DD34}"/>
              </a:ext>
            </a:extLst>
          </p:cNvPr>
          <p:cNvSpPr/>
          <p:nvPr/>
        </p:nvSpPr>
        <p:spPr>
          <a:xfrm>
            <a:off x="4039393" y="2069417"/>
            <a:ext cx="4680520" cy="2544413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81;p23">
            <a:extLst>
              <a:ext uri="{FF2B5EF4-FFF2-40B4-BE49-F238E27FC236}">
                <a16:creationId xmlns:a16="http://schemas.microsoft.com/office/drawing/2014/main" id="{FE89CF1E-1E9F-434C-9BC1-9E96400AD846}"/>
              </a:ext>
            </a:extLst>
          </p:cNvPr>
          <p:cNvSpPr/>
          <p:nvPr/>
        </p:nvSpPr>
        <p:spPr>
          <a:xfrm>
            <a:off x="173728" y="1751006"/>
            <a:ext cx="3641999" cy="1244035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sp>
        <p:nvSpPr>
          <p:cNvPr id="7" name="Google Shape;401;p24">
            <a:extLst>
              <a:ext uri="{FF2B5EF4-FFF2-40B4-BE49-F238E27FC236}">
                <a16:creationId xmlns:a16="http://schemas.microsoft.com/office/drawing/2014/main" id="{1C0BF605-169F-4783-B3C4-54BEF300572B}"/>
              </a:ext>
            </a:extLst>
          </p:cNvPr>
          <p:cNvSpPr txBox="1"/>
          <p:nvPr/>
        </p:nvSpPr>
        <p:spPr>
          <a:xfrm>
            <a:off x="229257" y="-29661"/>
            <a:ext cx="7965406" cy="1812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  <a:p>
            <a:pPr>
              <a:buClr>
                <a:srgbClr val="000000"/>
              </a:buClr>
              <a:buSzPts val="1100"/>
            </a:pPr>
            <a:r>
              <a:rPr lang="ru-RU" b="1" dirty="0">
                <a:latin typeface="Montserrat"/>
                <a:sym typeface="Montserrat"/>
              </a:rPr>
              <a:t>Актуальность мероприятий</a:t>
            </a:r>
          </a:p>
          <a:p>
            <a:pPr>
              <a:buClr>
                <a:srgbClr val="000000"/>
              </a:buClr>
              <a:buSzPts val="1100"/>
            </a:pPr>
            <a:r>
              <a:rPr lang="ru-RU" b="1" dirty="0">
                <a:solidFill>
                  <a:srgbClr val="0E65F0"/>
                </a:solidFill>
                <a:latin typeface="Montserrat"/>
                <a:sym typeface="Montserrat"/>
              </a:rPr>
              <a:t>для педагогов </a:t>
            </a:r>
            <a:r>
              <a:rPr lang="ru-RU" b="1" dirty="0">
                <a:latin typeface="Montserrat"/>
                <a:sym typeface="Montserrat"/>
              </a:rPr>
              <a:t>в Год культурного наследия </a:t>
            </a:r>
            <a:r>
              <a:rPr lang="ru-RU" b="1" dirty="0">
                <a:latin typeface="Montserrat"/>
              </a:rPr>
              <a:t>народов России</a:t>
            </a:r>
          </a:p>
          <a:p>
            <a:pPr>
              <a:buClr>
                <a:srgbClr val="000000"/>
              </a:buClr>
              <a:buSzPts val="1100"/>
            </a:pPr>
            <a:endParaRPr lang="ru-RU" sz="1200" b="1" dirty="0">
              <a:latin typeface="Montserrat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ru-RU" sz="1400" b="1" dirty="0">
                <a:latin typeface="Montserrat"/>
              </a:rPr>
              <a:t>Всероссийская ( с международным участием) научно-практическая конференция «Наследие народной культуры России: образовательный потенциал сохранения, преемственности и развития»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ru-RU" b="1" dirty="0">
              <a:solidFill>
                <a:srgbClr val="0E65F0"/>
              </a:solidFill>
              <a:latin typeface="Montserrat"/>
              <a:sym typeface="Montserrat"/>
            </a:endParaRPr>
          </a:p>
        </p:txBody>
      </p:sp>
      <p:sp>
        <p:nvSpPr>
          <p:cNvPr id="29" name="Google Shape;404;p24">
            <a:extLst>
              <a:ext uri="{FF2B5EF4-FFF2-40B4-BE49-F238E27FC236}">
                <a16:creationId xmlns:a16="http://schemas.microsoft.com/office/drawing/2014/main" id="{3E98221A-A962-4CDF-9016-6F550F1BAE50}"/>
              </a:ext>
            </a:extLst>
          </p:cNvPr>
          <p:cNvSpPr/>
          <p:nvPr/>
        </p:nvSpPr>
        <p:spPr>
          <a:xfrm>
            <a:off x="304157" y="1601975"/>
            <a:ext cx="3381140" cy="1244035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400" b="1" dirty="0">
                <a:solidFill>
                  <a:srgbClr val="0E65F0"/>
                </a:solidFill>
                <a:latin typeface="Montserrat"/>
              </a:rPr>
              <a:t>Цель</a:t>
            </a:r>
          </a:p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обсуждения вопросов реализации стратегии государственной образовательной и культурной политики в области сохранения культурного наследия народов России</a:t>
            </a:r>
            <a:endParaRPr lang="ru-RU" sz="90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 Medium"/>
            </a:endParaRPr>
          </a:p>
        </p:txBody>
      </p:sp>
      <p:sp>
        <p:nvSpPr>
          <p:cNvPr id="30" name="Google Shape;404;p24">
            <a:extLst>
              <a:ext uri="{FF2B5EF4-FFF2-40B4-BE49-F238E27FC236}">
                <a16:creationId xmlns:a16="http://schemas.microsoft.com/office/drawing/2014/main" id="{A265BE7C-4952-4142-9FF6-CF10209B53FE}"/>
              </a:ext>
            </a:extLst>
          </p:cNvPr>
          <p:cNvSpPr/>
          <p:nvPr/>
        </p:nvSpPr>
        <p:spPr>
          <a:xfrm>
            <a:off x="4320632" y="1885870"/>
            <a:ext cx="4118042" cy="2218341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400" b="1" dirty="0">
                <a:solidFill>
                  <a:srgbClr val="0E65F0"/>
                </a:solidFill>
                <a:latin typeface="Montserrat"/>
              </a:rPr>
              <a:t>Участники</a:t>
            </a:r>
          </a:p>
          <a:p>
            <a:pPr marL="171450" indent="-17145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педагогические работники</a:t>
            </a:r>
          </a:p>
          <a:p>
            <a:pPr marL="171450" indent="-17145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руководители образовательных, научных организаций учреждений культуры, бизнеса</a:t>
            </a:r>
          </a:p>
          <a:p>
            <a:pPr marL="171450" indent="-17145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представители </a:t>
            </a:r>
            <a:r>
              <a:rPr lang="ru-RU" sz="900" dirty="0" err="1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Минпросвещения</a:t>
            </a: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 России, Минпромторга России, Минкультуры России, органов исполнительной власти субъектов Российской Федерации, осуществляющих государственное управление в сфере образования и культуры</a:t>
            </a: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-RU" sz="100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  <a:sym typeface="Montserrat Medium"/>
              </a:rPr>
              <a:t>  </a:t>
            </a:r>
            <a:endParaRPr sz="1100" dirty="0">
              <a:solidFill>
                <a:schemeClr val="dk1"/>
              </a:solidFill>
              <a:highlight>
                <a:schemeClr val="lt1"/>
              </a:highlight>
              <a:latin typeface="Montserrat Medium"/>
              <a:sym typeface="Montserrat"/>
            </a:endParaRPr>
          </a:p>
        </p:txBody>
      </p:sp>
      <p:sp>
        <p:nvSpPr>
          <p:cNvPr id="13" name="Google Shape;381;p23">
            <a:extLst>
              <a:ext uri="{FF2B5EF4-FFF2-40B4-BE49-F238E27FC236}">
                <a16:creationId xmlns:a16="http://schemas.microsoft.com/office/drawing/2014/main" id="{6310849D-A656-4BBE-A7A5-88395A070087}"/>
              </a:ext>
            </a:extLst>
          </p:cNvPr>
          <p:cNvSpPr/>
          <p:nvPr/>
        </p:nvSpPr>
        <p:spPr>
          <a:xfrm>
            <a:off x="137913" y="3124435"/>
            <a:ext cx="3641999" cy="1895586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404;p24">
            <a:extLst>
              <a:ext uri="{FF2B5EF4-FFF2-40B4-BE49-F238E27FC236}">
                <a16:creationId xmlns:a16="http://schemas.microsoft.com/office/drawing/2014/main" id="{C470D742-DF4C-4AC5-BAFD-AA724615B1E8}"/>
              </a:ext>
            </a:extLst>
          </p:cNvPr>
          <p:cNvSpPr/>
          <p:nvPr/>
        </p:nvSpPr>
        <p:spPr>
          <a:xfrm>
            <a:off x="232527" y="3265679"/>
            <a:ext cx="3416955" cy="1585618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400" b="1" dirty="0">
                <a:solidFill>
                  <a:srgbClr val="0E65F0"/>
                </a:solidFill>
                <a:latin typeface="Montserrat"/>
              </a:rPr>
              <a:t>Основные направления: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культурное наследие в дополнительном образовании детей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dk1"/>
                </a:solidFill>
                <a:highlight>
                  <a:schemeClr val="lt1"/>
                </a:highlight>
                <a:latin typeface="Montserrat Medium"/>
              </a:rPr>
              <a:t>обновление содержания и технологий этнокультурного воспитания и художественного образования в дополнительном образовании детей.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78EFBA5-4FD8-4DF3-B614-58DD41383A6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10" y="343"/>
            <a:ext cx="858762" cy="104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79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8E73503-D0AF-4B5D-B5D5-56B50DD264B4}"/>
              </a:ext>
            </a:extLst>
          </p:cNvPr>
          <p:cNvSpPr/>
          <p:nvPr/>
        </p:nvSpPr>
        <p:spPr>
          <a:xfrm>
            <a:off x="683568" y="1164230"/>
            <a:ext cx="7668852" cy="31357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411510"/>
            <a:ext cx="753354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Особенности дополнительного образования сельских школьников</a:t>
            </a:r>
          </a:p>
          <a:p>
            <a:r>
              <a:rPr lang="ru-RU" dirty="0">
                <a:latin typeface="Montserrat" panose="00000500000000000000" pitchFamily="2" charset="-52"/>
                <a:cs typeface="Times New Roman" panose="02020603050405020304" pitchFamily="18" charset="0"/>
              </a:rPr>
              <a:t>- Дополнительное образование является системообразующим социокультурного пространства сельского поселения;</a:t>
            </a:r>
          </a:p>
          <a:p>
            <a:r>
              <a:rPr lang="ru-RU" dirty="0">
                <a:latin typeface="Montserrat" panose="00000500000000000000" pitchFamily="2" charset="-52"/>
                <a:cs typeface="Times New Roman" panose="02020603050405020304" pitchFamily="18" charset="0"/>
              </a:rPr>
              <a:t>- происходит интеграция основного и дополнительного образования;</a:t>
            </a:r>
          </a:p>
          <a:p>
            <a:r>
              <a:rPr lang="ru-RU" dirty="0">
                <a:latin typeface="Montserrat" panose="00000500000000000000" pitchFamily="2" charset="-52"/>
                <a:cs typeface="Times New Roman" panose="02020603050405020304" pitchFamily="18" charset="0"/>
              </a:rPr>
              <a:t>- субъектами дополнительного образования являются педагоги школы и родители-энтузиасты;</a:t>
            </a:r>
          </a:p>
          <a:p>
            <a:r>
              <a:rPr lang="ru-RU" dirty="0">
                <a:latin typeface="Montserrat" panose="00000500000000000000" pitchFamily="2" charset="-52"/>
                <a:cs typeface="Times New Roman" panose="02020603050405020304" pitchFamily="18" charset="0"/>
              </a:rPr>
              <a:t>- слияние сельского социума с природным окружением, понимание ребёнком своего «Я» как части этого природного окружения;</a:t>
            </a:r>
          </a:p>
          <a:p>
            <a:r>
              <a:rPr lang="ru-RU" dirty="0">
                <a:latin typeface="Montserrat" panose="00000500000000000000" pitchFamily="2" charset="-52"/>
                <a:cs typeface="Times New Roman" panose="02020603050405020304" pitchFamily="18" charset="0"/>
              </a:rPr>
              <a:t>- самобытность и приверженность традициям</a:t>
            </a:r>
          </a:p>
          <a:p>
            <a:pPr algn="ctr"/>
            <a:endParaRPr lang="ru-RU" sz="2000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780DF8-B3E5-42BE-AC19-D6B4535EAD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094" y="343"/>
            <a:ext cx="1049978" cy="127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395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8E73503-D0AF-4B5D-B5D5-56B50DD264B4}"/>
              </a:ext>
            </a:extLst>
          </p:cNvPr>
          <p:cNvSpPr/>
          <p:nvPr/>
        </p:nvSpPr>
        <p:spPr>
          <a:xfrm>
            <a:off x="683568" y="1164230"/>
            <a:ext cx="7668852" cy="31357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65415" y="514290"/>
            <a:ext cx="753354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Детское творчество в дополнительном образовании сельских школьников</a:t>
            </a:r>
          </a:p>
          <a:p>
            <a:pPr algn="ctr"/>
            <a:endParaRPr lang="ru-RU" sz="2000" b="1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Детское творчество - способ реализации субъектной позиции школьника, позволяющий   ему в новой для него деятельности  осуществлять поиск нового, необычного, опираясь на своё представление об этой деятельности.</a:t>
            </a:r>
          </a:p>
          <a:p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Творчество  позволяет преодолеть возникающие барьеры и позволяет школьнику  создавать новое, осуществлять поиск нового пространства самореализации</a:t>
            </a:r>
          </a:p>
          <a:p>
            <a:pPr algn="ctr"/>
            <a:endParaRPr lang="ru-RU" sz="2000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780DF8-B3E5-42BE-AC19-D6B4535EAD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094" y="343"/>
            <a:ext cx="1049978" cy="127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74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8E73503-D0AF-4B5D-B5D5-56B50DD264B4}"/>
              </a:ext>
            </a:extLst>
          </p:cNvPr>
          <p:cNvSpPr/>
          <p:nvPr/>
        </p:nvSpPr>
        <p:spPr>
          <a:xfrm>
            <a:off x="683568" y="1164230"/>
            <a:ext cx="7668852" cy="31357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31156" y="639001"/>
            <a:ext cx="753354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Творческая активность</a:t>
            </a:r>
          </a:p>
          <a:p>
            <a:pPr algn="ctr"/>
            <a:endParaRPr lang="ru-RU" sz="2400" b="1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Montserrat" panose="00000500000000000000" pitchFamily="2" charset="-52"/>
              </a:rPr>
              <a:t>	Феномен творческой активности оценивается по социальной значимости, оригинальности. При этом различают объективную и субъективную стороны творчества. </a:t>
            </a:r>
          </a:p>
          <a:p>
            <a:pPr algn="just"/>
            <a:r>
              <a:rPr lang="ru-RU" dirty="0">
                <a:latin typeface="Montserrat" panose="00000500000000000000" pitchFamily="2" charset="-52"/>
              </a:rPr>
              <a:t>	С объективной точки зрения творчество определяется его конечным продуктом, научным открытием или новизной научного исследования, изобретением, рационализацией, созданием художественного произведения, решением, новой задачи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780DF8-B3E5-42BE-AC19-D6B4535EAD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094" y="343"/>
            <a:ext cx="1049978" cy="127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3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8E73503-D0AF-4B5D-B5D5-56B50DD264B4}"/>
              </a:ext>
            </a:extLst>
          </p:cNvPr>
          <p:cNvSpPr/>
          <p:nvPr/>
        </p:nvSpPr>
        <p:spPr>
          <a:xfrm>
            <a:off x="683568" y="1164230"/>
            <a:ext cx="7668852" cy="31357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52291" y="217259"/>
            <a:ext cx="753354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Критерии творческой активности</a:t>
            </a:r>
            <a:endParaRPr lang="ru-RU" sz="2000" b="1" dirty="0">
              <a:latin typeface="Montserrat" panose="00000500000000000000" pitchFamily="2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Montserrat" panose="00000500000000000000" pitchFamily="2" charset="-52"/>
              </a:rPr>
              <a:t>чувство новизны;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Montserrat" panose="00000500000000000000" pitchFamily="2" charset="-52"/>
              </a:rPr>
              <a:t>критичность;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Montserrat" panose="00000500000000000000" pitchFamily="2" charset="-52"/>
              </a:rPr>
              <a:t>способность преобразовать структуру объекта;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Montserrat" panose="00000500000000000000" pitchFamily="2" charset="-52"/>
              </a:rPr>
              <a:t>направленность на творчество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b="1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Педагогическое сопровождение развития творческой активности детей</a:t>
            </a:r>
            <a:endParaRPr lang="ru-RU" sz="2000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latin typeface="Montserrat" panose="00000500000000000000" pitchFamily="2" charset="-52"/>
                <a:cs typeface="Times New Roman" panose="02020603050405020304" pitchFamily="18" charset="0"/>
              </a:rPr>
              <a:t>определение творческого потенциала ребенка;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latin typeface="Montserrat" panose="00000500000000000000" pitchFamily="2" charset="-52"/>
                <a:cs typeface="Times New Roman" panose="02020603050405020304" pitchFamily="18" charset="0"/>
              </a:rPr>
              <a:t>подготовка ребенка к решению творческих задач;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latin typeface="Montserrat" panose="00000500000000000000" pitchFamily="2" charset="-52"/>
                <a:cs typeface="Times New Roman" panose="02020603050405020304" pitchFamily="18" charset="0"/>
              </a:rPr>
              <a:t>создание ситуаций выбора способа деятельности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latin typeface="Montserrat" panose="00000500000000000000" pitchFamily="2" charset="-52"/>
                <a:cs typeface="Times New Roman" panose="02020603050405020304" pitchFamily="18" charset="0"/>
              </a:rPr>
              <a:t>персонифицированная помощь в преодолении барьеров (не подменяя ребенка в решении этой задачи);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latin typeface="Montserrat" panose="00000500000000000000" pitchFamily="2" charset="-52"/>
                <a:cs typeface="Times New Roman" panose="02020603050405020304" pitchFamily="18" charset="0"/>
              </a:rPr>
              <a:t>рефлексия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780DF8-B3E5-42BE-AC19-D6B4535EAD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094" y="343"/>
            <a:ext cx="1049978" cy="127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7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8E73503-D0AF-4B5D-B5D5-56B50DD264B4}"/>
              </a:ext>
            </a:extLst>
          </p:cNvPr>
          <p:cNvSpPr/>
          <p:nvPr/>
        </p:nvSpPr>
        <p:spPr>
          <a:xfrm>
            <a:off x="683568" y="1164230"/>
            <a:ext cx="7668852" cy="31357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25209" y="140896"/>
            <a:ext cx="753354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Педагогическое сопровождение развития творческой активности детей</a:t>
            </a:r>
            <a:endParaRPr lang="ru-RU" sz="2000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определение творческого потенциала ребенка;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подготовка ребенка к решению творческих задач;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создание ситуаций выбора способа деятельности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персонифицированная помощь в преодолении барьеров (не подменяя ребенка в решении этой задачи);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рефлексия</a:t>
            </a:r>
          </a:p>
          <a:p>
            <a:pPr algn="ctr"/>
            <a:r>
              <a:rPr lang="ru-RU" sz="20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Факторы, которые определяют особенности воспитания творческой активности </a:t>
            </a:r>
          </a:p>
          <a:p>
            <a:pPr algn="ctr"/>
            <a:r>
              <a:rPr lang="ru-RU" sz="20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сельских школьников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природные факторы;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экономические факторы;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социокультурные факторы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780DF8-B3E5-42BE-AC19-D6B4535EAD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094" y="343"/>
            <a:ext cx="1049978" cy="127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79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8E73503-D0AF-4B5D-B5D5-56B50DD264B4}"/>
              </a:ext>
            </a:extLst>
          </p:cNvPr>
          <p:cNvSpPr/>
          <p:nvPr/>
        </p:nvSpPr>
        <p:spPr>
          <a:xfrm>
            <a:off x="683568" y="1164230"/>
            <a:ext cx="7668852" cy="31357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710866" y="339502"/>
            <a:ext cx="75335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Условия, обеспечивающие формирование творческой активности сельских школьников</a:t>
            </a:r>
          </a:p>
          <a:p>
            <a:pPr algn="ctr"/>
            <a:endParaRPr lang="ru-RU" sz="2000" b="1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внедрение целевой модели развития региональных систем дополнительного образования;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 деятельностное опосредование дополнительного образования сельских школьников;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опора на местные традиции и культурное наследие;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опора на творческих людей;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участие сельских школьников и педагогов в различных конкурсах и фестивалей</a:t>
            </a:r>
          </a:p>
          <a:p>
            <a:pPr algn="ctr"/>
            <a:endParaRPr lang="ru-RU" sz="2000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780DF8-B3E5-42BE-AC19-D6B4535EAD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094" y="343"/>
            <a:ext cx="1049978" cy="127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347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8E73503-D0AF-4B5D-B5D5-56B50DD264B4}"/>
              </a:ext>
            </a:extLst>
          </p:cNvPr>
          <p:cNvSpPr/>
          <p:nvPr/>
        </p:nvSpPr>
        <p:spPr>
          <a:xfrm>
            <a:off x="683568" y="1164230"/>
            <a:ext cx="7668852" cy="31357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83568" y="483518"/>
            <a:ext cx="75335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Целевая модель развития региональных систем дополнительного образования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обеспечение равного доступа к дополнительным общеобразовательным программам для различных категорий детей (в том числе проживающих в сельской местности) в соответствии с их образовательными потребностями и индивидуальными возможностями;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обеспечение баланса между образовательными потребностями детей и направлениями социально-экономического развития своего сельского поселения;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Montserrat" panose="00000500000000000000" pitchFamily="2" charset="-52"/>
                <a:cs typeface="Times New Roman" panose="02020603050405020304" pitchFamily="18" charset="0"/>
              </a:rPr>
              <a:t>участие в реализации дополнительных общеобразовательных программ организаций сельскохозяйственного сектора экономики</a:t>
            </a:r>
          </a:p>
          <a:p>
            <a:pPr algn="ctr"/>
            <a:endParaRPr lang="ru-RU" sz="2000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780DF8-B3E5-42BE-AC19-D6B4535EAD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094" y="343"/>
            <a:ext cx="1049978" cy="127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166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/>
          <a:stretch/>
        </p:blipFill>
        <p:spPr>
          <a:xfrm flipH="1">
            <a:off x="8244408" y="271560"/>
            <a:ext cx="607235" cy="6520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FA9E29-3554-4A13-8709-595CB9F28F1A}"/>
              </a:ext>
            </a:extLst>
          </p:cNvPr>
          <p:cNvSpPr txBox="1"/>
          <p:nvPr/>
        </p:nvSpPr>
        <p:spPr>
          <a:xfrm>
            <a:off x="292357" y="289235"/>
            <a:ext cx="94495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1600" b="1" dirty="0">
                <a:latin typeface="Montserrat"/>
              </a:rPr>
              <a:t>Всероссийская Большая олимпиада «Искусство – Технологии – Спорт»</a:t>
            </a:r>
            <a:endParaRPr lang="ru-RU" sz="1600" b="1" dirty="0">
              <a:latin typeface="Montserrat"/>
              <a:sym typeface="Montserrat"/>
            </a:endParaRPr>
          </a:p>
        </p:txBody>
      </p:sp>
      <p:sp>
        <p:nvSpPr>
          <p:cNvPr id="8" name="Google Shape;385;p23">
            <a:extLst>
              <a:ext uri="{FF2B5EF4-FFF2-40B4-BE49-F238E27FC236}">
                <a16:creationId xmlns:a16="http://schemas.microsoft.com/office/drawing/2014/main" id="{19D0FD18-00E6-4DAD-B706-0F03BBCBB523}"/>
              </a:ext>
            </a:extLst>
          </p:cNvPr>
          <p:cNvSpPr/>
          <p:nvPr/>
        </p:nvSpPr>
        <p:spPr>
          <a:xfrm>
            <a:off x="292357" y="2013328"/>
            <a:ext cx="2613118" cy="2790670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/>
          </a:p>
        </p:txBody>
      </p:sp>
      <p:sp>
        <p:nvSpPr>
          <p:cNvPr id="10" name="Google Shape;404;p24">
            <a:extLst>
              <a:ext uri="{FF2B5EF4-FFF2-40B4-BE49-F238E27FC236}">
                <a16:creationId xmlns:a16="http://schemas.microsoft.com/office/drawing/2014/main" id="{7D67BEB2-7BB2-4BA7-9ACD-EABB9ABC103D}"/>
              </a:ext>
            </a:extLst>
          </p:cNvPr>
          <p:cNvSpPr/>
          <p:nvPr/>
        </p:nvSpPr>
        <p:spPr>
          <a:xfrm>
            <a:off x="523664" y="3354437"/>
            <a:ext cx="2150503" cy="32964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000" b="1" dirty="0">
                <a:latin typeface="Montserrat"/>
              </a:rPr>
              <a:t>Проводится в 2022 году</a:t>
            </a:r>
          </a:p>
          <a:p>
            <a:pPr lvl="0" algn="ctr">
              <a:buClr>
                <a:schemeClr val="dk1"/>
              </a:buClr>
              <a:buSzPts val="1100"/>
            </a:pPr>
            <a:endParaRPr lang="ru-RU" sz="1000" b="1" dirty="0">
              <a:latin typeface="Montserrat"/>
              <a:sym typeface="Montserrat"/>
            </a:endParaRPr>
          </a:p>
          <a:p>
            <a:pPr lvl="0" algn="ctr">
              <a:spcBef>
                <a:spcPts val="400"/>
              </a:spcBef>
              <a:buClr>
                <a:schemeClr val="dk1"/>
              </a:buClr>
              <a:buSzPts val="1100"/>
            </a:pPr>
            <a:endParaRPr lang="ru-RU" sz="1000" b="1" dirty="0">
              <a:latin typeface="Montserrat"/>
              <a:sym typeface="Montserrat"/>
            </a:endParaRPr>
          </a:p>
        </p:txBody>
      </p:sp>
      <p:sp>
        <p:nvSpPr>
          <p:cNvPr id="20" name="Google Shape;382;p23">
            <a:extLst>
              <a:ext uri="{FF2B5EF4-FFF2-40B4-BE49-F238E27FC236}">
                <a16:creationId xmlns:a16="http://schemas.microsoft.com/office/drawing/2014/main" id="{FB0F45D1-4A55-42A6-A678-2D8D75DA93B9}"/>
              </a:ext>
            </a:extLst>
          </p:cNvPr>
          <p:cNvSpPr/>
          <p:nvPr/>
        </p:nvSpPr>
        <p:spPr>
          <a:xfrm>
            <a:off x="410778" y="2072487"/>
            <a:ext cx="2282752" cy="118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ru-RU" sz="1100" b="1" dirty="0">
                <a:solidFill>
                  <a:schemeClr val="lt1"/>
                </a:solidFill>
                <a:latin typeface="Montserrat"/>
              </a:rPr>
              <a:t>Всероссийская креативная олимпиада «Арт-Успех» для детей,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ru-RU" sz="1100" b="1" dirty="0">
                <a:solidFill>
                  <a:schemeClr val="lt1"/>
                </a:solidFill>
                <a:latin typeface="Montserrat"/>
              </a:rPr>
              <a:t>в том числе с ограниченными возможностями здоровья</a:t>
            </a:r>
            <a:endParaRPr lang="ru-RU" sz="1100" b="1" dirty="0">
              <a:solidFill>
                <a:schemeClr val="lt1"/>
              </a:solidFill>
              <a:latin typeface="Montserrat"/>
              <a:sym typeface="Montserra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" name="Google Shape;385;p23">
            <a:extLst>
              <a:ext uri="{FF2B5EF4-FFF2-40B4-BE49-F238E27FC236}">
                <a16:creationId xmlns:a16="http://schemas.microsoft.com/office/drawing/2014/main" id="{416295AF-07E3-4917-8315-1482C09C20BE}"/>
              </a:ext>
            </a:extLst>
          </p:cNvPr>
          <p:cNvSpPr/>
          <p:nvPr/>
        </p:nvSpPr>
        <p:spPr>
          <a:xfrm>
            <a:off x="3148713" y="2013327"/>
            <a:ext cx="2687947" cy="2774692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/>
          </a:p>
        </p:txBody>
      </p:sp>
      <p:sp>
        <p:nvSpPr>
          <p:cNvPr id="24" name="Google Shape;404;p24">
            <a:extLst>
              <a:ext uri="{FF2B5EF4-FFF2-40B4-BE49-F238E27FC236}">
                <a16:creationId xmlns:a16="http://schemas.microsoft.com/office/drawing/2014/main" id="{DD95CFB6-9A89-40F8-99A9-7035CF48434B}"/>
              </a:ext>
            </a:extLst>
          </p:cNvPr>
          <p:cNvSpPr/>
          <p:nvPr/>
        </p:nvSpPr>
        <p:spPr>
          <a:xfrm>
            <a:off x="3398837" y="3354437"/>
            <a:ext cx="2187698" cy="329639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000" b="1" dirty="0">
                <a:latin typeface="Montserrat"/>
              </a:rPr>
              <a:t>Проводится в 2023 году</a:t>
            </a:r>
          </a:p>
          <a:p>
            <a:pPr lvl="0" algn="ctr">
              <a:buClr>
                <a:schemeClr val="dk1"/>
              </a:buClr>
              <a:buSzPts val="1100"/>
            </a:pPr>
            <a:endParaRPr lang="ru-RU" sz="1000" b="1" dirty="0">
              <a:latin typeface="Montserrat"/>
            </a:endParaRPr>
          </a:p>
          <a:p>
            <a:pPr lvl="0" algn="ctr">
              <a:spcBef>
                <a:spcPts val="400"/>
              </a:spcBef>
              <a:buClr>
                <a:schemeClr val="dk1"/>
              </a:buClr>
              <a:buSzPts val="1100"/>
            </a:pPr>
            <a:endParaRPr lang="ru-RU" sz="1000" b="1" dirty="0">
              <a:latin typeface="Montserrat"/>
              <a:sym typeface="Montserrat"/>
            </a:endParaRPr>
          </a:p>
        </p:txBody>
      </p:sp>
      <p:sp>
        <p:nvSpPr>
          <p:cNvPr id="25" name="Google Shape;382;p23">
            <a:extLst>
              <a:ext uri="{FF2B5EF4-FFF2-40B4-BE49-F238E27FC236}">
                <a16:creationId xmlns:a16="http://schemas.microsoft.com/office/drawing/2014/main" id="{1161CD98-90A2-4045-AFA0-A2E9A423E733}"/>
              </a:ext>
            </a:extLst>
          </p:cNvPr>
          <p:cNvSpPr/>
          <p:nvPr/>
        </p:nvSpPr>
        <p:spPr>
          <a:xfrm>
            <a:off x="3203848" y="2075985"/>
            <a:ext cx="2524441" cy="118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ru-RU" sz="1100" b="1" dirty="0">
                <a:solidFill>
                  <a:schemeClr val="lt1"/>
                </a:solidFill>
                <a:latin typeface="Montserrat"/>
              </a:rPr>
              <a:t>Всероссийская технологическая олимпиада «Технологии успеха»            для детей,</a:t>
            </a:r>
            <a:br>
              <a:rPr lang="ru-RU" sz="1100" b="1" dirty="0">
                <a:solidFill>
                  <a:schemeClr val="lt1"/>
                </a:solidFill>
                <a:latin typeface="Montserrat"/>
              </a:rPr>
            </a:br>
            <a:r>
              <a:rPr lang="ru-RU" sz="1100" b="1" dirty="0">
                <a:solidFill>
                  <a:schemeClr val="lt1"/>
                </a:solidFill>
                <a:latin typeface="Montserrat"/>
              </a:rPr>
              <a:t>в том числе с ограниченными возможностями здоровья</a:t>
            </a:r>
            <a:endParaRPr lang="ru-RU" sz="1100" b="1" dirty="0">
              <a:solidFill>
                <a:schemeClr val="lt1"/>
              </a:solidFill>
              <a:latin typeface="Montserrat"/>
              <a:sym typeface="Montserrat"/>
            </a:endParaRPr>
          </a:p>
          <a:p>
            <a:pPr>
              <a:buClr>
                <a:schemeClr val="dk1"/>
              </a:buClr>
              <a:buSzPts val="1100"/>
            </a:pPr>
            <a:endParaRPr sz="1000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" name="Google Shape;385;p23">
            <a:extLst>
              <a:ext uri="{FF2B5EF4-FFF2-40B4-BE49-F238E27FC236}">
                <a16:creationId xmlns:a16="http://schemas.microsoft.com/office/drawing/2014/main" id="{829A611A-45B3-440C-9D73-BC26C90BE125}"/>
              </a:ext>
            </a:extLst>
          </p:cNvPr>
          <p:cNvSpPr/>
          <p:nvPr/>
        </p:nvSpPr>
        <p:spPr>
          <a:xfrm>
            <a:off x="6084491" y="2013327"/>
            <a:ext cx="2648731" cy="2809395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/>
          </a:p>
        </p:txBody>
      </p:sp>
      <p:sp>
        <p:nvSpPr>
          <p:cNvPr id="27" name="Google Shape;404;p24">
            <a:extLst>
              <a:ext uri="{FF2B5EF4-FFF2-40B4-BE49-F238E27FC236}">
                <a16:creationId xmlns:a16="http://schemas.microsoft.com/office/drawing/2014/main" id="{0417E9D5-FA0D-43CE-83B8-295299424ED6}"/>
              </a:ext>
            </a:extLst>
          </p:cNvPr>
          <p:cNvSpPr/>
          <p:nvPr/>
        </p:nvSpPr>
        <p:spPr>
          <a:xfrm>
            <a:off x="6392645" y="3355092"/>
            <a:ext cx="2071636" cy="342133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spcBef>
                <a:spcPts val="400"/>
              </a:spcBef>
              <a:buClr>
                <a:schemeClr val="dk1"/>
              </a:buClr>
              <a:buSzPts val="1100"/>
            </a:pPr>
            <a:r>
              <a:rPr lang="ru-RU" sz="1000" b="1" dirty="0">
                <a:latin typeface="Montserrat"/>
              </a:rPr>
              <a:t>Проводится в 2024 году</a:t>
            </a:r>
          </a:p>
          <a:p>
            <a:pPr lvl="0" algn="ctr">
              <a:buClr>
                <a:schemeClr val="dk1"/>
              </a:buClr>
              <a:buSzPts val="1100"/>
            </a:pPr>
            <a:endParaRPr lang="ru-RU" sz="1000" b="1" dirty="0">
              <a:latin typeface="Montserrat"/>
            </a:endParaRPr>
          </a:p>
          <a:p>
            <a:pPr lvl="0" algn="ctr">
              <a:spcBef>
                <a:spcPts val="400"/>
              </a:spcBef>
              <a:buClr>
                <a:schemeClr val="dk1"/>
              </a:buClr>
              <a:buSzPts val="1100"/>
            </a:pPr>
            <a:endParaRPr lang="ru-RU" sz="1000" b="1" dirty="0">
              <a:latin typeface="Montserrat"/>
              <a:sym typeface="Montserrat"/>
            </a:endParaRPr>
          </a:p>
        </p:txBody>
      </p:sp>
      <p:sp>
        <p:nvSpPr>
          <p:cNvPr id="28" name="Google Shape;382;p23">
            <a:extLst>
              <a:ext uri="{FF2B5EF4-FFF2-40B4-BE49-F238E27FC236}">
                <a16:creationId xmlns:a16="http://schemas.microsoft.com/office/drawing/2014/main" id="{77076325-A96D-45D9-B3E5-F5A58BC896C8}"/>
              </a:ext>
            </a:extLst>
          </p:cNvPr>
          <p:cNvSpPr/>
          <p:nvPr/>
        </p:nvSpPr>
        <p:spPr>
          <a:xfrm>
            <a:off x="6314390" y="2122859"/>
            <a:ext cx="2282752" cy="118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ru-RU" sz="1100" b="1" dirty="0">
                <a:solidFill>
                  <a:schemeClr val="lt1"/>
                </a:solidFill>
                <a:latin typeface="Montserrat"/>
              </a:rPr>
              <a:t>Всероссийская олимпиада «Олимпийская команда»</a:t>
            </a:r>
            <a:br>
              <a:rPr lang="ru-RU" sz="1100" b="1" dirty="0">
                <a:solidFill>
                  <a:schemeClr val="lt1"/>
                </a:solidFill>
                <a:latin typeface="Montserrat"/>
              </a:rPr>
            </a:br>
            <a:r>
              <a:rPr lang="ru-RU" sz="1100" b="1" dirty="0">
                <a:solidFill>
                  <a:schemeClr val="lt1"/>
                </a:solidFill>
                <a:latin typeface="Montserrat"/>
              </a:rPr>
              <a:t>по направлению «Спорт»</a:t>
            </a:r>
            <a:endParaRPr lang="ru-RU" sz="1100" b="1" dirty="0">
              <a:solidFill>
                <a:schemeClr val="lt1"/>
              </a:solidFill>
              <a:latin typeface="Montserrat"/>
              <a:sym typeface="Montserra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404;p24">
            <a:extLst>
              <a:ext uri="{FF2B5EF4-FFF2-40B4-BE49-F238E27FC236}">
                <a16:creationId xmlns:a16="http://schemas.microsoft.com/office/drawing/2014/main" id="{C3388F92-CE89-46C4-97C5-849CBEEBD294}"/>
              </a:ext>
            </a:extLst>
          </p:cNvPr>
          <p:cNvSpPr/>
          <p:nvPr/>
        </p:nvSpPr>
        <p:spPr>
          <a:xfrm>
            <a:off x="1551257" y="694397"/>
            <a:ext cx="5577795" cy="1170667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ru-RU" sz="1100" b="1" dirty="0">
                <a:solidFill>
                  <a:srgbClr val="0C58D3"/>
                </a:solidFill>
                <a:latin typeface="Montserrat"/>
              </a:rPr>
              <a:t>ОРГАНИЗАТОРЫ</a:t>
            </a:r>
          </a:p>
          <a:p>
            <a:pPr algn="ctr"/>
            <a:endParaRPr lang="ru-RU" sz="800" b="1" dirty="0">
              <a:solidFill>
                <a:srgbClr val="0C58D3"/>
              </a:solidFill>
              <a:latin typeface="Montserrat"/>
            </a:endParaRPr>
          </a:p>
          <a:p>
            <a:pPr algn="ctr"/>
            <a:r>
              <a:rPr lang="ru-RU" sz="1050" b="1" dirty="0">
                <a:solidFill>
                  <a:srgbClr val="0C58D3"/>
                </a:solidFill>
                <a:latin typeface="Montserrat"/>
              </a:rPr>
              <a:t> </a:t>
            </a:r>
            <a:r>
              <a:rPr lang="ru-RU" sz="1100" b="1" dirty="0">
                <a:solidFill>
                  <a:srgbClr val="0C58D3"/>
                </a:solidFill>
                <a:latin typeface="Montserrat"/>
              </a:rPr>
              <a:t>Министерство просвещения Российской Федерации</a:t>
            </a:r>
          </a:p>
          <a:p>
            <a:pPr algn="ctr"/>
            <a:r>
              <a:rPr lang="ru-RU" sz="1100" b="1" dirty="0">
                <a:solidFill>
                  <a:srgbClr val="0C58D3"/>
                </a:solidFill>
                <a:latin typeface="Montserrat"/>
              </a:rPr>
              <a:t>при участии</a:t>
            </a:r>
          </a:p>
          <a:p>
            <a:pPr algn="ctr"/>
            <a:r>
              <a:rPr lang="ru-RU" sz="1100" b="1" dirty="0">
                <a:solidFill>
                  <a:srgbClr val="0C58D3"/>
                </a:solidFill>
                <a:latin typeface="Montserrat"/>
              </a:rPr>
              <a:t>Министерства культуры Российской Федерации,</a:t>
            </a:r>
          </a:p>
          <a:p>
            <a:pPr algn="ctr"/>
            <a:r>
              <a:rPr lang="ru-RU" sz="1100" b="1" dirty="0">
                <a:solidFill>
                  <a:srgbClr val="0C58D3"/>
                </a:solidFill>
                <a:latin typeface="Montserrat"/>
              </a:rPr>
              <a:t>Министерства спорта Российской Федерации</a:t>
            </a:r>
          </a:p>
          <a:p>
            <a:pPr algn="ctr"/>
            <a:endParaRPr lang="ru-RU" sz="800" b="1" dirty="0">
              <a:latin typeface="Montserrat"/>
            </a:endParaRPr>
          </a:p>
          <a:p>
            <a:pPr lvl="0">
              <a:spcBef>
                <a:spcPts val="400"/>
              </a:spcBef>
              <a:buClr>
                <a:schemeClr val="dk1"/>
              </a:buClr>
              <a:buSzPts val="1100"/>
            </a:pPr>
            <a:endParaRPr lang="ru-RU" sz="1000" b="1" dirty="0">
              <a:latin typeface="Montserrat"/>
              <a:sym typeface="Montserrat"/>
            </a:endParaRPr>
          </a:p>
        </p:txBody>
      </p:sp>
      <p:sp>
        <p:nvSpPr>
          <p:cNvPr id="15" name="Google Shape;404;p24">
            <a:extLst>
              <a:ext uri="{FF2B5EF4-FFF2-40B4-BE49-F238E27FC236}">
                <a16:creationId xmlns:a16="http://schemas.microsoft.com/office/drawing/2014/main" id="{314E46FC-4213-4997-8402-9B081E55B5FE}"/>
              </a:ext>
            </a:extLst>
          </p:cNvPr>
          <p:cNvSpPr/>
          <p:nvPr/>
        </p:nvSpPr>
        <p:spPr>
          <a:xfrm>
            <a:off x="683568" y="3803350"/>
            <a:ext cx="7427599" cy="890525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ru-RU" sz="1100" b="1" dirty="0">
                <a:latin typeface="Montserrat"/>
              </a:rPr>
              <a:t>Школьный - с 1 по 31 марта</a:t>
            </a:r>
          </a:p>
          <a:p>
            <a:pPr algn="ctr"/>
            <a:r>
              <a:rPr lang="ru-RU" sz="1100" b="1" dirty="0">
                <a:latin typeface="Montserrat"/>
              </a:rPr>
              <a:t>Муниципальный - до 30 апреля</a:t>
            </a:r>
          </a:p>
          <a:p>
            <a:pPr algn="ctr"/>
            <a:r>
              <a:rPr lang="ru-RU" sz="1100" b="1" dirty="0">
                <a:latin typeface="Montserrat"/>
              </a:rPr>
              <a:t>Региональный - до 31 мая</a:t>
            </a:r>
          </a:p>
          <a:p>
            <a:pPr algn="ctr"/>
            <a:r>
              <a:rPr lang="ru-RU" sz="1100" b="1" dirty="0">
                <a:latin typeface="Montserrat"/>
              </a:rPr>
              <a:t>Всероссийский (федеральный) – ноябрь-декабрь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14F5919-B86F-4FBF-89A1-EEFB24EA794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10" y="343"/>
            <a:ext cx="858762" cy="104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6269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</TotalTime>
  <Words>1150</Words>
  <Application>Microsoft Office PowerPoint</Application>
  <PresentationFormat>Экран (16:9)</PresentationFormat>
  <Paragraphs>214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Montserrat</vt:lpstr>
      <vt:lpstr>Montserrat Medium</vt:lpstr>
      <vt:lpstr>Montserrat SemiBold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Гончарова Оксана Валерьевна</cp:lastModifiedBy>
  <cp:revision>382</cp:revision>
  <dcterms:created xsi:type="dcterms:W3CDTF">2020-12-08T12:27:44Z</dcterms:created>
  <dcterms:modified xsi:type="dcterms:W3CDTF">2022-03-13T21:44:47Z</dcterms:modified>
</cp:coreProperties>
</file>