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4"/>
  </p:sldMasterIdLst>
  <p:notesMasterIdLst>
    <p:notesMasterId r:id="rId11"/>
  </p:notesMasterIdLst>
  <p:sldIdLst>
    <p:sldId id="292" r:id="rId5"/>
    <p:sldId id="335" r:id="rId6"/>
    <p:sldId id="336" r:id="rId7"/>
    <p:sldId id="338" r:id="rId8"/>
    <p:sldId id="337" r:id="rId9"/>
    <p:sldId id="30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F3D"/>
    <a:srgbClr val="234A9B"/>
    <a:srgbClr val="11A0D7"/>
    <a:srgbClr val="0E2D69"/>
    <a:srgbClr val="96628C"/>
    <a:srgbClr val="CD5A5A"/>
    <a:srgbClr val="EB681F"/>
    <a:srgbClr val="029C63"/>
    <a:srgbClr val="FFD746"/>
    <a:srgbClr val="7D4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924" y="48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7A-408E-908B-8757622315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7A-408E-908B-8757622315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E7A-408E-908B-8757622315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E7A-408E-908B-8757622315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E7A-408E-908B-87576223156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E7A-408E-908B-87576223156B}"/>
              </c:ext>
            </c:extLst>
          </c:dPt>
          <c:dLbls>
            <c:dLbl>
              <c:idx val="0"/>
              <c:layout>
                <c:manualLayout>
                  <c:x val="0.23407566095903365"/>
                  <c:y val="-2.01441176797149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dirty="0">
                        <a:solidFill>
                          <a:schemeClr val="tx1"/>
                        </a:solidFill>
                      </a:rPr>
                      <a:t>1 </a:t>
                    </a:r>
                    <a:r>
                      <a:rPr lang="ru-RU" sz="1100" dirty="0">
                        <a:solidFill>
                          <a:schemeClr val="tx1"/>
                        </a:solidFill>
                      </a:rPr>
                      <a:t>Художественная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73472574561162"/>
                      <c:h val="0.174407770870971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E7A-408E-908B-87576223156B}"/>
                </c:ext>
              </c:extLst>
            </c:dLbl>
            <c:dLbl>
              <c:idx val="1"/>
              <c:layout>
                <c:manualLayout>
                  <c:x val="0.20115262494122838"/>
                  <c:y val="0.1208647060782896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3 </a:t>
                    </a:r>
                    <a:r>
                      <a:rPr lang="ru-RU" sz="1100" dirty="0"/>
                      <a:t>Социально-гуманитарная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E7A-408E-908B-87576223156B}"/>
                </c:ext>
              </c:extLst>
            </c:dLbl>
            <c:dLbl>
              <c:idx val="2"/>
              <c:layout>
                <c:manualLayout>
                  <c:x val="-0.23318330032925769"/>
                  <c:y val="0.110276513703551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4  </a:t>
                    </a:r>
                    <a:r>
                      <a:rPr lang="ru-RU" sz="1100" dirty="0"/>
                      <a:t>Техническая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E7A-408E-908B-87576223156B}"/>
                </c:ext>
              </c:extLst>
            </c:dLbl>
            <c:dLbl>
              <c:idx val="3"/>
              <c:layout>
                <c:manualLayout>
                  <c:x val="-0.18037455627651117"/>
                  <c:y val="6.04323530391447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5 </a:t>
                    </a:r>
                    <a:r>
                      <a:rPr lang="ru-RU" sz="1100" dirty="0"/>
                      <a:t>Естественнонаучная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808052979597"/>
                      <c:h val="0.146931194355840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DE7A-408E-908B-87576223156B}"/>
                </c:ext>
              </c:extLst>
            </c:dLbl>
            <c:dLbl>
              <c:idx val="4"/>
              <c:layout>
                <c:manualLayout>
                  <c:x val="-0.16974484608298987"/>
                  <c:y val="-7.654764718291653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6  </a:t>
                    </a:r>
                    <a:r>
                      <a:rPr lang="ru-RU" sz="1100" dirty="0" err="1"/>
                      <a:t>Туристко-краеведческая</a:t>
                    </a:r>
                    <a:endParaRPr lang="ru-RU" sz="11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0804823112049"/>
                      <c:h val="0.2332688827310982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DE7A-408E-908B-87576223156B}"/>
                </c:ext>
              </c:extLst>
            </c:dLbl>
            <c:dLbl>
              <c:idx val="5"/>
              <c:layout>
                <c:manualLayout>
                  <c:x val="-0.15867463179854069"/>
                  <c:y val="-0.108778235470460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2 </a:t>
                    </a:r>
                    <a:r>
                      <a:rPr lang="ru-RU" sz="1100" dirty="0"/>
                      <a:t>Физкультурно-спортивная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67645632656212"/>
                      <c:h val="0.2010382944435544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DE7A-408E-908B-8757622315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Художественная</c:v>
                </c:pt>
                <c:pt idx="1">
                  <c:v>Социально-гуманитарная</c:v>
                </c:pt>
                <c:pt idx="2">
                  <c:v>Техническая</c:v>
                </c:pt>
                <c:pt idx="3">
                  <c:v>Естественнонаучная</c:v>
                </c:pt>
                <c:pt idx="4">
                  <c:v>Туристко-краеведческая</c:v>
                </c:pt>
                <c:pt idx="5">
                  <c:v>Физкультурно-спортивная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10</c:v>
                </c:pt>
                <c:pt idx="4">
                  <c:v>4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E7A-408E-908B-87576223156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E1F5F7-F447-46CE-AC41-FCCAD6A01CE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5A16BC-BE33-4E02-83F6-9A6D2B4B08D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>
          <a:prstTxWarp prst="textPlain">
            <a:avLst/>
          </a:prstTxWarp>
        </a:bodyPr>
        <a:lstStyle/>
        <a:p>
          <a:pPr algn="ctr" rtl="0"/>
          <a:r>
            <a:rPr lang="ru-RU" sz="2800" b="1" dirty="0"/>
            <a:t>Доступность дополнительного образования в сельских школах: инструменты решений Целевой модели региональных систем дополнительного образования детей </a:t>
          </a:r>
          <a:endParaRPr lang="ru-RU" sz="2800" i="1" dirty="0"/>
        </a:p>
      </dgm:t>
    </dgm:pt>
    <dgm:pt modelId="{57635542-D824-4AC1-9360-F192C1B585AD}" type="parTrans" cxnId="{4316FC3C-0354-4687-89A0-6A343D72F34C}">
      <dgm:prSet/>
      <dgm:spPr/>
      <dgm:t>
        <a:bodyPr/>
        <a:lstStyle/>
        <a:p>
          <a:pPr algn="ctr"/>
          <a:endParaRPr lang="ru-RU"/>
        </a:p>
      </dgm:t>
    </dgm:pt>
    <dgm:pt modelId="{77441CAD-F89F-49CD-AA46-36E4211F1C2C}" type="sibTrans" cxnId="{4316FC3C-0354-4687-89A0-6A343D72F34C}">
      <dgm:prSet/>
      <dgm:spPr/>
      <dgm:t>
        <a:bodyPr/>
        <a:lstStyle/>
        <a:p>
          <a:pPr algn="ctr"/>
          <a:endParaRPr lang="ru-RU"/>
        </a:p>
      </dgm:t>
    </dgm:pt>
    <dgm:pt modelId="{F01144AA-0383-4CC3-A4BD-7BC958E68A5F}" type="pres">
      <dgm:prSet presAssocID="{0BE1F5F7-F447-46CE-AC41-FCCAD6A01CE8}" presName="linear" presStyleCnt="0">
        <dgm:presLayoutVars>
          <dgm:animLvl val="lvl"/>
          <dgm:resizeHandles val="exact"/>
        </dgm:presLayoutVars>
      </dgm:prSet>
      <dgm:spPr/>
    </dgm:pt>
    <dgm:pt modelId="{125B9C58-DF1D-4175-8817-3EFCF5D61358}" type="pres">
      <dgm:prSet presAssocID="{C65A16BC-BE33-4E02-83F6-9A6D2B4B08D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7CAB708-433B-4C14-9432-CFE290F93BEE}" type="presOf" srcId="{C65A16BC-BE33-4E02-83F6-9A6D2B4B08D8}" destId="{125B9C58-DF1D-4175-8817-3EFCF5D61358}" srcOrd="0" destOrd="0" presId="urn:microsoft.com/office/officeart/2005/8/layout/vList2"/>
    <dgm:cxn modelId="{4316FC3C-0354-4687-89A0-6A343D72F34C}" srcId="{0BE1F5F7-F447-46CE-AC41-FCCAD6A01CE8}" destId="{C65A16BC-BE33-4E02-83F6-9A6D2B4B08D8}" srcOrd="0" destOrd="0" parTransId="{57635542-D824-4AC1-9360-F192C1B585AD}" sibTransId="{77441CAD-F89F-49CD-AA46-36E4211F1C2C}"/>
    <dgm:cxn modelId="{682A787B-A616-44ED-AD9F-DA66EAE0BFAB}" type="presOf" srcId="{0BE1F5F7-F447-46CE-AC41-FCCAD6A01CE8}" destId="{F01144AA-0383-4CC3-A4BD-7BC958E68A5F}" srcOrd="0" destOrd="0" presId="urn:microsoft.com/office/officeart/2005/8/layout/vList2"/>
    <dgm:cxn modelId="{AD87A9AD-8DD3-4F04-8439-88E6F353C72E}" type="presParOf" srcId="{F01144AA-0383-4CC3-A4BD-7BC958E68A5F}" destId="{125B9C58-DF1D-4175-8817-3EFCF5D613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0B3DB2-69F7-4DE5-9187-B294B8CCF1D8}" type="doc">
      <dgm:prSet loTypeId="urn:microsoft.com/office/officeart/2005/8/layout/chevron1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8F8E56F-8A9E-4345-93E6-67E15EFFBB14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2400" dirty="0">
              <a:solidFill>
                <a:schemeClr val="tx1"/>
              </a:solidFill>
            </a:rPr>
            <a:t> </a:t>
          </a:r>
        </a:p>
      </dgm:t>
    </dgm:pt>
    <dgm:pt modelId="{23F29209-925B-4029-983D-06DA0C5F64EC}" type="parTrans" cxnId="{52DB6532-1A42-4036-9637-381F48A212AE}">
      <dgm:prSet/>
      <dgm:spPr/>
      <dgm:t>
        <a:bodyPr/>
        <a:lstStyle/>
        <a:p>
          <a:endParaRPr lang="ru-RU"/>
        </a:p>
      </dgm:t>
    </dgm:pt>
    <dgm:pt modelId="{EF191D4C-112F-481E-A7CF-D8178A4517DC}" type="sibTrans" cxnId="{52DB6532-1A42-4036-9637-381F48A212AE}">
      <dgm:prSet/>
      <dgm:spPr/>
      <dgm:t>
        <a:bodyPr/>
        <a:lstStyle/>
        <a:p>
          <a:endParaRPr lang="ru-RU"/>
        </a:p>
      </dgm:t>
    </dgm:pt>
    <dgm:pt modelId="{F916509C-740D-44BD-8111-8E9164C9BAB0}" type="pres">
      <dgm:prSet presAssocID="{2F0B3DB2-69F7-4DE5-9187-B294B8CCF1D8}" presName="Name0" presStyleCnt="0">
        <dgm:presLayoutVars>
          <dgm:dir/>
          <dgm:animLvl val="lvl"/>
          <dgm:resizeHandles val="exact"/>
        </dgm:presLayoutVars>
      </dgm:prSet>
      <dgm:spPr/>
    </dgm:pt>
    <dgm:pt modelId="{327F0C11-9006-48AA-9924-B2AC63D0B42E}" type="pres">
      <dgm:prSet presAssocID="{B8F8E56F-8A9E-4345-93E6-67E15EFFBB14}" presName="parTxOnly" presStyleLbl="node1" presStyleIdx="0" presStyleCnt="1" custScaleX="98216" custLinFactNeighborX="941">
        <dgm:presLayoutVars>
          <dgm:chMax val="0"/>
          <dgm:chPref val="0"/>
          <dgm:bulletEnabled val="1"/>
        </dgm:presLayoutVars>
      </dgm:prSet>
      <dgm:spPr/>
    </dgm:pt>
  </dgm:ptLst>
  <dgm:cxnLst>
    <dgm:cxn modelId="{B12E6F1E-8670-4E7B-96C6-90A5FB4864F5}" type="presOf" srcId="{B8F8E56F-8A9E-4345-93E6-67E15EFFBB14}" destId="{327F0C11-9006-48AA-9924-B2AC63D0B42E}" srcOrd="0" destOrd="0" presId="urn:microsoft.com/office/officeart/2005/8/layout/chevron1"/>
    <dgm:cxn modelId="{52DB6532-1A42-4036-9637-381F48A212AE}" srcId="{2F0B3DB2-69F7-4DE5-9187-B294B8CCF1D8}" destId="{B8F8E56F-8A9E-4345-93E6-67E15EFFBB14}" srcOrd="0" destOrd="0" parTransId="{23F29209-925B-4029-983D-06DA0C5F64EC}" sibTransId="{EF191D4C-112F-481E-A7CF-D8178A4517DC}"/>
    <dgm:cxn modelId="{33252AE2-71F9-4E4B-AA99-87805E387A8F}" type="presOf" srcId="{2F0B3DB2-69F7-4DE5-9187-B294B8CCF1D8}" destId="{F916509C-740D-44BD-8111-8E9164C9BAB0}" srcOrd="0" destOrd="0" presId="urn:microsoft.com/office/officeart/2005/8/layout/chevron1"/>
    <dgm:cxn modelId="{8378CCC6-016E-41BC-834C-288A5C499988}" type="presParOf" srcId="{F916509C-740D-44BD-8111-8E9164C9BAB0}" destId="{327F0C11-9006-48AA-9924-B2AC63D0B42E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C3135B-E772-496D-83D3-4303BD80DC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891E008-F469-4F48-9F96-F5F255B0003E}">
      <dgm:prSet/>
      <dgm:spPr/>
      <dgm:t>
        <a:bodyPr/>
        <a:lstStyle/>
        <a:p>
          <a:r>
            <a:rPr lang="ru-RU" baseline="0"/>
            <a:t>Доступность дополнительного образования</a:t>
          </a:r>
          <a:endParaRPr lang="ru-RU"/>
        </a:p>
      </dgm:t>
    </dgm:pt>
    <dgm:pt modelId="{58C2224A-DDED-4C15-BB17-5D17A31F57E1}" type="parTrans" cxnId="{38FAD0C8-B183-4AB1-A2E2-4B5380EE101F}">
      <dgm:prSet/>
      <dgm:spPr/>
      <dgm:t>
        <a:bodyPr/>
        <a:lstStyle/>
        <a:p>
          <a:endParaRPr lang="ru-RU"/>
        </a:p>
      </dgm:t>
    </dgm:pt>
    <dgm:pt modelId="{43433909-0AA0-4218-B1C2-9101D4932A26}" type="sibTrans" cxnId="{38FAD0C8-B183-4AB1-A2E2-4B5380EE101F}">
      <dgm:prSet/>
      <dgm:spPr/>
      <dgm:t>
        <a:bodyPr/>
        <a:lstStyle/>
        <a:p>
          <a:endParaRPr lang="ru-RU"/>
        </a:p>
      </dgm:t>
    </dgm:pt>
    <dgm:pt modelId="{27E62CED-2DD1-4495-A8F4-9C73E1769FC4}" type="pres">
      <dgm:prSet presAssocID="{56C3135B-E772-496D-83D3-4303BD80DC2C}" presName="linear" presStyleCnt="0">
        <dgm:presLayoutVars>
          <dgm:animLvl val="lvl"/>
          <dgm:resizeHandles val="exact"/>
        </dgm:presLayoutVars>
      </dgm:prSet>
      <dgm:spPr/>
    </dgm:pt>
    <dgm:pt modelId="{FDAF8F15-945F-470F-A362-DDE6C24D11B7}" type="pres">
      <dgm:prSet presAssocID="{4891E008-F469-4F48-9F96-F5F255B0003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3BA1944-B598-4C11-B156-0096AF20C27B}" type="presOf" srcId="{4891E008-F469-4F48-9F96-F5F255B0003E}" destId="{FDAF8F15-945F-470F-A362-DDE6C24D11B7}" srcOrd="0" destOrd="0" presId="urn:microsoft.com/office/officeart/2005/8/layout/vList2"/>
    <dgm:cxn modelId="{38FAD0C8-B183-4AB1-A2E2-4B5380EE101F}" srcId="{56C3135B-E772-496D-83D3-4303BD80DC2C}" destId="{4891E008-F469-4F48-9F96-F5F255B0003E}" srcOrd="0" destOrd="0" parTransId="{58C2224A-DDED-4C15-BB17-5D17A31F57E1}" sibTransId="{43433909-0AA0-4218-B1C2-9101D4932A26}"/>
    <dgm:cxn modelId="{F1D9E4D1-F854-4F31-A05C-1EFD9B914C11}" type="presOf" srcId="{56C3135B-E772-496D-83D3-4303BD80DC2C}" destId="{27E62CED-2DD1-4495-A8F4-9C73E1769FC4}" srcOrd="0" destOrd="0" presId="urn:microsoft.com/office/officeart/2005/8/layout/vList2"/>
    <dgm:cxn modelId="{8896D9BD-3E87-4C74-9F46-266556921CA3}" type="presParOf" srcId="{27E62CED-2DD1-4495-A8F4-9C73E1769FC4}" destId="{FDAF8F15-945F-470F-A362-DDE6C24D11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F64663-AB6D-438D-B132-E1BC1846344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8F2656F-D76B-4F6B-A339-A8B805790F52}">
      <dgm:prSet/>
      <dgm:spPr/>
      <dgm:t>
        <a:bodyPr/>
        <a:lstStyle/>
        <a:p>
          <a:pPr algn="ctr"/>
          <a:r>
            <a:rPr lang="ru-RU" b="1" baseline="0"/>
            <a:t>Инструменты решений </a:t>
          </a:r>
          <a:endParaRPr lang="ru-RU" b="1"/>
        </a:p>
      </dgm:t>
    </dgm:pt>
    <dgm:pt modelId="{611981D4-428D-47D9-8F4A-ED7E0DF89ED5}" type="parTrans" cxnId="{C677DAE5-DD22-4396-B738-A375D666547E}">
      <dgm:prSet/>
      <dgm:spPr/>
      <dgm:t>
        <a:bodyPr/>
        <a:lstStyle/>
        <a:p>
          <a:endParaRPr lang="ru-RU"/>
        </a:p>
      </dgm:t>
    </dgm:pt>
    <dgm:pt modelId="{FABF7719-1745-4A63-8E49-B43E18009776}" type="sibTrans" cxnId="{C677DAE5-DD22-4396-B738-A375D666547E}">
      <dgm:prSet/>
      <dgm:spPr/>
      <dgm:t>
        <a:bodyPr/>
        <a:lstStyle/>
        <a:p>
          <a:endParaRPr lang="ru-RU"/>
        </a:p>
      </dgm:t>
    </dgm:pt>
    <dgm:pt modelId="{C869EC48-8DB6-40D0-9A31-875244F4CF44}" type="pres">
      <dgm:prSet presAssocID="{A0F64663-AB6D-438D-B132-E1BC1846344D}" presName="linear" presStyleCnt="0">
        <dgm:presLayoutVars>
          <dgm:animLvl val="lvl"/>
          <dgm:resizeHandles val="exact"/>
        </dgm:presLayoutVars>
      </dgm:prSet>
      <dgm:spPr/>
    </dgm:pt>
    <dgm:pt modelId="{8288A744-80B6-4055-B9DE-5FE898B0B97C}" type="pres">
      <dgm:prSet presAssocID="{38F2656F-D76B-4F6B-A339-A8B805790F5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0D94410-9822-4CB1-A1A8-6100CB21831E}" type="presOf" srcId="{A0F64663-AB6D-438D-B132-E1BC1846344D}" destId="{C869EC48-8DB6-40D0-9A31-875244F4CF44}" srcOrd="0" destOrd="0" presId="urn:microsoft.com/office/officeart/2005/8/layout/vList2"/>
    <dgm:cxn modelId="{3F03701C-94C0-4BA6-9E50-7208087E4D31}" type="presOf" srcId="{38F2656F-D76B-4F6B-A339-A8B805790F52}" destId="{8288A744-80B6-4055-B9DE-5FE898B0B97C}" srcOrd="0" destOrd="0" presId="urn:microsoft.com/office/officeart/2005/8/layout/vList2"/>
    <dgm:cxn modelId="{C677DAE5-DD22-4396-B738-A375D666547E}" srcId="{A0F64663-AB6D-438D-B132-E1BC1846344D}" destId="{38F2656F-D76B-4F6B-A339-A8B805790F52}" srcOrd="0" destOrd="0" parTransId="{611981D4-428D-47D9-8F4A-ED7E0DF89ED5}" sibTransId="{FABF7719-1745-4A63-8E49-B43E18009776}"/>
    <dgm:cxn modelId="{CAA2F54A-B885-4D12-B723-4171A1D59CFD}" type="presParOf" srcId="{C869EC48-8DB6-40D0-9A31-875244F4CF44}" destId="{8288A744-80B6-4055-B9DE-5FE898B0B9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78DB4F-A6E8-4645-AA05-217295E850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047FA1D-0AA0-4EB0-A4DE-5BB96834A7B8}">
      <dgm:prSet/>
      <dgm:spPr/>
      <dgm:t>
        <a:bodyPr/>
        <a:lstStyle/>
        <a:p>
          <a:r>
            <a:rPr lang="ru-RU"/>
            <a:t>Федеральный проект «Успех каждого ребенка»</a:t>
          </a:r>
        </a:p>
      </dgm:t>
    </dgm:pt>
    <dgm:pt modelId="{B718232F-F0E8-46AF-A915-CCEAAFE97612}" type="parTrans" cxnId="{337B91D6-3036-4C57-B2F1-A125A71FB730}">
      <dgm:prSet/>
      <dgm:spPr/>
      <dgm:t>
        <a:bodyPr/>
        <a:lstStyle/>
        <a:p>
          <a:endParaRPr lang="ru-RU"/>
        </a:p>
      </dgm:t>
    </dgm:pt>
    <dgm:pt modelId="{0D223218-8FCB-48CF-8274-1431A7A358A6}" type="sibTrans" cxnId="{337B91D6-3036-4C57-B2F1-A125A71FB730}">
      <dgm:prSet/>
      <dgm:spPr/>
      <dgm:t>
        <a:bodyPr/>
        <a:lstStyle/>
        <a:p>
          <a:endParaRPr lang="ru-RU"/>
        </a:p>
      </dgm:t>
    </dgm:pt>
    <dgm:pt modelId="{E93D5C0C-627A-47DA-9DEA-EF53D498734A}">
      <dgm:prSet/>
      <dgm:spPr/>
      <dgm:t>
        <a:bodyPr/>
        <a:lstStyle/>
        <a:p>
          <a:r>
            <a:rPr lang="ru-RU" dirty="0"/>
            <a:t>«ЦЕЛЕВАЯ МОДЕЛЬ развития региональных систем дополнительного образования детей»</a:t>
          </a:r>
        </a:p>
      </dgm:t>
    </dgm:pt>
    <dgm:pt modelId="{49305A40-AD3D-4934-8A1B-B5DFBF1B1B7A}" type="parTrans" cxnId="{6F9D72D0-E6FE-4E37-81D4-FF4FFA4F4F66}">
      <dgm:prSet/>
      <dgm:spPr/>
      <dgm:t>
        <a:bodyPr/>
        <a:lstStyle/>
        <a:p>
          <a:endParaRPr lang="ru-RU"/>
        </a:p>
      </dgm:t>
    </dgm:pt>
    <dgm:pt modelId="{3624259B-0FC7-477C-B700-5B1A26BA7634}" type="sibTrans" cxnId="{6F9D72D0-E6FE-4E37-81D4-FF4FFA4F4F66}">
      <dgm:prSet/>
      <dgm:spPr/>
      <dgm:t>
        <a:bodyPr/>
        <a:lstStyle/>
        <a:p>
          <a:endParaRPr lang="ru-RU"/>
        </a:p>
      </dgm:t>
    </dgm:pt>
    <dgm:pt modelId="{D2A94220-90C0-4B9B-B159-81CF01D069D4}" type="pres">
      <dgm:prSet presAssocID="{B978DB4F-A6E8-4645-AA05-217295E8509E}" presName="linear" presStyleCnt="0">
        <dgm:presLayoutVars>
          <dgm:animLvl val="lvl"/>
          <dgm:resizeHandles val="exact"/>
        </dgm:presLayoutVars>
      </dgm:prSet>
      <dgm:spPr/>
    </dgm:pt>
    <dgm:pt modelId="{C831DC47-38F9-467C-A893-9FCECFA67BF8}" type="pres">
      <dgm:prSet presAssocID="{4047FA1D-0AA0-4EB0-A4DE-5BB96834A7B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1842B5A-17ED-4ED2-B51E-2D10DF9F17C2}" type="pres">
      <dgm:prSet presAssocID="{0D223218-8FCB-48CF-8274-1431A7A358A6}" presName="spacer" presStyleCnt="0"/>
      <dgm:spPr/>
    </dgm:pt>
    <dgm:pt modelId="{6A386D74-D3A7-4997-B05A-754BF76831B8}" type="pres">
      <dgm:prSet presAssocID="{E93D5C0C-627A-47DA-9DEA-EF53D498734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3B39B01-0A54-4A7B-B853-5820EEAAD59D}" type="presOf" srcId="{4047FA1D-0AA0-4EB0-A4DE-5BB96834A7B8}" destId="{C831DC47-38F9-467C-A893-9FCECFA67BF8}" srcOrd="0" destOrd="0" presId="urn:microsoft.com/office/officeart/2005/8/layout/vList2"/>
    <dgm:cxn modelId="{6A26970D-16CB-4539-A5EC-B52751523A18}" type="presOf" srcId="{E93D5C0C-627A-47DA-9DEA-EF53D498734A}" destId="{6A386D74-D3A7-4997-B05A-754BF76831B8}" srcOrd="0" destOrd="0" presId="urn:microsoft.com/office/officeart/2005/8/layout/vList2"/>
    <dgm:cxn modelId="{8073A58B-BFFA-4187-BAAB-DD1D6066D994}" type="presOf" srcId="{B978DB4F-A6E8-4645-AA05-217295E8509E}" destId="{D2A94220-90C0-4B9B-B159-81CF01D069D4}" srcOrd="0" destOrd="0" presId="urn:microsoft.com/office/officeart/2005/8/layout/vList2"/>
    <dgm:cxn modelId="{6F9D72D0-E6FE-4E37-81D4-FF4FFA4F4F66}" srcId="{B978DB4F-A6E8-4645-AA05-217295E8509E}" destId="{E93D5C0C-627A-47DA-9DEA-EF53D498734A}" srcOrd="1" destOrd="0" parTransId="{49305A40-AD3D-4934-8A1B-B5DFBF1B1B7A}" sibTransId="{3624259B-0FC7-477C-B700-5B1A26BA7634}"/>
    <dgm:cxn modelId="{337B91D6-3036-4C57-B2F1-A125A71FB730}" srcId="{B978DB4F-A6E8-4645-AA05-217295E8509E}" destId="{4047FA1D-0AA0-4EB0-A4DE-5BB96834A7B8}" srcOrd="0" destOrd="0" parTransId="{B718232F-F0E8-46AF-A915-CCEAAFE97612}" sibTransId="{0D223218-8FCB-48CF-8274-1431A7A358A6}"/>
    <dgm:cxn modelId="{1D7836DF-6E78-4BD5-891A-695EFA675D3F}" type="presParOf" srcId="{D2A94220-90C0-4B9B-B159-81CF01D069D4}" destId="{C831DC47-38F9-467C-A893-9FCECFA67BF8}" srcOrd="0" destOrd="0" presId="urn:microsoft.com/office/officeart/2005/8/layout/vList2"/>
    <dgm:cxn modelId="{0A486EDE-327E-4417-BC5E-F657A0A31A88}" type="presParOf" srcId="{D2A94220-90C0-4B9B-B159-81CF01D069D4}" destId="{81842B5A-17ED-4ED2-B51E-2D10DF9F17C2}" srcOrd="1" destOrd="0" presId="urn:microsoft.com/office/officeart/2005/8/layout/vList2"/>
    <dgm:cxn modelId="{12766A2B-62AA-492E-B661-A90D4CB1F6E0}" type="presParOf" srcId="{D2A94220-90C0-4B9B-B159-81CF01D069D4}" destId="{6A386D74-D3A7-4997-B05A-754BF76831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3106E9-8F90-480F-A9D6-EA9D12100B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7FAE36B-6DB5-4F84-AC59-9393078FF5DE}">
      <dgm:prSet/>
      <dgm:spPr/>
      <dgm:t>
        <a:bodyPr/>
        <a:lstStyle/>
        <a:p>
          <a:pPr algn="ctr"/>
          <a:r>
            <a:rPr lang="ru-RU" baseline="0"/>
            <a:t>Системные решения</a:t>
          </a:r>
          <a:endParaRPr lang="ru-RU"/>
        </a:p>
      </dgm:t>
    </dgm:pt>
    <dgm:pt modelId="{2A5A0182-4310-4F50-BF94-AADB6A8690ED}" type="parTrans" cxnId="{F51C6786-638C-4CF5-A096-39FA762424FE}">
      <dgm:prSet/>
      <dgm:spPr/>
      <dgm:t>
        <a:bodyPr/>
        <a:lstStyle/>
        <a:p>
          <a:endParaRPr lang="ru-RU"/>
        </a:p>
      </dgm:t>
    </dgm:pt>
    <dgm:pt modelId="{6D87F8A3-F6A4-4F28-BD7C-285E9C3B9B21}" type="sibTrans" cxnId="{F51C6786-638C-4CF5-A096-39FA762424FE}">
      <dgm:prSet/>
      <dgm:spPr/>
      <dgm:t>
        <a:bodyPr/>
        <a:lstStyle/>
        <a:p>
          <a:endParaRPr lang="ru-RU"/>
        </a:p>
      </dgm:t>
    </dgm:pt>
    <dgm:pt modelId="{B5BB0788-5C4B-41DD-8337-543E10CF09A7}" type="pres">
      <dgm:prSet presAssocID="{593106E9-8F90-480F-A9D6-EA9D12100BA5}" presName="linear" presStyleCnt="0">
        <dgm:presLayoutVars>
          <dgm:animLvl val="lvl"/>
          <dgm:resizeHandles val="exact"/>
        </dgm:presLayoutVars>
      </dgm:prSet>
      <dgm:spPr/>
    </dgm:pt>
    <dgm:pt modelId="{79386BB4-3818-4CC3-8E2D-ED8B63CD69E0}" type="pres">
      <dgm:prSet presAssocID="{57FAE36B-6DB5-4F84-AC59-9393078FF5D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ADF8A67-D99D-418B-8B9F-82929DBCCCD6}" type="presOf" srcId="{593106E9-8F90-480F-A9D6-EA9D12100BA5}" destId="{B5BB0788-5C4B-41DD-8337-543E10CF09A7}" srcOrd="0" destOrd="0" presId="urn:microsoft.com/office/officeart/2005/8/layout/vList2"/>
    <dgm:cxn modelId="{F51C6786-638C-4CF5-A096-39FA762424FE}" srcId="{593106E9-8F90-480F-A9D6-EA9D12100BA5}" destId="{57FAE36B-6DB5-4F84-AC59-9393078FF5DE}" srcOrd="0" destOrd="0" parTransId="{2A5A0182-4310-4F50-BF94-AADB6A8690ED}" sibTransId="{6D87F8A3-F6A4-4F28-BD7C-285E9C3B9B21}"/>
    <dgm:cxn modelId="{B4AA45C3-E30C-4B2C-AB14-C3DCFC8FBDCB}" type="presOf" srcId="{57FAE36B-6DB5-4F84-AC59-9393078FF5DE}" destId="{79386BB4-3818-4CC3-8E2D-ED8B63CD69E0}" srcOrd="0" destOrd="0" presId="urn:microsoft.com/office/officeart/2005/8/layout/vList2"/>
    <dgm:cxn modelId="{F1A2CA5F-DE80-4C43-AE63-B86C1AE73E09}" type="presParOf" srcId="{B5BB0788-5C4B-41DD-8337-543E10CF09A7}" destId="{79386BB4-3818-4CC3-8E2D-ED8B63CD69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8E1A9E-1486-4C3C-B490-0F3EC016383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C51CA75A-9D31-4727-BBEE-7CB12C6EEB31}">
      <dgm:prSet/>
      <dgm:spPr/>
      <dgm:t>
        <a:bodyPr/>
        <a:lstStyle/>
        <a:p>
          <a:r>
            <a:rPr lang="ru-RU" b="1"/>
            <a:t>Трансформация системы управления ДОД в регионах: РМЦ, МВС, МОЦ</a:t>
          </a:r>
          <a:endParaRPr lang="ru-RU"/>
        </a:p>
      </dgm:t>
    </dgm:pt>
    <dgm:pt modelId="{B8539DB9-7306-409F-9D2B-68464DE94880}" type="parTrans" cxnId="{214C7E65-22D8-4DF0-87F7-414DCE9DAD05}">
      <dgm:prSet/>
      <dgm:spPr/>
      <dgm:t>
        <a:bodyPr/>
        <a:lstStyle/>
        <a:p>
          <a:endParaRPr lang="ru-RU"/>
        </a:p>
      </dgm:t>
    </dgm:pt>
    <dgm:pt modelId="{AA499FD2-5B83-474F-ACBE-7C9EE4802885}" type="sibTrans" cxnId="{214C7E65-22D8-4DF0-87F7-414DCE9DAD05}">
      <dgm:prSet/>
      <dgm:spPr/>
      <dgm:t>
        <a:bodyPr/>
        <a:lstStyle/>
        <a:p>
          <a:endParaRPr lang="ru-RU"/>
        </a:p>
      </dgm:t>
    </dgm:pt>
    <dgm:pt modelId="{803B0003-6435-4215-A42A-CA7F564EF137}">
      <dgm:prSet/>
      <dgm:spPr/>
      <dgm:t>
        <a:bodyPr/>
        <a:lstStyle/>
        <a:p>
          <a:r>
            <a:rPr lang="ru-RU" b="1"/>
            <a:t>Новые организационно-управленческие и организационно-финансовые механизмы: региональный навигатор персонифицированный учет, персонифицированное финансирование ДОД</a:t>
          </a:r>
          <a:endParaRPr lang="ru-RU"/>
        </a:p>
      </dgm:t>
    </dgm:pt>
    <dgm:pt modelId="{895EEB08-94DE-4876-ACA2-FD9B54F73E78}" type="parTrans" cxnId="{DAD422BC-1B31-43B9-B55B-4DE767B7DB1A}">
      <dgm:prSet/>
      <dgm:spPr/>
      <dgm:t>
        <a:bodyPr/>
        <a:lstStyle/>
        <a:p>
          <a:endParaRPr lang="ru-RU"/>
        </a:p>
      </dgm:t>
    </dgm:pt>
    <dgm:pt modelId="{70574C22-A533-4485-8F34-7945BA801111}" type="sibTrans" cxnId="{DAD422BC-1B31-43B9-B55B-4DE767B7DB1A}">
      <dgm:prSet/>
      <dgm:spPr/>
      <dgm:t>
        <a:bodyPr/>
        <a:lstStyle/>
        <a:p>
          <a:endParaRPr lang="ru-RU"/>
        </a:p>
      </dgm:t>
    </dgm:pt>
    <dgm:pt modelId="{7EB29C97-634F-43EF-B481-2BC20955FCAE}">
      <dgm:prSet/>
      <dgm:spPr/>
      <dgm:t>
        <a:bodyPr/>
        <a:lstStyle/>
        <a:p>
          <a:r>
            <a:rPr lang="ru-RU" b="1" dirty="0"/>
            <a:t>Инфраструктурные обновления и интеграция мотивирующих факторов  мероприятий  Федерального проекта «Успех каждого ребенка»: «Создание новых мест ДОД», «Точка роста», «Каникулярные профориентационные программы ДОД», «</a:t>
          </a:r>
          <a:r>
            <a:rPr lang="ru-RU" b="1" dirty="0" err="1"/>
            <a:t>Кванториум</a:t>
          </a:r>
          <a:r>
            <a:rPr lang="ru-RU" b="1" dirty="0"/>
            <a:t>», «</a:t>
          </a:r>
          <a:r>
            <a:rPr lang="en-US" b="1" dirty="0"/>
            <a:t>IT </a:t>
          </a:r>
          <a:r>
            <a:rPr lang="ru-RU" b="1" dirty="0"/>
            <a:t>–куб», «Целевая модель»</a:t>
          </a:r>
          <a:endParaRPr lang="ru-RU" dirty="0"/>
        </a:p>
      </dgm:t>
    </dgm:pt>
    <dgm:pt modelId="{0703F169-DE34-447B-A04B-7BC0C30A02A3}" type="parTrans" cxnId="{5B29948A-6C5C-4AC1-BFB9-B8A26D427577}">
      <dgm:prSet/>
      <dgm:spPr/>
      <dgm:t>
        <a:bodyPr/>
        <a:lstStyle/>
        <a:p>
          <a:endParaRPr lang="ru-RU"/>
        </a:p>
      </dgm:t>
    </dgm:pt>
    <dgm:pt modelId="{259393ED-5B83-4E0F-AFCB-B080FF5A84FA}" type="sibTrans" cxnId="{5B29948A-6C5C-4AC1-BFB9-B8A26D427577}">
      <dgm:prSet/>
      <dgm:spPr/>
      <dgm:t>
        <a:bodyPr/>
        <a:lstStyle/>
        <a:p>
          <a:endParaRPr lang="ru-RU"/>
        </a:p>
      </dgm:t>
    </dgm:pt>
    <dgm:pt modelId="{21E616AC-9914-4B66-BE0D-D3B34957F477}" type="pres">
      <dgm:prSet presAssocID="{718E1A9E-1486-4C3C-B490-0F3EC016383A}" presName="linear" presStyleCnt="0">
        <dgm:presLayoutVars>
          <dgm:animLvl val="lvl"/>
          <dgm:resizeHandles val="exact"/>
        </dgm:presLayoutVars>
      </dgm:prSet>
      <dgm:spPr/>
    </dgm:pt>
    <dgm:pt modelId="{05B57AC5-7D57-4C02-9B8E-BCAE6A7CEAF2}" type="pres">
      <dgm:prSet presAssocID="{C51CA75A-9D31-4727-BBEE-7CB12C6EEB3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1E60734-F12B-49BD-9908-EB9A58FBF6BF}" type="pres">
      <dgm:prSet presAssocID="{AA499FD2-5B83-474F-ACBE-7C9EE4802885}" presName="spacer" presStyleCnt="0"/>
      <dgm:spPr/>
    </dgm:pt>
    <dgm:pt modelId="{640055C6-9548-4CC2-8D33-12F7D4E14FCE}" type="pres">
      <dgm:prSet presAssocID="{803B0003-6435-4215-A42A-CA7F564EF1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77D4CA-D251-49AA-A9B1-6FD600352441}" type="pres">
      <dgm:prSet presAssocID="{70574C22-A533-4485-8F34-7945BA801111}" presName="spacer" presStyleCnt="0"/>
      <dgm:spPr/>
    </dgm:pt>
    <dgm:pt modelId="{0C9881B4-CB77-4917-98FD-D05920A2A396}" type="pres">
      <dgm:prSet presAssocID="{7EB29C97-634F-43EF-B481-2BC20955FCA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68EC40C-EFC0-40F2-BD6A-1B7F87B93AF3}" type="presOf" srcId="{7EB29C97-634F-43EF-B481-2BC20955FCAE}" destId="{0C9881B4-CB77-4917-98FD-D05920A2A396}" srcOrd="0" destOrd="0" presId="urn:microsoft.com/office/officeart/2005/8/layout/vList2"/>
    <dgm:cxn modelId="{7697F929-F86D-493D-A28D-FFC4B240DEAB}" type="presOf" srcId="{803B0003-6435-4215-A42A-CA7F564EF137}" destId="{640055C6-9548-4CC2-8D33-12F7D4E14FCE}" srcOrd="0" destOrd="0" presId="urn:microsoft.com/office/officeart/2005/8/layout/vList2"/>
    <dgm:cxn modelId="{214C7E65-22D8-4DF0-87F7-414DCE9DAD05}" srcId="{718E1A9E-1486-4C3C-B490-0F3EC016383A}" destId="{C51CA75A-9D31-4727-BBEE-7CB12C6EEB31}" srcOrd="0" destOrd="0" parTransId="{B8539DB9-7306-409F-9D2B-68464DE94880}" sibTransId="{AA499FD2-5B83-474F-ACBE-7C9EE4802885}"/>
    <dgm:cxn modelId="{97232B6C-FD50-4F80-B259-ECF4874112DE}" type="presOf" srcId="{C51CA75A-9D31-4727-BBEE-7CB12C6EEB31}" destId="{05B57AC5-7D57-4C02-9B8E-BCAE6A7CEAF2}" srcOrd="0" destOrd="0" presId="urn:microsoft.com/office/officeart/2005/8/layout/vList2"/>
    <dgm:cxn modelId="{331AA26E-618A-493E-A184-9CA80D8F496C}" type="presOf" srcId="{718E1A9E-1486-4C3C-B490-0F3EC016383A}" destId="{21E616AC-9914-4B66-BE0D-D3B34957F477}" srcOrd="0" destOrd="0" presId="urn:microsoft.com/office/officeart/2005/8/layout/vList2"/>
    <dgm:cxn modelId="{5B29948A-6C5C-4AC1-BFB9-B8A26D427577}" srcId="{718E1A9E-1486-4C3C-B490-0F3EC016383A}" destId="{7EB29C97-634F-43EF-B481-2BC20955FCAE}" srcOrd="2" destOrd="0" parTransId="{0703F169-DE34-447B-A04B-7BC0C30A02A3}" sibTransId="{259393ED-5B83-4E0F-AFCB-B080FF5A84FA}"/>
    <dgm:cxn modelId="{DAD422BC-1B31-43B9-B55B-4DE767B7DB1A}" srcId="{718E1A9E-1486-4C3C-B490-0F3EC016383A}" destId="{803B0003-6435-4215-A42A-CA7F564EF137}" srcOrd="1" destOrd="0" parTransId="{895EEB08-94DE-4876-ACA2-FD9B54F73E78}" sibTransId="{70574C22-A533-4485-8F34-7945BA801111}"/>
    <dgm:cxn modelId="{A1FDB540-B559-4E2E-A6DF-DD643FCE6E8C}" type="presParOf" srcId="{21E616AC-9914-4B66-BE0D-D3B34957F477}" destId="{05B57AC5-7D57-4C02-9B8E-BCAE6A7CEAF2}" srcOrd="0" destOrd="0" presId="urn:microsoft.com/office/officeart/2005/8/layout/vList2"/>
    <dgm:cxn modelId="{0D698B93-A694-4001-A8D8-183A10DDE1B3}" type="presParOf" srcId="{21E616AC-9914-4B66-BE0D-D3B34957F477}" destId="{41E60734-F12B-49BD-9908-EB9A58FBF6BF}" srcOrd="1" destOrd="0" presId="urn:microsoft.com/office/officeart/2005/8/layout/vList2"/>
    <dgm:cxn modelId="{7BFD2DDF-75FE-4D86-A31F-ECDC50A28D43}" type="presParOf" srcId="{21E616AC-9914-4B66-BE0D-D3B34957F477}" destId="{640055C6-9548-4CC2-8D33-12F7D4E14FCE}" srcOrd="2" destOrd="0" presId="urn:microsoft.com/office/officeart/2005/8/layout/vList2"/>
    <dgm:cxn modelId="{D0F1FEC2-1856-4805-8998-DD4F32EC4F79}" type="presParOf" srcId="{21E616AC-9914-4B66-BE0D-D3B34957F477}" destId="{9277D4CA-D251-49AA-A9B1-6FD600352441}" srcOrd="3" destOrd="0" presId="urn:microsoft.com/office/officeart/2005/8/layout/vList2"/>
    <dgm:cxn modelId="{CBF9CEFB-2A1C-4A07-B1EE-B5B7813405EA}" type="presParOf" srcId="{21E616AC-9914-4B66-BE0D-D3B34957F477}" destId="{0C9881B4-CB77-4917-98FD-D05920A2A39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BD4B52-42A9-4EB0-803A-7FFC1C018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957ED1-7259-4C34-B749-40B17260CDAF}">
      <dgm:prSet/>
      <dgm:spPr/>
      <dgm:t>
        <a:bodyPr/>
        <a:lstStyle/>
        <a:p>
          <a:r>
            <a:rPr lang="ru-RU" b="1" baseline="0" dirty="0"/>
            <a:t>Программно-инструментальные</a:t>
          </a:r>
          <a:r>
            <a:rPr lang="ru-RU" baseline="0" dirty="0"/>
            <a:t> </a:t>
          </a:r>
          <a:r>
            <a:rPr lang="ru-RU" b="1" baseline="0" dirty="0"/>
            <a:t>решения обеспечения доступности</a:t>
          </a:r>
          <a:endParaRPr lang="ru-RU" b="1" dirty="0"/>
        </a:p>
      </dgm:t>
    </dgm:pt>
    <dgm:pt modelId="{1217E192-9C40-4CFB-8CB1-3F0B8054B179}" type="parTrans" cxnId="{3D0D8092-E24E-4072-AD32-A06B1F196738}">
      <dgm:prSet/>
      <dgm:spPr/>
      <dgm:t>
        <a:bodyPr/>
        <a:lstStyle/>
        <a:p>
          <a:endParaRPr lang="ru-RU"/>
        </a:p>
      </dgm:t>
    </dgm:pt>
    <dgm:pt modelId="{32712BE1-1399-45A4-80B1-ED6D6DF0E11A}" type="sibTrans" cxnId="{3D0D8092-E24E-4072-AD32-A06B1F196738}">
      <dgm:prSet/>
      <dgm:spPr/>
      <dgm:t>
        <a:bodyPr/>
        <a:lstStyle/>
        <a:p>
          <a:endParaRPr lang="ru-RU"/>
        </a:p>
      </dgm:t>
    </dgm:pt>
    <dgm:pt modelId="{CE0A985C-878B-41DC-969A-8B4BB9B9730B}" type="pres">
      <dgm:prSet presAssocID="{3ABD4B52-42A9-4EB0-803A-7FFC1C018ED4}" presName="linear" presStyleCnt="0">
        <dgm:presLayoutVars>
          <dgm:animLvl val="lvl"/>
          <dgm:resizeHandles val="exact"/>
        </dgm:presLayoutVars>
      </dgm:prSet>
      <dgm:spPr/>
    </dgm:pt>
    <dgm:pt modelId="{F1171260-376A-4CFE-8942-DD3E1C00F602}" type="pres">
      <dgm:prSet presAssocID="{1E957ED1-7259-4C34-B749-40B17260CDA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7D4B162-130E-49C6-9552-9874B2477F73}" type="presOf" srcId="{3ABD4B52-42A9-4EB0-803A-7FFC1C018ED4}" destId="{CE0A985C-878B-41DC-969A-8B4BB9B9730B}" srcOrd="0" destOrd="0" presId="urn:microsoft.com/office/officeart/2005/8/layout/vList2"/>
    <dgm:cxn modelId="{52F3DE71-0B4D-4398-91C8-5A476FE94314}" type="presOf" srcId="{1E957ED1-7259-4C34-B749-40B17260CDAF}" destId="{F1171260-376A-4CFE-8942-DD3E1C00F602}" srcOrd="0" destOrd="0" presId="urn:microsoft.com/office/officeart/2005/8/layout/vList2"/>
    <dgm:cxn modelId="{3D0D8092-E24E-4072-AD32-A06B1F196738}" srcId="{3ABD4B52-42A9-4EB0-803A-7FFC1C018ED4}" destId="{1E957ED1-7259-4C34-B749-40B17260CDAF}" srcOrd="0" destOrd="0" parTransId="{1217E192-9C40-4CFB-8CB1-3F0B8054B179}" sibTransId="{32712BE1-1399-45A4-80B1-ED6D6DF0E11A}"/>
    <dgm:cxn modelId="{9ABB9C2F-DEF1-4478-91DD-164D3137BDE0}" type="presParOf" srcId="{CE0A985C-878B-41DC-969A-8B4BB9B9730B}" destId="{F1171260-376A-4CFE-8942-DD3E1C00F6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B9C58-DF1D-4175-8817-3EFCF5D61358}">
      <dsp:nvSpPr>
        <dsp:cNvPr id="0" name=""/>
        <dsp:cNvSpPr/>
      </dsp:nvSpPr>
      <dsp:spPr>
        <a:xfrm>
          <a:off x="0" y="972"/>
          <a:ext cx="8379750" cy="23564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prstTxWarp prst="textPlain">
            <a:avLst/>
          </a:prstTxWarp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Доступность дополнительного образования в сельских школах: инструменты решений Целевой модели региональных систем дополнительного образования детей </a:t>
          </a:r>
          <a:endParaRPr lang="ru-RU" sz="2800" i="1" kern="1200" dirty="0"/>
        </a:p>
      </dsp:txBody>
      <dsp:txXfrm>
        <a:off x="115035" y="116007"/>
        <a:ext cx="8149680" cy="2126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F0C11-9006-48AA-9924-B2AC63D0B42E}">
      <dsp:nvSpPr>
        <dsp:cNvPr id="0" name=""/>
        <dsp:cNvSpPr/>
      </dsp:nvSpPr>
      <dsp:spPr>
        <a:xfrm>
          <a:off x="137325" y="0"/>
          <a:ext cx="7167530" cy="1273696"/>
        </a:xfrm>
        <a:prstGeom prst="chevron">
          <a:avLst/>
        </a:prstGeom>
        <a:solidFill>
          <a:srgbClr val="0070C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</a:rPr>
            <a:t> </a:t>
          </a:r>
        </a:p>
      </dsp:txBody>
      <dsp:txXfrm>
        <a:off x="774173" y="0"/>
        <a:ext cx="5893834" cy="12736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F8F15-945F-470F-A362-DDE6C24D11B7}">
      <dsp:nvSpPr>
        <dsp:cNvPr id="0" name=""/>
        <dsp:cNvSpPr/>
      </dsp:nvSpPr>
      <dsp:spPr>
        <a:xfrm>
          <a:off x="0" y="9338"/>
          <a:ext cx="10058399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baseline="0"/>
            <a:t>Доступность дополнительного образования</a:t>
          </a:r>
          <a:endParaRPr lang="ru-RU" sz="3600" kern="1200"/>
        </a:p>
      </dsp:txBody>
      <dsp:txXfrm>
        <a:off x="69908" y="79246"/>
        <a:ext cx="9918583" cy="12922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8A744-80B6-4055-B9DE-5FE898B0B97C}">
      <dsp:nvSpPr>
        <dsp:cNvPr id="0" name=""/>
        <dsp:cNvSpPr/>
      </dsp:nvSpPr>
      <dsp:spPr>
        <a:xfrm>
          <a:off x="0" y="9338"/>
          <a:ext cx="3690257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baseline="0"/>
            <a:t>Инструменты решений </a:t>
          </a:r>
          <a:endParaRPr lang="ru-RU" sz="3600" b="1" kern="1200"/>
        </a:p>
      </dsp:txBody>
      <dsp:txXfrm>
        <a:off x="69908" y="79246"/>
        <a:ext cx="3550441" cy="12922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1DC47-38F9-467C-A893-9FCECFA67BF8}">
      <dsp:nvSpPr>
        <dsp:cNvPr id="0" name=""/>
        <dsp:cNvSpPr/>
      </dsp:nvSpPr>
      <dsp:spPr>
        <a:xfrm>
          <a:off x="0" y="389127"/>
          <a:ext cx="3690257" cy="1417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Федеральный проект «Успех каждого ребенка»</a:t>
          </a:r>
        </a:p>
      </dsp:txBody>
      <dsp:txXfrm>
        <a:off x="69180" y="458307"/>
        <a:ext cx="3551897" cy="1278802"/>
      </dsp:txXfrm>
    </dsp:sp>
    <dsp:sp modelId="{6A386D74-D3A7-4997-B05A-754BF76831B8}">
      <dsp:nvSpPr>
        <dsp:cNvPr id="0" name=""/>
        <dsp:cNvSpPr/>
      </dsp:nvSpPr>
      <dsp:spPr>
        <a:xfrm>
          <a:off x="0" y="1863890"/>
          <a:ext cx="3690257" cy="1417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«ЦЕЛЕВАЯ МОДЕЛЬ развития региональных систем дополнительного образования детей»</a:t>
          </a:r>
        </a:p>
      </dsp:txBody>
      <dsp:txXfrm>
        <a:off x="69180" y="1933070"/>
        <a:ext cx="3551897" cy="12788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86BB4-3818-4CC3-8E2D-ED8B63CD69E0}">
      <dsp:nvSpPr>
        <dsp:cNvPr id="0" name=""/>
        <dsp:cNvSpPr/>
      </dsp:nvSpPr>
      <dsp:spPr>
        <a:xfrm>
          <a:off x="0" y="5828"/>
          <a:ext cx="10058399" cy="1439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kern="1200" baseline="0"/>
            <a:t>Системные решения</a:t>
          </a:r>
          <a:endParaRPr lang="ru-RU" sz="6000" kern="1200"/>
        </a:p>
      </dsp:txBody>
      <dsp:txXfrm>
        <a:off x="70251" y="76079"/>
        <a:ext cx="9917897" cy="12985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57AC5-7D57-4C02-9B8E-BCAE6A7CEAF2}">
      <dsp:nvSpPr>
        <dsp:cNvPr id="0" name=""/>
        <dsp:cNvSpPr/>
      </dsp:nvSpPr>
      <dsp:spPr>
        <a:xfrm>
          <a:off x="0" y="25417"/>
          <a:ext cx="6515947" cy="12953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/>
            <a:t>Трансформация системы управления ДОД в регионах: РМЦ, МВС, МОЦ</a:t>
          </a:r>
          <a:endParaRPr lang="ru-RU" sz="1500" kern="1200"/>
        </a:p>
      </dsp:txBody>
      <dsp:txXfrm>
        <a:off x="63235" y="88652"/>
        <a:ext cx="6389477" cy="1168905"/>
      </dsp:txXfrm>
    </dsp:sp>
    <dsp:sp modelId="{640055C6-9548-4CC2-8D33-12F7D4E14FCE}">
      <dsp:nvSpPr>
        <dsp:cNvPr id="0" name=""/>
        <dsp:cNvSpPr/>
      </dsp:nvSpPr>
      <dsp:spPr>
        <a:xfrm>
          <a:off x="0" y="1363992"/>
          <a:ext cx="6515947" cy="12953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/>
            <a:t>Новые организационно-управленческие и организационно-финансовые механизмы: региональный навигатор персонифицированный учет, персонифицированное финансирование ДОД</a:t>
          </a:r>
          <a:endParaRPr lang="ru-RU" sz="1500" kern="1200"/>
        </a:p>
      </dsp:txBody>
      <dsp:txXfrm>
        <a:off x="63235" y="1427227"/>
        <a:ext cx="6389477" cy="1168905"/>
      </dsp:txXfrm>
    </dsp:sp>
    <dsp:sp modelId="{0C9881B4-CB77-4917-98FD-D05920A2A396}">
      <dsp:nvSpPr>
        <dsp:cNvPr id="0" name=""/>
        <dsp:cNvSpPr/>
      </dsp:nvSpPr>
      <dsp:spPr>
        <a:xfrm>
          <a:off x="0" y="2702567"/>
          <a:ext cx="6515947" cy="12953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Инфраструктурные обновления и интеграция мотивирующих факторов  мероприятий  Федерального проекта «Успех каждого ребенка»: «Создание новых мест ДОД», «Точка роста», «Каникулярные профориентационные программы ДОД», «</a:t>
          </a:r>
          <a:r>
            <a:rPr lang="ru-RU" sz="1500" b="1" kern="1200" dirty="0" err="1"/>
            <a:t>Кванториум</a:t>
          </a:r>
          <a:r>
            <a:rPr lang="ru-RU" sz="1500" b="1" kern="1200" dirty="0"/>
            <a:t>», «</a:t>
          </a:r>
          <a:r>
            <a:rPr lang="en-US" sz="1500" b="1" kern="1200" dirty="0"/>
            <a:t>IT </a:t>
          </a:r>
          <a:r>
            <a:rPr lang="ru-RU" sz="1500" b="1" kern="1200" dirty="0"/>
            <a:t>–куб», «Целевая модель»</a:t>
          </a:r>
          <a:endParaRPr lang="ru-RU" sz="1500" kern="1200" dirty="0"/>
        </a:p>
      </dsp:txBody>
      <dsp:txXfrm>
        <a:off x="63235" y="2765802"/>
        <a:ext cx="6389477" cy="11689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71260-376A-4CFE-8942-DD3E1C00F602}">
      <dsp:nvSpPr>
        <dsp:cNvPr id="0" name=""/>
        <dsp:cNvSpPr/>
      </dsp:nvSpPr>
      <dsp:spPr>
        <a:xfrm>
          <a:off x="0" y="9338"/>
          <a:ext cx="10058399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baseline="0" dirty="0"/>
            <a:t>Программно-инструментальные</a:t>
          </a:r>
          <a:r>
            <a:rPr lang="ru-RU" sz="3600" kern="1200" baseline="0" dirty="0"/>
            <a:t> </a:t>
          </a:r>
          <a:r>
            <a:rPr lang="ru-RU" sz="3600" b="1" kern="1200" baseline="0" dirty="0"/>
            <a:t>решения обеспечения доступности</a:t>
          </a:r>
          <a:endParaRPr lang="ru-RU" sz="3600" b="1" kern="1200" dirty="0"/>
        </a:p>
      </dsp:txBody>
      <dsp:txXfrm>
        <a:off x="69908" y="79246"/>
        <a:ext cx="9918583" cy="1292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5AED30-E974-43CC-A439-4D0CC511629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01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4227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9217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439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08529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5475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61734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969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03994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87B7DD-A296-EA4F-927F-48E26488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C8E4F-31F2-FA48-82AA-D2AF64A0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7B556-1B38-1149-BAA7-BBF81B10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810CFE0-EB00-0D41-B3AF-6DB667EAB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2522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7144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4591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4796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578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845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995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209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x-none" smtClean="0"/>
              <a:pPr/>
              <a:t>14.03.2022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20F133-126C-5944-A0E4-6A9616EDC0D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3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  <p:sldLayoutId id="21474836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12" Type="http://schemas.microsoft.com/office/2007/relationships/diagramDrawing" Target="../diagrams/drawing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30021708"/>
              </p:ext>
            </p:extLst>
          </p:nvPr>
        </p:nvGraphicFramePr>
        <p:xfrm>
          <a:off x="1678650" y="1674055"/>
          <a:ext cx="8379750" cy="235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254219172"/>
              </p:ext>
            </p:extLst>
          </p:nvPr>
        </p:nvGraphicFramePr>
        <p:xfrm>
          <a:off x="2895600" y="4365104"/>
          <a:ext cx="7304856" cy="1273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494419" y="197895"/>
            <a:ext cx="1263650" cy="16589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2648380" y="332657"/>
            <a:ext cx="675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Минпросвещения</a:t>
            </a:r>
            <a:r>
              <a:rPr lang="ru-RU" b="1" dirty="0"/>
              <a:t> России </a:t>
            </a:r>
          </a:p>
          <a:p>
            <a:pPr algn="ctr"/>
            <a:r>
              <a:rPr lang="ru-RU" b="1" dirty="0"/>
              <a:t>ФГБУК «Всероссийский центр развития </a:t>
            </a:r>
          </a:p>
          <a:p>
            <a:pPr algn="ctr"/>
            <a:r>
              <a:rPr lang="ru-RU" b="1" dirty="0"/>
              <a:t>художественного творчества и  гуманитарных технологий»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324D84-5502-41BB-99CC-7AA976134493}"/>
              </a:ext>
            </a:extLst>
          </p:cNvPr>
          <p:cNvSpPr txBox="1"/>
          <p:nvPr/>
        </p:nvSpPr>
        <p:spPr>
          <a:xfrm>
            <a:off x="3487688" y="4586453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Львова Лариса Семеновна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заместитель директора по научно – методической работе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ФГБУК «ВЦХТ», кандидат педагогических наук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FE572D6-A6FA-499A-AE5C-08A17D328731}"/>
              </a:ext>
            </a:extLst>
          </p:cNvPr>
          <p:cNvGraphicFramePr/>
          <p:nvPr/>
        </p:nvGraphicFramePr>
        <p:xfrm>
          <a:off x="1097280" y="28660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891F2E53-30DE-4B18-A55D-F17AB43C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Доступность – ключевая задача Целевой модели развития региональных систем дополнительного образования детей, федерального проекта «Успех каждого ребенка» Нацпроекта «Образование» </a:t>
            </a:r>
          </a:p>
          <a:p>
            <a:pPr algn="ctr"/>
            <a:r>
              <a:rPr lang="ru-RU" b="1" dirty="0"/>
              <a:t>Доступность ДОД для уязвимых категорий детей: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/>
              <a:t>Детей с ОВЗ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/>
              <a:t>Детей-инвалидов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/>
              <a:t>Детей в трудной жизненной ситуации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/>
              <a:t>Детей, проживающих на удаленных территориях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b="1" dirty="0"/>
              <a:t>Детей, проживающих в сельской местности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57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59574B73-A904-441A-A2E3-F2E65DB50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2545375"/>
              </p:ext>
            </p:extLst>
          </p:nvPr>
        </p:nvGraphicFramePr>
        <p:xfrm>
          <a:off x="7859485" y="634946"/>
          <a:ext cx="3690257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Larisa\Desktop\Сессия февраль 2022\слева бело-голубой.png">
            <a:extLst>
              <a:ext uri="{FF2B5EF4-FFF2-40B4-BE49-F238E27FC236}">
                <a16:creationId xmlns:a16="http://schemas.microsoft.com/office/drawing/2014/main" id="{B477CC3F-6BAA-40CC-97A8-F279833B86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/>
          <a:srcRect r="3" b="7059"/>
          <a:stretch/>
        </p:blipFill>
        <p:spPr bwMode="auto">
          <a:xfrm>
            <a:off x="633999" y="640081"/>
            <a:ext cx="6909801" cy="5314406"/>
          </a:xfrm>
          <a:prstGeom prst="rect">
            <a:avLst/>
          </a:prstGeom>
          <a:noFill/>
        </p:spPr>
      </p:pic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E5D3AE0-3127-4C79-9F27-1674967A23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327442"/>
              </p:ext>
            </p:extLst>
          </p:nvPr>
        </p:nvGraphicFramePr>
        <p:xfrm>
          <a:off x="7859485" y="2198914"/>
          <a:ext cx="3690257" cy="3670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8536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9B9F109A-10A9-4BBC-94DA-F587FD1A4E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6663066"/>
              </p:ext>
            </p:extLst>
          </p:nvPr>
        </p:nvGraphicFramePr>
        <p:xfrm>
          <a:off x="1097280" y="28660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Larisa\Desktop\Сессия февраль 2022\слева бело-голубой.png">
            <a:extLst>
              <a:ext uri="{FF2B5EF4-FFF2-40B4-BE49-F238E27FC236}">
                <a16:creationId xmlns:a16="http://schemas.microsoft.com/office/drawing/2014/main" id="{2CC23710-4B33-4430-BF04-1A7C9EDC43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/>
          <a:srcRect l="4983" r="21228" b="-4"/>
          <a:stretch/>
        </p:blipFill>
        <p:spPr bwMode="auto">
          <a:xfrm>
            <a:off x="1076432" y="1916318"/>
            <a:ext cx="3094997" cy="3471012"/>
          </a:xfrm>
          <a:prstGeom prst="rect">
            <a:avLst/>
          </a:prstGeom>
          <a:noFill/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05E1AB4-9FA7-4E05-8E96-24DFBB37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836567"/>
              </p:ext>
            </p:extLst>
          </p:nvPr>
        </p:nvGraphicFramePr>
        <p:xfrm>
          <a:off x="4639733" y="1845734"/>
          <a:ext cx="6515947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84333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C476302D-6656-4AEB-A9B6-F17C8BCAA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897150"/>
              </p:ext>
            </p:extLst>
          </p:nvPr>
        </p:nvGraphicFramePr>
        <p:xfrm>
          <a:off x="1097280" y="28660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Larisa\Desktop\Сессия февраль 2022\слева бело-голубой.png">
            <a:extLst>
              <a:ext uri="{FF2B5EF4-FFF2-40B4-BE49-F238E27FC236}">
                <a16:creationId xmlns:a16="http://schemas.microsoft.com/office/drawing/2014/main" id="{2CC23710-4B33-4430-BF04-1A7C9EDC43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/>
          <a:srcRect l="4983" r="21228" b="-4"/>
          <a:stretch/>
        </p:blipFill>
        <p:spPr bwMode="auto">
          <a:xfrm>
            <a:off x="1076432" y="1916318"/>
            <a:ext cx="3094997" cy="3471012"/>
          </a:xfrm>
          <a:prstGeom prst="rect">
            <a:avLst/>
          </a:prstGeom>
          <a:noFill/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F2C0463-E80A-4D5F-AC54-DB792C91E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33" y="1845734"/>
            <a:ext cx="6515947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Сетевая форма реализации ДООП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Программы ДОД электронного обучения и дистанционных образовательных технологий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Краткосрочные программы профориентационные каникулярных периодов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Заочные школы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Повышение квалификации педагогов по новым темам, новым решениям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Перечень всероссийских мероприятий для детей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55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6F4B7C0C-144A-5F41-A3CC-7B07E57F4374}"/>
              </a:ext>
            </a:extLst>
          </p:cNvPr>
          <p:cNvSpPr/>
          <p:nvPr/>
        </p:nvSpPr>
        <p:spPr>
          <a:xfrm>
            <a:off x="5769951" y="1297351"/>
            <a:ext cx="5872066" cy="95410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Единая автоматизированная информационная система дополнительного образования (ЕАИС ДО)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E1ADD99-7158-464A-96E2-76500F56F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1450125" y="2025953"/>
            <a:ext cx="586523" cy="648262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13015C1-A3BB-8043-9D75-F54EC138E276}"/>
              </a:ext>
            </a:extLst>
          </p:cNvPr>
          <p:cNvSpPr/>
          <p:nvPr/>
        </p:nvSpPr>
        <p:spPr>
          <a:xfrm>
            <a:off x="8837190" y="2570530"/>
            <a:ext cx="2864499" cy="8337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РЕЕСТР ПРОГРАММ</a:t>
            </a:r>
          </a:p>
          <a:p>
            <a:pPr algn="ctr"/>
            <a:r>
              <a:rPr lang="ru-RU" b="1" dirty="0"/>
              <a:t>(2 486 302 программы)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19F0F78-5287-4375-A2CE-CA0E9E46C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323142" y="2025763"/>
            <a:ext cx="586523" cy="64826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BE8211D-29DA-42B3-BA5B-65666E3C6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012" y="1324696"/>
            <a:ext cx="586523" cy="648262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23EA6E-784B-49CD-8588-E234950345FF}"/>
              </a:ext>
            </a:extLst>
          </p:cNvPr>
          <p:cNvSpPr/>
          <p:nvPr/>
        </p:nvSpPr>
        <p:spPr>
          <a:xfrm>
            <a:off x="1203469" y="153263"/>
            <a:ext cx="9938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РЕЗУЛЬТАТ ВНЕДРЕНИЯ ЦЕЛЕВОЙ МОДЕЛИ </a:t>
            </a:r>
            <a:r>
              <a:rPr lang="ru-RU" sz="2800" b="1" dirty="0">
                <a:solidFill>
                  <a:srgbClr val="002060"/>
                </a:solidFill>
              </a:rPr>
              <a:t>Доступность дополнительного образования детей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3BD56F58-9F7D-4BA6-A6AC-99BD04716CB9}"/>
              </a:ext>
            </a:extLst>
          </p:cNvPr>
          <p:cNvCxnSpPr>
            <a:cxnSpLocks/>
          </p:cNvCxnSpPr>
          <p:nvPr/>
        </p:nvCxnSpPr>
        <p:spPr>
          <a:xfrm>
            <a:off x="2262909" y="676483"/>
            <a:ext cx="764770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8">
            <a:extLst>
              <a:ext uri="{FF2B5EF4-FFF2-40B4-BE49-F238E27FC236}">
                <a16:creationId xmlns:a16="http://schemas.microsoft.com/office/drawing/2014/main" id="{FFEBA289-14B3-4EFB-B119-0533A55D355F}"/>
              </a:ext>
            </a:extLst>
          </p:cNvPr>
          <p:cNvSpPr/>
          <p:nvPr/>
        </p:nvSpPr>
        <p:spPr>
          <a:xfrm>
            <a:off x="348049" y="1297352"/>
            <a:ext cx="4466548" cy="99113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85 региональных навигаторов </a:t>
            </a:r>
            <a:br>
              <a:rPr lang="ru-RU" sz="2000" b="1" dirty="0"/>
            </a:br>
            <a:r>
              <a:rPr lang="ru-RU" sz="2000" b="1" dirty="0"/>
              <a:t>дополнительного образования детей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C30AAD3-A367-EA4F-82DB-6A74F42ED6D1}"/>
              </a:ext>
            </a:extLst>
          </p:cNvPr>
          <p:cNvSpPr/>
          <p:nvPr/>
        </p:nvSpPr>
        <p:spPr>
          <a:xfrm>
            <a:off x="5769951" y="2528984"/>
            <a:ext cx="2864499" cy="900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РЕЕСТР ПОСТАВЩИКОВ</a:t>
            </a:r>
          </a:p>
          <a:p>
            <a:pPr algn="ctr"/>
            <a:r>
              <a:rPr lang="ru-RU" b="1" dirty="0"/>
              <a:t>(83 640 организаций и ИП)</a:t>
            </a:r>
            <a:endParaRPr lang="ru-RU" sz="2000" b="1" dirty="0"/>
          </a:p>
        </p:txBody>
      </p:sp>
      <p:grpSp>
        <p:nvGrpSpPr>
          <p:cNvPr id="2" name="Группа 5">
            <a:extLst>
              <a:ext uri="{FF2B5EF4-FFF2-40B4-BE49-F238E27FC236}">
                <a16:creationId xmlns:a16="http://schemas.microsoft.com/office/drawing/2014/main" id="{A10F2A14-66AD-4510-9E39-63F561F6BC99}"/>
              </a:ext>
            </a:extLst>
          </p:cNvPr>
          <p:cNvGrpSpPr/>
          <p:nvPr/>
        </p:nvGrpSpPr>
        <p:grpSpPr>
          <a:xfrm>
            <a:off x="348049" y="2491175"/>
            <a:ext cx="5023117" cy="3548907"/>
            <a:chOff x="234012" y="1977132"/>
            <a:chExt cx="5023117" cy="3548907"/>
          </a:xfrm>
        </p:grpSpPr>
        <p:graphicFrame>
          <p:nvGraphicFramePr>
            <p:cNvPr id="24" name="Диаграмма 23">
              <a:extLst>
                <a:ext uri="{FF2B5EF4-FFF2-40B4-BE49-F238E27FC236}">
                  <a16:creationId xmlns:a16="http://schemas.microsoft.com/office/drawing/2014/main" id="{D95C2DB5-6E9D-4266-A6FA-D445828096A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35392496"/>
                </p:ext>
              </p:extLst>
            </p:nvPr>
          </p:nvGraphicFramePr>
          <p:xfrm>
            <a:off x="234012" y="2373754"/>
            <a:ext cx="5023117" cy="31522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1485228E-AB72-422A-9486-A20CE9E0D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356" t="10737" r="9056" b="2870"/>
            <a:stretch/>
          </p:blipFill>
          <p:spPr bwMode="auto">
            <a:xfrm>
              <a:off x="2127167" y="3347681"/>
              <a:ext cx="1244445" cy="1109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3F87718-49EB-4E54-AAF0-F91F75A7518D}"/>
                </a:ext>
              </a:extLst>
            </p:cNvPr>
            <p:cNvSpPr txBox="1"/>
            <p:nvPr/>
          </p:nvSpPr>
          <p:spPr>
            <a:xfrm>
              <a:off x="1089432" y="1977132"/>
              <a:ext cx="336032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  <a:sym typeface="Arial"/>
                </a:rPr>
                <a:t>Рейтинг выбора  родителями и детьми программ дополнительного образования детей</a:t>
              </a:r>
              <a:endParaRPr kumimoji="0" lang="ru-RU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3" name="Группа 1"/>
          <p:cNvGrpSpPr/>
          <p:nvPr/>
        </p:nvGrpSpPr>
        <p:grpSpPr>
          <a:xfrm>
            <a:off x="5585535" y="3653560"/>
            <a:ext cx="6341421" cy="2889288"/>
            <a:chOff x="5444973" y="3557528"/>
            <a:chExt cx="6341421" cy="2889288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3D2E747-FE36-4D12-80C5-71F6D8742F1B}"/>
                </a:ext>
              </a:extLst>
            </p:cNvPr>
            <p:cNvSpPr txBox="1"/>
            <p:nvPr/>
          </p:nvSpPr>
          <p:spPr>
            <a:xfrm>
              <a:off x="6197462" y="3557528"/>
              <a:ext cx="5279456" cy="502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</a:rPr>
                <a:t>Охват 81,8% (более </a:t>
              </a:r>
              <a:r>
                <a:rPr lang="ru-RU" sz="2667" b="1" dirty="0">
                  <a:solidFill>
                    <a:srgbClr val="C00000"/>
                  </a:solidFill>
                </a:rPr>
                <a:t>18,2 млн.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</a:rPr>
                <a:t> детей)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5F93A76-7F7A-4FE8-A1FF-583D517107AF}"/>
                </a:ext>
              </a:extLst>
            </p:cNvPr>
            <p:cNvSpPr txBox="1"/>
            <p:nvPr/>
          </p:nvSpPr>
          <p:spPr>
            <a:xfrm>
              <a:off x="5444973" y="5944050"/>
              <a:ext cx="6341421" cy="502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</a:rPr>
                <a:t>Выдано более </a:t>
              </a:r>
              <a:r>
                <a:rPr lang="ru-RU" sz="2667" b="1" dirty="0">
                  <a:solidFill>
                    <a:srgbClr val="C00000"/>
                  </a:solidFill>
                </a:rPr>
                <a:t>8,6 млн.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</a:rPr>
                <a:t> сертификатов ПФДО</a:t>
              </a: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3F30BAE7-3136-4623-B147-728F1101F4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996" t="24494" b="26727"/>
            <a:stretch/>
          </p:blipFill>
          <p:spPr>
            <a:xfrm>
              <a:off x="7573340" y="4068915"/>
              <a:ext cx="1895824" cy="2007704"/>
            </a:xfrm>
            <a:prstGeom prst="rect">
              <a:avLst/>
            </a:prstGeom>
          </p:spPr>
        </p:pic>
      </p:grpSp>
      <p:sp>
        <p:nvSpPr>
          <p:cNvPr id="23" name="Прямоугольник 22"/>
          <p:cNvSpPr/>
          <p:nvPr/>
        </p:nvSpPr>
        <p:spPr>
          <a:xfrm>
            <a:off x="4389120" y="4068915"/>
            <a:ext cx="2096086" cy="12205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72 РМЦ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в 72 регионах РФ</a:t>
            </a:r>
          </a:p>
        </p:txBody>
      </p:sp>
    </p:spTree>
    <p:extLst>
      <p:ext uri="{BB962C8B-B14F-4D97-AF65-F5344CB8AC3E}">
        <p14:creationId xmlns:p14="http://schemas.microsoft.com/office/powerpoint/2010/main" val="21542702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C74E6E830D74E9B0FDDB4017A5417" ma:contentTypeVersion="13" ma:contentTypeDescription="Create a new document." ma:contentTypeScope="" ma:versionID="163ea1e46d1ef2e7d3e2669fd3a78f5e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83a6ac8df01c04b261c31c48caeaf0ed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D272EA-4D43-45C0-9703-56225E78CA7C}">
  <ds:schemaRefs>
    <ds:schemaRef ds:uri="9875bd71-cde8-496c-a136-433f55d5e6d0"/>
    <ds:schemaRef ds:uri="e96afe77-3acb-4328-97fc-408e1bde3e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985</TotalTime>
  <Words>316</Words>
  <Application>Microsoft Office PowerPoint</Application>
  <PresentationFormat>Широкоэкранный</PresentationFormat>
  <Paragraphs>49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Львова Лариса Семёновна</cp:lastModifiedBy>
  <cp:revision>79</cp:revision>
  <cp:lastPrinted>2021-11-11T13:08:42Z</cp:lastPrinted>
  <dcterms:created xsi:type="dcterms:W3CDTF">2021-11-11T08:52:47Z</dcterms:created>
  <dcterms:modified xsi:type="dcterms:W3CDTF">2022-03-14T07:04:02Z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