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78" r:id="rId3"/>
    <p:sldId id="258" r:id="rId4"/>
    <p:sldId id="259" r:id="rId5"/>
    <p:sldId id="261" r:id="rId6"/>
    <p:sldId id="262" r:id="rId7"/>
    <p:sldId id="277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без заголовка" id="{137BDBA3-7204-4F10-9050-7E599C2B67EF}">
          <p14:sldIdLst>
            <p14:sldId id="257"/>
            <p14:sldId id="258"/>
            <p14:sldId id="259"/>
            <p14:sldId id="261"/>
            <p14:sldId id="262"/>
            <p14:sldId id="277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</p14:sldIdLst>
        </p14:section>
        <p14:section name="Раздел по умолчанию" id="{71E62AEA-D82D-461E-94E4-79C34B8C7F19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3400" y="457199"/>
            <a:ext cx="9551893" cy="6282267"/>
          </a:xfrm>
        </p:spPr>
        <p:txBody>
          <a:bodyPr>
            <a:normAutofit fontScale="325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4500" b="1" cap="all" dirty="0" smtClean="0"/>
              <a:t>Международная научно-практическая конференция</a:t>
            </a:r>
            <a:endParaRPr lang="ru-RU" sz="4500" dirty="0" smtClean="0"/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4500" dirty="0" smtClean="0"/>
              <a:t> </a:t>
            </a:r>
            <a:r>
              <a:rPr lang="ru-RU" sz="4500" dirty="0" smtClean="0"/>
              <a:t>»</a:t>
            </a:r>
            <a:r>
              <a:rPr lang="ru-RU" sz="4500" b="1" dirty="0" smtClean="0"/>
              <a:t>ЭФФЕКТИВНЫЕ </a:t>
            </a:r>
            <a:r>
              <a:rPr lang="ru-RU" sz="4500" b="1" dirty="0" smtClean="0"/>
              <a:t>МОДЕЛИ И ПРАКТИКИ ОРГАНИЗАЦИИ ДОПОЛНИТЕЛЬНОГО ОБРАЗОВАНИЯ </a:t>
            </a:r>
            <a:r>
              <a:rPr lang="ru-RU" sz="4500" b="1" dirty="0" smtClean="0"/>
              <a:t>ДЕТЕЙ, ПРОЖИВАЮЩИХ </a:t>
            </a:r>
            <a:r>
              <a:rPr lang="ru-RU" sz="4500" b="1" dirty="0" smtClean="0"/>
              <a:t>В СЕЛЬСКОЙ МЕСТНОСТИ, </a:t>
            </a:r>
            <a:br>
              <a:rPr lang="ru-RU" sz="4500" b="1" dirty="0" smtClean="0"/>
            </a:br>
            <a:r>
              <a:rPr lang="ru-RU" sz="4500" b="1" dirty="0" smtClean="0"/>
              <a:t>В УСЛОВИЯХ ЦИФРОВИЗАЦИИ И ГЛОБАЛЬНОГО ТЕХНОЛОГИЧЕСКОГО </a:t>
            </a:r>
            <a:r>
              <a:rPr lang="ru-RU" sz="4500" b="1" dirty="0" smtClean="0"/>
              <a:t>ОБНОВЛЕНИЯ»</a:t>
            </a:r>
            <a:endParaRPr lang="ru-RU" sz="4500" dirty="0" smtClean="0"/>
          </a:p>
          <a:p>
            <a:r>
              <a:rPr lang="ru-RU" sz="4500" b="1" dirty="0" smtClean="0"/>
              <a:t> </a:t>
            </a:r>
            <a:endParaRPr lang="ru-RU" sz="4500" dirty="0" smtClean="0"/>
          </a:p>
          <a:p>
            <a:pPr lvl="0" algn="ctr"/>
            <a:endParaRPr lang="ru-RU" sz="6500" b="1" dirty="0" smtClean="0"/>
          </a:p>
          <a:p>
            <a:pPr lvl="0" algn="ctr"/>
            <a:endParaRPr lang="ru-RU" sz="6500" b="1" dirty="0" smtClean="0"/>
          </a:p>
          <a:p>
            <a:pPr lvl="0" algn="ctr"/>
            <a:r>
              <a:rPr lang="ru-RU" sz="8600" b="1" dirty="0" smtClean="0">
                <a:solidFill>
                  <a:schemeClr val="accent2">
                    <a:lumMod val="75000"/>
                  </a:schemeClr>
                </a:solidFill>
              </a:rPr>
              <a:t>Евразийская </a:t>
            </a:r>
            <a:r>
              <a:rPr lang="ru-RU" sz="8600" b="1" dirty="0" smtClean="0">
                <a:solidFill>
                  <a:schemeClr val="accent2">
                    <a:lumMod val="75000"/>
                  </a:schemeClr>
                </a:solidFill>
              </a:rPr>
              <a:t>ассоциация дополнительного образования детей: партнерство и лучшие практики</a:t>
            </a:r>
            <a:endParaRPr lang="ru-RU" sz="8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endParaRPr lang="ru-RU" sz="4200" b="1" i="1" dirty="0" smtClean="0"/>
          </a:p>
          <a:p>
            <a:pPr algn="r">
              <a:spcBef>
                <a:spcPts val="0"/>
              </a:spcBef>
            </a:pPr>
            <a:r>
              <a:rPr lang="ru-RU" sz="7400" b="1" i="1" dirty="0" smtClean="0">
                <a:solidFill>
                  <a:schemeClr val="tx1"/>
                </a:solidFill>
              </a:rPr>
              <a:t>Мусина </a:t>
            </a:r>
            <a:r>
              <a:rPr lang="ru-RU" sz="7400" b="1" i="1" dirty="0" smtClean="0">
                <a:solidFill>
                  <a:schemeClr val="tx1"/>
                </a:solidFill>
              </a:rPr>
              <a:t>Дария </a:t>
            </a:r>
            <a:r>
              <a:rPr lang="ru-RU" sz="7400" b="1" i="1" dirty="0" err="1" smtClean="0">
                <a:solidFill>
                  <a:schemeClr val="tx1"/>
                </a:solidFill>
              </a:rPr>
              <a:t>Сапарбековна</a:t>
            </a:r>
            <a:r>
              <a:rPr lang="ru-RU" sz="7400" dirty="0" smtClean="0">
                <a:solidFill>
                  <a:schemeClr val="tx1"/>
                </a:solidFill>
              </a:rPr>
              <a:t> </a:t>
            </a:r>
          </a:p>
          <a:p>
            <a:pPr algn="r">
              <a:spcBef>
                <a:spcPts val="0"/>
              </a:spcBef>
            </a:pPr>
            <a:r>
              <a:rPr lang="ru-RU" sz="5500" dirty="0" smtClean="0">
                <a:solidFill>
                  <a:schemeClr val="tx1"/>
                </a:solidFill>
              </a:rPr>
              <a:t>директор </a:t>
            </a:r>
            <a:r>
              <a:rPr lang="ru-RU" sz="5500" dirty="0" smtClean="0">
                <a:solidFill>
                  <a:schemeClr val="tx1"/>
                </a:solidFill>
              </a:rPr>
              <a:t>Республиканского учебно-методического центра эстетического воспитания «</a:t>
            </a:r>
            <a:r>
              <a:rPr lang="ru-RU" sz="5500" dirty="0" err="1" smtClean="0">
                <a:solidFill>
                  <a:schemeClr val="tx1"/>
                </a:solidFill>
              </a:rPr>
              <a:t>Балажан</a:t>
            </a:r>
            <a:r>
              <a:rPr lang="ru-RU" sz="5500" dirty="0" smtClean="0">
                <a:solidFill>
                  <a:schemeClr val="tx1"/>
                </a:solidFill>
              </a:rPr>
              <a:t>», Президент Евразийской Ассоциации дополнительного образования детей, Президент Ассоциации клубов ЮНЕСКО в КР, кандидат педагогических наук</a:t>
            </a:r>
            <a:r>
              <a:rPr lang="ru-RU" sz="5500" dirty="0" smtClean="0">
                <a:solidFill>
                  <a:schemeClr val="tx1"/>
                </a:solidFill>
              </a:rPr>
              <a:t>,                          </a:t>
            </a:r>
            <a:r>
              <a:rPr lang="ru-RU" sz="5500" dirty="0" smtClean="0">
                <a:solidFill>
                  <a:schemeClr val="tx1"/>
                </a:solidFill>
              </a:rPr>
              <a:t>г. Бишкек, Кыргызстан</a:t>
            </a:r>
          </a:p>
          <a:p>
            <a:pPr algn="r"/>
            <a:endParaRPr lang="ru-RU" sz="4200" b="1" i="1" dirty="0" smtClean="0"/>
          </a:p>
          <a:p>
            <a:endParaRPr lang="ru-RU" sz="2400" b="1" i="1" dirty="0" smtClean="0"/>
          </a:p>
          <a:p>
            <a:endParaRPr lang="ru-RU" sz="2400" b="1" i="1" dirty="0" smtClean="0"/>
          </a:p>
          <a:p>
            <a:endParaRPr lang="ru-RU" sz="2400" b="1" i="1" dirty="0" smtClean="0"/>
          </a:p>
          <a:p>
            <a:pPr algn="ctr"/>
            <a:r>
              <a:rPr lang="ru-RU" sz="5500" b="1" i="1" dirty="0" smtClean="0"/>
              <a:t>14 </a:t>
            </a:r>
            <a:r>
              <a:rPr lang="ru-RU" sz="5500" b="1" i="1" dirty="0" smtClean="0"/>
              <a:t>— 15 марта 2022 </a:t>
            </a:r>
            <a:r>
              <a:rPr lang="ru-RU" sz="5500" b="1" i="1" dirty="0" smtClean="0"/>
              <a:t>года</a:t>
            </a:r>
          </a:p>
          <a:p>
            <a:pPr algn="ctr"/>
            <a:r>
              <a:rPr lang="ru-RU" sz="5500" b="1" i="1" dirty="0" smtClean="0"/>
              <a:t>Ярославль</a:t>
            </a:r>
            <a:endParaRPr lang="ru-RU" sz="5500" dirty="0" smtClean="0"/>
          </a:p>
          <a:p>
            <a:pPr algn="ctr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1431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75126" y="793376"/>
            <a:ext cx="7985429" cy="5419165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образование   сельских детей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В то же время, именно дополнительное образование   сельских детей стран ЕАЭС сегодня способно влиять на качество жизни, так как:</a:t>
            </a:r>
          </a:p>
          <a:p>
            <a:pPr marL="342900" indent="-342900" algn="just">
              <a:buFontTx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приучает к здоровому образу жизни</a:t>
            </a:r>
          </a:p>
          <a:p>
            <a:pPr marL="342900" indent="-342900" algn="just">
              <a:buFontTx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раскрывает творческий потенциал личности</a:t>
            </a:r>
          </a:p>
          <a:p>
            <a:pPr marL="342900" indent="-342900" algn="just">
              <a:buFontTx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побуждает к достижению общественно значимого результата</a:t>
            </a:r>
          </a:p>
          <a:p>
            <a:pPr marL="342900" indent="-342900" algn="just">
              <a:buFontTx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содействует его социализации. 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Обладая мобильностью органично сочетающей в себе воспитание, обучение и развитие личности ребенка обеспечивает социокультурные запросы детского населения.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90659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90569" y="537882"/>
            <a:ext cx="8183434" cy="5782236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Площадка для обмена лучшими практиками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этом фоне Евразийская ассоциация дополнительного образования детей становится востребованной площадкой для общения, обмена лучшими практиками между представителями организаций, учреждений дополнительного образования. Такой профессиональный диалог способствует укреплению взаимоуважения, доверия. </a:t>
            </a:r>
          </a:p>
        </p:txBody>
      </p:sp>
    </p:spTree>
    <p:extLst>
      <p:ext uri="{BB962C8B-B14F-4D97-AF65-F5344CB8AC3E}">
        <p14:creationId xmlns:p14="http://schemas.microsoft.com/office/powerpoint/2010/main" xmlns="" val="3879640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66070" y="941294"/>
            <a:ext cx="8435129" cy="537882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членства в ЕАДОД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Войдя членом евразийской Ассоциации дополнительного образования организация, учреждение дополнительного образования сельской местности получает целый ряд преимуществ и разносторонних позитивных моментов для развития: 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-возможность  обмена опытом;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-использование передовых зарубежных наработок и практик 	как 	в образовательной деятельности, так и в организации 	учебного 	процесса; 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-дополнительное продвижение бренда своей организации; 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-повышение его узнаваемости; 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-осуществление совместных научных, творческих проектов; 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-информационное сотрудничество;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-создание  обновляемой базы    	передовых идей и практик.</a:t>
            </a:r>
          </a:p>
        </p:txBody>
      </p:sp>
    </p:spTree>
    <p:extLst>
      <p:ext uri="{BB962C8B-B14F-4D97-AF65-F5344CB8AC3E}">
        <p14:creationId xmlns:p14="http://schemas.microsoft.com/office/powerpoint/2010/main" xmlns="" val="3710475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90568" y="1317812"/>
            <a:ext cx="8156539" cy="378764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ЕАДОД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ЕАДОД всегда базируется на принципах открытости и справедливости, уважения к опыту друг друга. Ассоциация позволила на партнерских началах выстроить диалог и продемонстрировать желание работы со всеми сельскими организациями и учреждениями образования. </a:t>
            </a:r>
          </a:p>
        </p:txBody>
      </p:sp>
    </p:spTree>
    <p:extLst>
      <p:ext uri="{BB962C8B-B14F-4D97-AF65-F5344CB8AC3E}">
        <p14:creationId xmlns:p14="http://schemas.microsoft.com/office/powerpoint/2010/main" xmlns="" val="397485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57013" y="1344706"/>
            <a:ext cx="8216990" cy="404314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взаимодействия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Важными механизмами взаимодействия являются объединение потенциала сельских организаций дополнительного образования детей в выработке совместных стратегий и проектов, ориентирование на преодоление глобальных вызов, повышение уровня взаимной интеграции лучших образовательных и воспитательных практик.</a:t>
            </a:r>
          </a:p>
        </p:txBody>
      </p:sp>
    </p:spTree>
    <p:extLst>
      <p:ext uri="{BB962C8B-B14F-4D97-AF65-F5344CB8AC3E}">
        <p14:creationId xmlns:p14="http://schemas.microsoft.com/office/powerpoint/2010/main" xmlns="" val="1914224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15067" y="1062317"/>
            <a:ext cx="8258935" cy="449958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Членство в ЕАДОД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 совершенно очевидно, что членство в ЕАДОД для организаций сельской местности позволяет не только искать собственные пути развития дополнительного образования на территории своей страны, но и адаптировать уже имеющийся опыт стран евразийского пространства. </a:t>
            </a: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Переосмысление накопленного опыта, формирование соответствующих подходов к образовательному взаимодействию помогает созданию условий для доступности дополнительного образования детей в самых удаленных городах и селах, найти новые интересные практики, запустить тиражирование эффективных практик, лучших образовательных программ, использовать положительный опыт коллег. </a:t>
            </a:r>
          </a:p>
        </p:txBody>
      </p:sp>
    </p:spTree>
    <p:extLst>
      <p:ext uri="{BB962C8B-B14F-4D97-AF65-F5344CB8AC3E}">
        <p14:creationId xmlns:p14="http://schemas.microsoft.com/office/powerpoint/2010/main" xmlns="" val="3781828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89233" y="228600"/>
            <a:ext cx="9128826" cy="6400800"/>
          </a:xfrm>
        </p:spPr>
        <p:txBody>
          <a:bodyPr>
            <a:noAutofit/>
          </a:bodyPr>
          <a:lstStyle/>
          <a:p>
            <a:pPr algn="ctr"/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 сотрудничества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Результатом активного сотрудничества можно назвать успешно работающие программы обмена детскими делегациями, состоящими преимущественно из сельских детей, для участия в проектах, реализуемых в станах ЕАЭС: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-участие детей из России, Казахстана, Кыргызстана в Международном 	энто-карнавале «Иссык-Куль собирает друзей», проводимый в 	Кыргызстане и участие детей из Кыргызстана в смене лидерства  	Объединенного центра «Монолит» г. Курск Российской федерации;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-участие детей из Карагандинской области Казахстана в  	международной пленэрной практике «Иссык-Куль глазами детей» и 	участие детей из Кыргызстана в мастер-классах по прикладному 	творчеству в Караганде;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-представление своих работ детьми из стран ЕАЭС на конкурсы по 	ИЗО, объявляемые в Беларуси, в конкурсах по  прикладному 	творчеству «Ярмарка кукол» и «В мире сумок», проводимые 	Кыргызстане и многое другое.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Все проекты направлены на укрепление дружеских связей между детьми из разных стран.</a:t>
            </a:r>
          </a:p>
          <a:p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3249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6404" y="215153"/>
            <a:ext cx="8640289" cy="6481482"/>
          </a:xfrm>
        </p:spPr>
        <p:txBody>
          <a:bodyPr>
            <a:noAutofit/>
          </a:bodyPr>
          <a:lstStyle/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 сотрудничества</a:t>
            </a:r>
          </a:p>
          <a:p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Для педагогов и педагогических работников сельских организаций, учреждений дополнительного образования расширились возможности сотрудничества, умножения профессиональных возможностей, роста конкурентоспособности. </a:t>
            </a:r>
          </a:p>
          <a:p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Участие педагогов ЕАДОД в </a:t>
            </a:r>
            <a:r>
              <a:rPr lang="ru-RU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Брудновских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чтениях, в чтениях Ушинского (Курск, Россия), структурированном диалоге, коллоквиумах в г. Алматы в Казахстане, в международных конференциях по вопросам дополнительного образования, проходящих на Иссык-Куле в Кыргызстане,  в Минске (в Беларусь), в Ярославле (Россия), работа членов ЕАДОД в качестве  зарубежных экспертов во Всероссийском конкурсе программно-методических разработок, в составе членов жюри финала Всероссийского конкурса профессионального мастерства работников сферы дополнительного образования «Сердце отдаю детям» содействуют совместной деятельности в области модернизации учебно-воспитательного процесса, программно-методического обеспечения организаций дополнительного образования детей.</a:t>
            </a: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0592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2297" y="672352"/>
            <a:ext cx="8442657" cy="579568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 сотрудничества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Межцентровское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сотрудничество на евразийском пространстве поддерживает развитие прямых связей между сельскими образовательными организациями. 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Программа по обмену практиками дает комплексное представление о том:</a:t>
            </a:r>
          </a:p>
          <a:p>
            <a:pPr marL="342900" indent="-342900" algn="just">
              <a:buFontTx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создавать и развивать кружки с уникальной концепцией; </a:t>
            </a:r>
          </a:p>
          <a:p>
            <a:pPr marL="342900" indent="-342900" algn="just">
              <a:buFontTx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обеспечить их финансовую устойчивость и сформировать сообщество вокруг своей деятельности; </a:t>
            </a:r>
          </a:p>
          <a:p>
            <a:pPr marL="342900" indent="-342900" algn="just">
              <a:buFontTx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мастер-классы, ориентированные на создание и развитие кружков нового типа; </a:t>
            </a:r>
          </a:p>
          <a:p>
            <a:pPr marL="342900" indent="-342900" algn="just">
              <a:buFontTx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помогают организаторам повысить управленческие компетенции;</a:t>
            </a:r>
          </a:p>
          <a:p>
            <a:pPr marL="342900" indent="-342900" algn="just">
              <a:buFontTx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нетворкинга  и дискуссий участники могут обсудить лучшие практики деятельности кружков, получить рекомендации по развитию своего проекта и найти новые контакты и партнерства. </a:t>
            </a:r>
          </a:p>
        </p:txBody>
      </p:sp>
    </p:spTree>
    <p:extLst>
      <p:ext uri="{BB962C8B-B14F-4D97-AF65-F5344CB8AC3E}">
        <p14:creationId xmlns:p14="http://schemas.microsoft.com/office/powerpoint/2010/main" xmlns="" val="2792140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5402" y="268941"/>
            <a:ext cx="8710609" cy="6333565"/>
          </a:xfrm>
        </p:spPr>
        <p:txBody>
          <a:bodyPr>
            <a:normAutofit lnSpcReduction="10000"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Евразийская ассоциация дополнительного образования помогает созданию условий для реализации совместных образовательных программ развития сельских детей: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сельские дети получают возможность приобретения дополнительного опыта в общении с детьми разных стран, развитие своего интеллектуального и творческого потенциала;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преподаватели получают новые возможности для профессионального роста, установления долговременных профессиональных контактов, реализацию совместных международных мероприятий;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учреждения дополнительного образования получают качественные и привлекательные образовательные и развивающие программы, обогащение опытом организации работы с сельскими детьми.  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34949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57013" y="457200"/>
            <a:ext cx="9028280" cy="6051176"/>
          </a:xfrm>
        </p:spPr>
        <p:txBody>
          <a:bodyPr>
            <a:normAutofit fontScale="92500"/>
          </a:bodyPr>
          <a:lstStyle/>
          <a:p>
            <a:pPr algn="ctr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образования 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стран евразийского пространства в условиях научно-технического прогресса и глобализации показывают высокую роль образования, охватывающую самые различные стороны взаимодействия. 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Ключевым направлением развития общества в рамках глубокой экономической интеграции стран ЕАЭС становится наличие и развитие общего образовательного пространства. Рост разнообразия форм и содержания образования является одной из самых главных тенденций современного образовательного процесса.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тенденция обусловлена усложнением целей образования  Все    актуальнее   вопрос о формировании общего рынка образовательных услуг, нацеленного на повышение качества человеческого капитала, который обеспечивает конкурентоспособность системы образования стран-участниц. </a:t>
            </a:r>
          </a:p>
        </p:txBody>
      </p:sp>
    </p:spTree>
    <p:extLst>
      <p:ext uri="{BB962C8B-B14F-4D97-AF65-F5344CB8AC3E}">
        <p14:creationId xmlns:p14="http://schemas.microsoft.com/office/powerpoint/2010/main" xmlns="" val="3331431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699" y="1492624"/>
            <a:ext cx="8596668" cy="2003611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xmlns="" val="3877459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66737" y="1021975"/>
            <a:ext cx="8603403" cy="5082989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Лучший пример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показала, что усиление конкуренции приводит к возникновению международных образовательных объединений. 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Лучшим примером подобных объединений стало создание Евразийской ассоциации дополнительного образования детей (ЕАДОД).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24961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32514" y="897621"/>
            <a:ext cx="8925885" cy="566454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Евразийская ассоциация дополнительного образования детей  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Евразийская ассоциация дополнительного образования детей -организация, которая развивает взаимопомощь, партнерство, объединяет инновационную деятельность, содействует новой целостности образовательной области. 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ЕАДОД осуществляет мероприятия, направленные на практическую реализацию идей евразийства в сфере образования и науки. 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Согласованные меры в рамках партнерства последовательно расширяют взаимодействие в области дополнительного образования, что является перспективным направлением, позволяющим достигать синергетических эффектов за счет объединения, координации и взаимовыгодного новаторского развития.</a:t>
            </a:r>
          </a:p>
        </p:txBody>
      </p:sp>
    </p:spTree>
    <p:extLst>
      <p:ext uri="{BB962C8B-B14F-4D97-AF65-F5344CB8AC3E}">
        <p14:creationId xmlns:p14="http://schemas.microsoft.com/office/powerpoint/2010/main" xmlns="" val="4053447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8623" y="1385047"/>
            <a:ext cx="8225379" cy="4545106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Практика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Практика доказывает, что вновь стала востребована идея выработки единых подходов к формированию и реализации образовательных программ дополнительного образования с одновременным учетом национальных особенностей и стратегий развития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7733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00293" y="1331259"/>
            <a:ext cx="7973709" cy="43434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Общие цели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одной из общих целей единого образовательного пространства становится ориентированность на достижение высокого уровня и увеличения доступа детей к дополнительному образованию. </a:t>
            </a:r>
          </a:p>
          <a:p>
            <a:pPr algn="ctr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Исследования показали, что актуальным для стран евразийского пространства остается вопрос развития дополнительного образования для сельских детей</a:t>
            </a:r>
          </a:p>
        </p:txBody>
      </p:sp>
    </p:spTree>
    <p:extLst>
      <p:ext uri="{BB962C8B-B14F-4D97-AF65-F5344CB8AC3E}">
        <p14:creationId xmlns:p14="http://schemas.microsoft.com/office/powerpoint/2010/main" xmlns="" val="785060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6AA276-1A9D-4F53-9136-3D1AEBBCD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536895"/>
            <a:ext cx="8596668" cy="83051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характеристики</a:t>
            </a:r>
            <a:endParaRPr lang="ru-RU" sz="28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EE993A1-F3E0-404A-ACB4-67F9F0C81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0569" y="1719743"/>
            <a:ext cx="8183434" cy="4261607"/>
          </a:xfrm>
        </p:spPr>
        <p:txBody>
          <a:bodyPr>
            <a:normAutofit fontScale="625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</a:t>
            </a:r>
            <a:r>
              <a:rPr kumimoji="0" lang="ru-RU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Изучение различных источников позволило установить, что, не смотря на имеющиеся различия, в странах ЕАЭС имеются общие характеристики обеспечения доступности дополнительного образования для сельских детей: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-широко используется интеграция общего и 	дополнительного образования;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-в систему дополнительного образования дети 	включаются на базе общеобразовательных школ;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-используются материально-технические возможности 	школы и ресурсы социальных партнеров, развивается 	взаимодействие с сельским социумом; </a:t>
            </a: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xmlns="" val="2747297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75128" y="551329"/>
            <a:ext cx="8527778" cy="583602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algn="ctr"/>
            <a:r>
              <a:rPr lang="ru-RU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Схожие проблемы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показали, что в странах евразийского пространства есть  и схожие проблемы:</a:t>
            </a:r>
          </a:p>
          <a:p>
            <a:pPr marL="342900" indent="-342900" algn="just">
              <a:buFontTx/>
              <a:buChar char="-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отсутствие в большинстве сел стран учреждений дополнительного образования, культурно-образовательных и спортивных центров и, соответственно, специалистов дополнительного образования;</a:t>
            </a:r>
          </a:p>
          <a:p>
            <a:pPr marL="342900" indent="-342900" algn="just">
              <a:buFontTx/>
              <a:buChar char="-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материально-технической базы организаций дополнительного образования на селе, их недостаточное  финансирование;</a:t>
            </a:r>
          </a:p>
          <a:p>
            <a:pPr marL="342900" indent="-342900" algn="just">
              <a:buFontTx/>
              <a:buChar char="-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концентрация организаций на относительно большой территории и их слабая транспортная доступность;</a:t>
            </a:r>
          </a:p>
          <a:p>
            <a:pPr marL="342900" indent="-342900" algn="just">
              <a:buFontTx/>
              <a:buChar char="-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ограниченные  условия  в выборе объединений по интересам,  кружков и секции;</a:t>
            </a:r>
          </a:p>
        </p:txBody>
      </p:sp>
    </p:spTree>
    <p:extLst>
      <p:ext uri="{BB962C8B-B14F-4D97-AF65-F5344CB8AC3E}">
        <p14:creationId xmlns:p14="http://schemas.microsoft.com/office/powerpoint/2010/main" xmlns="" val="2781063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82179" y="1250576"/>
            <a:ext cx="8191823" cy="4867836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относительно низкая информированность и мотивация 	родителей к организации для детей образования по 	дополнительным программам.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в содержании дополнительного образования на селе    	отражаются национальные, культурные, исторические, 	природные местные традиций и условия; </a:t>
            </a:r>
          </a:p>
          <a:p>
            <a:pPr marL="342900" indent="-342900" algn="just">
              <a:buFontTx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цифровой разрыв между городскими и сельскими  	внешкольными организациями;</a:t>
            </a:r>
          </a:p>
          <a:p>
            <a:pPr marL="342900" indent="-342900" algn="just">
              <a:buFontTx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своеобразная закрытость социального пространства села,  	ограниченность выбора.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859D61D-9C80-4FDC-8527-509ABB245CDE}"/>
              </a:ext>
            </a:extLst>
          </p:cNvPr>
          <p:cNvSpPr txBox="1"/>
          <p:nvPr/>
        </p:nvSpPr>
        <p:spPr>
          <a:xfrm>
            <a:off x="1082179" y="739588"/>
            <a:ext cx="83051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Схожие проблемы</a:t>
            </a:r>
          </a:p>
        </p:txBody>
      </p:sp>
    </p:spTree>
    <p:extLst>
      <p:ext uri="{BB962C8B-B14F-4D97-AF65-F5344CB8AC3E}">
        <p14:creationId xmlns:p14="http://schemas.microsoft.com/office/powerpoint/2010/main" xmlns="" val="108130468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Красный и фиолетовый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240</TotalTime>
  <Words>925</Words>
  <Application>Microsoft Office PowerPoint</Application>
  <PresentationFormat>Произвольный</PresentationFormat>
  <Paragraphs>99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Грань</vt:lpstr>
      <vt:lpstr>Слайд 1</vt:lpstr>
      <vt:lpstr>Слайд 2</vt:lpstr>
      <vt:lpstr>Слайд 3</vt:lpstr>
      <vt:lpstr>Слайд 4</vt:lpstr>
      <vt:lpstr>Слайд 5</vt:lpstr>
      <vt:lpstr>Слайд 6</vt:lpstr>
      <vt:lpstr>Общие характеристики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Спасибо за внимание!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Евразийская ассоциация дополнительного образования детей: партнерство и лучшие практики.</dc:title>
  <dc:creator>RePack by Diakov</dc:creator>
  <cp:lastModifiedBy>николай</cp:lastModifiedBy>
  <cp:revision>21</cp:revision>
  <dcterms:created xsi:type="dcterms:W3CDTF">2022-03-10T08:44:34Z</dcterms:created>
  <dcterms:modified xsi:type="dcterms:W3CDTF">2022-03-13T17:45:02Z</dcterms:modified>
</cp:coreProperties>
</file>