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6" r:id="rId3"/>
    <p:sldId id="305" r:id="rId4"/>
    <p:sldId id="318" r:id="rId5"/>
    <p:sldId id="312" r:id="rId6"/>
    <p:sldId id="315" r:id="rId7"/>
    <p:sldId id="313" r:id="rId8"/>
    <p:sldId id="314" r:id="rId9"/>
    <p:sldId id="295" r:id="rId10"/>
    <p:sldId id="298" r:id="rId11"/>
    <p:sldId id="284" r:id="rId12"/>
    <p:sldId id="283" r:id="rId13"/>
    <p:sldId id="299" r:id="rId14"/>
    <p:sldId id="300" r:id="rId15"/>
    <p:sldId id="302" r:id="rId16"/>
    <p:sldId id="288" r:id="rId17"/>
    <p:sldId id="306" r:id="rId18"/>
    <p:sldId id="301" r:id="rId19"/>
    <p:sldId id="290" r:id="rId20"/>
    <p:sldId id="258" r:id="rId21"/>
    <p:sldId id="31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50" d="100"/>
          <a:sy n="50" d="100"/>
        </p:scale>
        <p:origin x="-730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99C92-EC10-4E8D-A777-1476563E5437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85D03-740F-40E3-80A0-1DC7F1767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D8334-1AC0-4A05-93B2-CE3B7AAE691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01C56-3EAF-4CC6-B8A4-53861BC6B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689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1228A0-E04B-401D-A220-0F8FDB38499F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BBC67B-3B48-498F-9CBD-280AD56238A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1E0DE7-EAF9-49E7-BF42-CE72AC28A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BC67B-3B48-498F-9CBD-280AD56238A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1E0DE7-EAF9-49E7-BF42-CE72AC28A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BC67B-3B48-498F-9CBD-280AD56238A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1E0DE7-EAF9-49E7-BF42-CE72AC28A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BC67B-3B48-498F-9CBD-280AD56238A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1E0DE7-EAF9-49E7-BF42-CE72AC28A1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BC67B-3B48-498F-9CBD-280AD56238A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1E0DE7-EAF9-49E7-BF42-CE72AC28A1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BC67B-3B48-498F-9CBD-280AD56238A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1E0DE7-EAF9-49E7-BF42-CE72AC28A1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BC67B-3B48-498F-9CBD-280AD56238A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1E0DE7-EAF9-49E7-BF42-CE72AC28A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BC67B-3B48-498F-9CBD-280AD56238A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1E0DE7-EAF9-49E7-BF42-CE72AC28A1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BC67B-3B48-498F-9CBD-280AD56238A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1E0DE7-EAF9-49E7-BF42-CE72AC28A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45BBC67B-3B48-498F-9CBD-280AD56238A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1E0DE7-EAF9-49E7-BF42-CE72AC28A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5BBC67B-3B48-498F-9CBD-280AD56238A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1E0DE7-EAF9-49E7-BF42-CE72AC28A1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5BBC67B-3B48-498F-9CBD-280AD56238A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D1E0DE7-EAF9-49E7-BF42-CE72AC28A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4" y="289559"/>
            <a:ext cx="8915399" cy="304800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Воспитание </a:t>
            </a:r>
            <a:r>
              <a:rPr lang="ru-RU" sz="4000" dirty="0" smtClean="0">
                <a:solidFill>
                  <a:srgbClr val="FF0000"/>
                </a:solidFill>
              </a:rPr>
              <a:t>как целевая функция организации дополнительного образования сельских школьников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/>
              <a:t> </a:t>
            </a:r>
            <a:br>
              <a:rPr lang="ru-RU" sz="4000" dirty="0" smtClean="0"/>
            </a:b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2758440"/>
            <a:ext cx="10363200" cy="2052871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Рожков Михаил Иосифович, </a:t>
            </a:r>
            <a:r>
              <a:rPr lang="ru-RU" b="1" dirty="0" smtClean="0">
                <a:solidFill>
                  <a:srgbClr val="002060"/>
                </a:solidFill>
              </a:rPr>
              <a:t>г</a:t>
            </a:r>
            <a:r>
              <a:rPr lang="ru-RU" b="1" dirty="0" smtClean="0">
                <a:solidFill>
                  <a:srgbClr val="002060"/>
                </a:solidFill>
              </a:rPr>
              <a:t>лавный научный </a:t>
            </a:r>
            <a:r>
              <a:rPr lang="ru-RU" b="1" dirty="0" smtClean="0">
                <a:solidFill>
                  <a:srgbClr val="002060"/>
                </a:solidFill>
              </a:rPr>
              <a:t>сотрудник ВЦХТ</a:t>
            </a:r>
            <a:r>
              <a:rPr lang="ru-RU" b="1" dirty="0" smtClean="0">
                <a:solidFill>
                  <a:srgbClr val="002060"/>
                </a:solidFill>
              </a:rPr>
              <a:t>, профессор ЯГПУ, </a:t>
            </a:r>
            <a:r>
              <a:rPr lang="ru-RU" b="1" dirty="0" smtClean="0">
                <a:solidFill>
                  <a:srgbClr val="002060"/>
                </a:solidFill>
              </a:rPr>
              <a:t>доктор педагогических наук, профессор, заслуженный деятель науки </a:t>
            </a:r>
            <a:r>
              <a:rPr lang="ru-RU" b="1" dirty="0" smtClean="0">
                <a:solidFill>
                  <a:srgbClr val="002060"/>
                </a:solidFill>
              </a:rPr>
              <a:t>РФ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m</a:t>
            </a:r>
            <a:r>
              <a:rPr lang="en-US" b="1" dirty="0" smtClean="0">
                <a:solidFill>
                  <a:schemeClr val="tx1"/>
                </a:solidFill>
              </a:rPr>
              <a:t>ir-46@mail.ru</a:t>
            </a:r>
            <a:endParaRPr lang="ru-RU" b="1" dirty="0" smtClean="0">
              <a:solidFill>
                <a:schemeClr val="tx1"/>
              </a:solidFill>
            </a:endParaRPr>
          </a:p>
          <a:p>
            <a:pPr algn="just"/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73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6280" y="1481329"/>
            <a:ext cx="7056120" cy="4525963"/>
          </a:xfrm>
        </p:spPr>
        <p:txBody>
          <a:bodyPr/>
          <a:lstStyle/>
          <a:p>
            <a:pPr lvl="0"/>
            <a:r>
              <a:rPr lang="ru-RU" sz="2400" b="1" dirty="0" smtClean="0"/>
              <a:t>конструирование </a:t>
            </a:r>
            <a:r>
              <a:rPr lang="ru-RU" sz="2400" b="1" dirty="0"/>
              <a:t>ситуаций жизнедеятельности </a:t>
            </a:r>
            <a:r>
              <a:rPr lang="ru-RU" sz="2400" b="1" dirty="0" smtClean="0"/>
              <a:t>способствующих </a:t>
            </a:r>
            <a:r>
              <a:rPr lang="ru-RU" sz="2400" b="1" dirty="0"/>
              <a:t>максимальному проявлению индивидуального (личного) потенциала у </a:t>
            </a:r>
            <a:r>
              <a:rPr lang="ru-RU" sz="2400" b="1" dirty="0" smtClean="0"/>
              <a:t>детей</a:t>
            </a:r>
          </a:p>
          <a:p>
            <a:pPr lvl="0"/>
            <a:r>
              <a:rPr lang="ru-RU" sz="2400" b="1" dirty="0" smtClean="0"/>
              <a:t>оптимизация </a:t>
            </a:r>
            <a:r>
              <a:rPr lang="ru-RU" sz="2400" b="1" dirty="0"/>
              <a:t>стиля взаимоотношений </a:t>
            </a:r>
            <a:r>
              <a:rPr lang="ru-RU" sz="2400" b="1" dirty="0" smtClean="0"/>
              <a:t>между детьми, детьми и педагогами и родителями</a:t>
            </a:r>
            <a:endParaRPr lang="ru-RU" sz="2400" b="1" dirty="0"/>
          </a:p>
          <a:p>
            <a:pPr lvl="0"/>
            <a:r>
              <a:rPr lang="ru-RU" sz="2400" b="1" dirty="0"/>
              <a:t>создание </a:t>
            </a:r>
            <a:r>
              <a:rPr lang="ru-RU" sz="2400" b="1" dirty="0" smtClean="0"/>
              <a:t>обстановки </a:t>
            </a:r>
            <a:r>
              <a:rPr lang="ru-RU" sz="2400" b="1" dirty="0"/>
              <a:t>сотрудничества, взаимопонимания, взаимодействия.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Создание поля самореализации в сельском социуме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MIR\Desktop\Documents\Фотоархив\фото-5\Лучшие фото\P405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03070"/>
            <a:ext cx="4236720" cy="3177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2373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</a:rPr>
              <a:t>Саморазвитие</a:t>
            </a:r>
            <a:r>
              <a:rPr lang="ru-RU" b="1" dirty="0">
                <a:solidFill>
                  <a:schemeClr val="tx1"/>
                </a:solidFill>
              </a:rPr>
              <a:t> — это реализация ребёнком собственного проекта совершенствования необходимых ему качеств.   Каждый ребёнок имеет </a:t>
            </a:r>
            <a:r>
              <a:rPr lang="ru-RU" b="1" dirty="0" smtClean="0">
                <a:solidFill>
                  <a:schemeClr val="tx1"/>
                </a:solidFill>
              </a:rPr>
              <a:t>своё </a:t>
            </a:r>
            <a:r>
              <a:rPr lang="ru-RU" b="1" dirty="0">
                <a:solidFill>
                  <a:schemeClr val="tx1"/>
                </a:solidFill>
              </a:rPr>
              <a:t>представление о своём идеале, к которому он стремиться.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Необходимо </a:t>
            </a:r>
            <a:r>
              <a:rPr lang="ru-RU" b="1" dirty="0">
                <a:solidFill>
                  <a:schemeClr val="tx1"/>
                </a:solidFill>
              </a:rPr>
              <a:t>чтобы ребёнок на каждом этапе своего развития </a:t>
            </a:r>
            <a:r>
              <a:rPr lang="ru-RU" b="1" dirty="0">
                <a:solidFill>
                  <a:srgbClr val="C00000"/>
                </a:solidFill>
              </a:rPr>
              <a:t>определял цели жизни и способы достижения.</a:t>
            </a:r>
            <a:r>
              <a:rPr lang="ru-RU" b="1" dirty="0">
                <a:solidFill>
                  <a:schemeClr val="tx1"/>
                </a:solidFill>
              </a:rPr>
              <a:t> В соответствии с этим необходимо выделение специальных задач, например соответствующих его индивидуальным особенностям, включение ребёнка в различные виды деятельности с учётом его особенностей, раскрытие потенциалов личности, как в учебной, так и во </a:t>
            </a:r>
            <a:r>
              <a:rPr lang="ru-RU" b="1" dirty="0" err="1">
                <a:solidFill>
                  <a:schemeClr val="tx1"/>
                </a:solidFill>
              </a:rPr>
              <a:t>внеучебной</a:t>
            </a:r>
            <a:r>
              <a:rPr lang="ru-RU" b="1" dirty="0">
                <a:solidFill>
                  <a:schemeClr val="tx1"/>
                </a:solidFill>
              </a:rPr>
              <a:t> работе, предоставление возможности каждому школьнику для самореализации и самораскрытия. </a:t>
            </a:r>
          </a:p>
          <a:p>
            <a:pPr marL="0" indent="0" algn="just">
              <a:buNone/>
            </a:pP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Саморазвитие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489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совокупность </a:t>
            </a:r>
            <a:r>
              <a:rPr lang="ru-RU" b="1" dirty="0"/>
              <a:t>последовательных действий, связанных с выполнением специально организованной деятельности или общения на основе выбора способа поведения и являющаяся средством соотнесения самопознания и анализа своих возможностей в спектре реализуемых социальных </a:t>
            </a:r>
            <a:r>
              <a:rPr lang="ru-RU" b="1" dirty="0" smtClean="0"/>
              <a:t>функций; </a:t>
            </a:r>
            <a:endParaRPr lang="ru-RU" b="1" dirty="0"/>
          </a:p>
          <a:p>
            <a:r>
              <a:rPr lang="ru-RU" b="1" dirty="0" smtClean="0"/>
              <a:t>предполагают </a:t>
            </a:r>
            <a:r>
              <a:rPr lang="ru-RU" b="1" dirty="0"/>
              <a:t>самооценку детьми своих возможностей на основе последовательного выбора способа социального поведения в процессе освоения различных социальных ролей. </a:t>
            </a:r>
          </a:p>
          <a:p>
            <a:r>
              <a:rPr lang="ru-RU" b="1" dirty="0" smtClean="0"/>
              <a:t>целенаправленность создания социальных проб. </a:t>
            </a:r>
            <a:r>
              <a:rPr lang="ru-RU" b="1" dirty="0"/>
              <a:t>Они не являются случайным обстоятельством жизни, а представляют собой продуманные ситуации. </a:t>
            </a: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Социальные пробы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462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В процессе реализации социальных проб происходит самооценка ребенком  своих возможностей на основе последовательного выбора способа социального поведения в процессе освоения различных социальных ролей. 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Социальные пробы являются существенным фактором, определяющим потребность в саморазвитии, способствуют проявлению  социальной активности, социального интеллекта, готовности к социальному творчеству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Социальные пробы - саморазвитие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Осмысление происходящего </a:t>
            </a:r>
            <a:endParaRPr lang="ru-RU" dirty="0" smtClean="0"/>
          </a:p>
          <a:p>
            <a:r>
              <a:rPr lang="ru-RU" b="1" dirty="0" smtClean="0"/>
              <a:t>Цель, реализация, эмоциональное отношение</a:t>
            </a:r>
            <a:endParaRPr lang="ru-RU" dirty="0" smtClean="0"/>
          </a:p>
          <a:p>
            <a:r>
              <a:rPr lang="ru-RU" b="1" dirty="0" smtClean="0"/>
              <a:t>Понимание своей роли в решении проблемы</a:t>
            </a:r>
            <a:endParaRPr lang="ru-RU" dirty="0" smtClean="0"/>
          </a:p>
          <a:p>
            <a:r>
              <a:rPr lang="ru-RU" b="1" dirty="0" smtClean="0"/>
              <a:t>Оценка своих возможностей</a:t>
            </a:r>
            <a:endParaRPr lang="ru-RU" dirty="0" smtClean="0"/>
          </a:p>
          <a:p>
            <a:r>
              <a:rPr lang="ru-RU" b="1" dirty="0" smtClean="0"/>
              <a:t>Оценка вариантов решения проблемы</a:t>
            </a:r>
            <a:endParaRPr lang="ru-RU" dirty="0" smtClean="0"/>
          </a:p>
          <a:p>
            <a:r>
              <a:rPr lang="ru-RU" b="1" dirty="0" smtClean="0"/>
              <a:t>Выбор своего варианта действий</a:t>
            </a:r>
            <a:endParaRPr lang="ru-RU" dirty="0" smtClean="0"/>
          </a:p>
          <a:p>
            <a:r>
              <a:rPr lang="ru-RU" b="1" dirty="0" smtClean="0"/>
              <a:t>Реальные действия, направленные на решение </a:t>
            </a:r>
            <a:r>
              <a:rPr lang="ru-RU" b="1" dirty="0" err="1" smtClean="0"/>
              <a:t>пороблемы</a:t>
            </a:r>
            <a:endParaRPr lang="ru-RU" dirty="0" smtClean="0"/>
          </a:p>
          <a:p>
            <a:r>
              <a:rPr lang="ru-RU" b="1" dirty="0" smtClean="0"/>
              <a:t>Волевые усилия</a:t>
            </a:r>
            <a:endParaRPr lang="ru-RU" dirty="0" smtClean="0"/>
          </a:p>
          <a:p>
            <a:r>
              <a:rPr lang="ru-RU" b="1" dirty="0" smtClean="0"/>
              <a:t>Анализ своих действий </a:t>
            </a:r>
            <a:endParaRPr lang="ru-RU" dirty="0" smtClean="0"/>
          </a:p>
          <a:p>
            <a:r>
              <a:rPr lang="ru-RU" b="1" dirty="0" smtClean="0"/>
              <a:t>Рефлексия</a:t>
            </a:r>
            <a:endParaRPr lang="ru-RU" dirty="0" smtClean="0"/>
          </a:p>
          <a:p>
            <a:r>
              <a:rPr lang="ru-RU" b="1" dirty="0" smtClean="0"/>
              <a:t>Проектирование своих действий в дальнейшем</a:t>
            </a:r>
            <a:endParaRPr lang="ru-RU" dirty="0" smtClean="0"/>
          </a:p>
          <a:p>
            <a:r>
              <a:rPr lang="ru-RU" b="1" dirty="0" smtClean="0"/>
              <a:t>Саморазвитие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Социальная проба: алгоритм действий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481138"/>
          <a:ext cx="10972800" cy="298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  <a:gridCol w="548640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Группа социальных проб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Характеристика возникающих трудностей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07" marR="84407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Деятельностные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Трудности в создании продукта, в решении практической задачи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07" marR="84407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Интеллектуальные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Трудности в познании, в учёбе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07" marR="84407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Коммуникативные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Трудности в общении, в установлении контакта, передачи информации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07" marR="84407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Эмоциональные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Трудности выражении или сдерживании своих эмоциональных состояний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07" marR="84407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Экзистенциальные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Трудность в понимании смысла события, ситуации, в нравственной оценке происходящего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07" marR="84407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Классификация социальных проб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2680" y="1481329"/>
            <a:ext cx="537972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Социальная проба – это всегда </a:t>
            </a:r>
            <a:r>
              <a:rPr lang="ru-RU" sz="2400" b="1" dirty="0" smtClean="0">
                <a:solidFill>
                  <a:srgbClr val="C00000"/>
                </a:solidFill>
              </a:rPr>
              <a:t>преодоление</a:t>
            </a:r>
            <a:r>
              <a:rPr lang="ru-RU" sz="2400" b="1" dirty="0" smtClean="0">
                <a:solidFill>
                  <a:srgbClr val="002060"/>
                </a:solidFill>
              </a:rPr>
              <a:t>, испытание и поэтому </a:t>
            </a:r>
            <a:r>
              <a:rPr lang="ru-RU" sz="2400" b="1" dirty="0" err="1" smtClean="0">
                <a:solidFill>
                  <a:srgbClr val="002060"/>
                </a:solidFill>
              </a:rPr>
              <a:t>ее</a:t>
            </a:r>
            <a:r>
              <a:rPr lang="ru-RU" sz="2400" b="1" dirty="0" smtClean="0">
                <a:solidFill>
                  <a:srgbClr val="002060"/>
                </a:solidFill>
              </a:rPr>
              <a:t> основу составляет волевой компонент, при этом эмоциональное самочувствие </a:t>
            </a:r>
            <a:r>
              <a:rPr lang="ru-RU" sz="2400" b="1" dirty="0" err="1" smtClean="0">
                <a:solidFill>
                  <a:srgbClr val="002060"/>
                </a:solidFill>
              </a:rPr>
              <a:t>ребенка</a:t>
            </a:r>
            <a:r>
              <a:rPr lang="ru-RU" sz="2400" b="1" dirty="0" smtClean="0">
                <a:solidFill>
                  <a:srgbClr val="002060"/>
                </a:solidFill>
              </a:rPr>
              <a:t> во  многом зависит от успеха или неуспеха </a:t>
            </a:r>
            <a:r>
              <a:rPr lang="ru-RU" sz="2400" b="1" dirty="0" err="1" smtClean="0">
                <a:solidFill>
                  <a:srgbClr val="002060"/>
                </a:solidFill>
              </a:rPr>
              <a:t>ребенка</a:t>
            </a:r>
            <a:r>
              <a:rPr lang="ru-RU" sz="2400" b="1" dirty="0" smtClean="0">
                <a:solidFill>
                  <a:srgbClr val="002060"/>
                </a:solidFill>
              </a:rPr>
              <a:t> в решении возникающей перед ним проблемы. Это </a:t>
            </a:r>
            <a:r>
              <a:rPr lang="ru-RU" sz="2400" b="1" dirty="0" err="1" smtClean="0">
                <a:solidFill>
                  <a:srgbClr val="002060"/>
                </a:solidFill>
              </a:rPr>
              <a:t>педполагает</a:t>
            </a:r>
            <a:r>
              <a:rPr lang="ru-RU" sz="2400" b="1" dirty="0" smtClean="0">
                <a:solidFill>
                  <a:srgbClr val="002060"/>
                </a:solidFill>
              </a:rPr>
              <a:t> самооценку своих возможностей на основе последовательного выбора способа социального поведения в процессе освоения различных социальных ролей.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Преодоление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MIR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120" y="2038350"/>
            <a:ext cx="4572000" cy="2933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57128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ru-RU" b="1" dirty="0" smtClean="0"/>
              <a:t>	«Сущность самовоспитания –уметь заставить себя. Это умение уходит тончайшими корнями в человеческую гордость: это мой труд, я узнал здесь, что такое пот и мозоли, но вышел победителем. Гордость немыслима   без постижения того, что такое трудно. Если попытаться определить истинную мудрость воспитания, то она , по –моему, и заключается в том, чтобы человек, создавая себя в собственном труде, постигал красоту трудного»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(«Комсомольская правда», 1969 г)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Сухомлинский В.А.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Путь к успеху –это всегда преодоление</a:t>
            </a: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dirty="0" smtClean="0"/>
              <a:t>Процесс преодоления  носит цикличный характер, каждый цикл которого предполагает переход от осмысления человеком социальных требований к реализуемой готовности к их реализации в практической деятельности. </a:t>
            </a:r>
            <a:endParaRPr lang="ru-RU" sz="2000" b="1" dirty="0" smtClean="0"/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Основой каждого цикла является событие, то есть то обстоятельство или совокупность обстоятельств, к которому или к которым у ребенка возникает эмоциональное отношение. </a:t>
            </a:r>
            <a:endParaRPr lang="ru-RU" sz="2000" b="1" dirty="0" smtClean="0"/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Прежде всего речь идет о событиях, в которых дети реализуют свою </a:t>
            </a:r>
            <a:r>
              <a:rPr lang="ru-RU" sz="2000" b="1" dirty="0" err="1" smtClean="0"/>
              <a:t>субъектность</a:t>
            </a:r>
            <a:r>
              <a:rPr lang="ru-RU" sz="2000" b="1" dirty="0" smtClean="0"/>
              <a:t> и их действия направлены на преодоление возникших барьеров, стоящих на пути к достижению значимой для них цели.</a:t>
            </a:r>
          </a:p>
          <a:p>
            <a:pPr algn="just"/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Процесс преодоления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3407387"/>
              </p:ext>
            </p:extLst>
          </p:nvPr>
        </p:nvGraphicFramePr>
        <p:xfrm>
          <a:off x="3020292" y="849750"/>
          <a:ext cx="7490690" cy="5403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36937"/>
                <a:gridCol w="1253753"/>
              </a:tblGrid>
              <a:tr h="486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Преодоление трудностей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655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2400" b="1" dirty="0">
                          <a:effectLst/>
                        </a:rPr>
                        <a:t>Стараются избегать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14%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99070">
                <a:tc>
                  <a:txBody>
                    <a:bodyPr/>
                    <a:lstStyle/>
                    <a:p>
                      <a:pPr marL="2705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2) Прилагают усилия, чтобы преодолеть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85%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6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Мотивация преодоления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6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1) Хочу изменить себя   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56%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6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2)Хочу лучше узнать себя   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14%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99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3)Получение удовольствие от достижения цели  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46%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6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4)Хочу понравится моим товарищам   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3%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6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5)Хочу, чтобы меня похвалили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2%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28202" y="2716727"/>
            <a:ext cx="169760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574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Воспитание - педагогическое </a:t>
            </a:r>
            <a:r>
              <a:rPr lang="ru-RU" sz="2400" b="1" dirty="0" smtClean="0">
                <a:solidFill>
                  <a:srgbClr val="002060"/>
                </a:solidFill>
              </a:rPr>
              <a:t>сопровождение развития человека, реализующего субъектную позицию, основанную на гуманистических, нравственных ценностях. 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Воспитательная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деятельность педагога дополнительного образования включает в себя реализацию комплекса организационных и педагогических задач, решаемых  в рамках реализации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общеразвивающих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и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предрофессиональных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программ, а также в процессе непосредственного и опосредованного  общения педагога с воспитанником.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Сущность процесса воспитания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 smtClean="0"/>
              <a:t>Предполагает погружение детей в ситуацию социального выбора, стимулирование осмысления ситуации, определение своего отношения и участия в ней.</a:t>
            </a:r>
          </a:p>
          <a:p>
            <a:r>
              <a:rPr lang="ru-RU" sz="2400" b="1" dirty="0" smtClean="0"/>
              <a:t>Включение в процесс социальной идентификации, в деятельность, имеющую социальную значимость, формирования внутреннего локус-контроля и </a:t>
            </a:r>
            <a:r>
              <a:rPr lang="ru-RU" sz="2400" b="1" dirty="0" err="1" smtClean="0"/>
              <a:t>саморегуляционных</a:t>
            </a:r>
            <a:r>
              <a:rPr lang="ru-RU" sz="2400" b="1" dirty="0" smtClean="0"/>
              <a:t> способностей.</a:t>
            </a:r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Педагогическое сопровождение социальных проб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9929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55970" y="1389889"/>
            <a:ext cx="4641669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Учителя </a:t>
            </a:r>
            <a:r>
              <a:rPr lang="ru-RU" b="1" dirty="0" smtClean="0"/>
              <a:t>спросили  в юбилей,</a:t>
            </a:r>
            <a:endParaRPr lang="ru-RU" dirty="0" smtClean="0"/>
          </a:p>
          <a:p>
            <a:r>
              <a:rPr lang="ru-RU" b="1" dirty="0" smtClean="0"/>
              <a:t>Вручив ему букет из незабудок:</a:t>
            </a:r>
            <a:endParaRPr lang="ru-RU" dirty="0" smtClean="0"/>
          </a:p>
          <a:p>
            <a:r>
              <a:rPr lang="ru-RU" b="1" dirty="0" smtClean="0"/>
              <a:t>-Какой урок из тысяч на земле</a:t>
            </a:r>
            <a:endParaRPr lang="ru-RU" dirty="0" smtClean="0"/>
          </a:p>
          <a:p>
            <a:r>
              <a:rPr lang="ru-RU" b="1" dirty="0" smtClean="0"/>
              <a:t>Остался самым памятным как будто.</a:t>
            </a:r>
            <a:endParaRPr lang="ru-RU" dirty="0" smtClean="0"/>
          </a:p>
          <a:p>
            <a:r>
              <a:rPr lang="ru-RU" b="1" dirty="0" smtClean="0"/>
              <a:t>Ответил многоопытный мудрец:</a:t>
            </a:r>
            <a:endParaRPr lang="ru-RU" dirty="0" smtClean="0"/>
          </a:p>
          <a:p>
            <a:r>
              <a:rPr lang="ru-RU" b="1" dirty="0" smtClean="0"/>
              <a:t>-Дается он благословеньем свыше,</a:t>
            </a:r>
            <a:endParaRPr lang="ru-RU" dirty="0" smtClean="0"/>
          </a:p>
          <a:p>
            <a:r>
              <a:rPr lang="ru-RU" b="1" dirty="0" smtClean="0"/>
              <a:t>Когда биенье ученических сердец</a:t>
            </a:r>
            <a:endParaRPr lang="ru-RU" dirty="0" smtClean="0"/>
          </a:p>
          <a:p>
            <a:r>
              <a:rPr lang="ru-RU" b="1" dirty="0" smtClean="0"/>
              <a:t>Сквозь тишину небесную я слышу!</a:t>
            </a:r>
            <a:endParaRPr lang="ru-RU" dirty="0" smtClean="0"/>
          </a:p>
          <a:p>
            <a:r>
              <a:rPr lang="ru-RU" b="1" dirty="0" smtClean="0"/>
              <a:t>И тишина невысказанных слов</a:t>
            </a:r>
            <a:endParaRPr lang="ru-RU" dirty="0" smtClean="0"/>
          </a:p>
          <a:p>
            <a:r>
              <a:rPr lang="ru-RU" b="1" dirty="0" smtClean="0"/>
              <a:t>Была такой внимательной и чуткой.</a:t>
            </a:r>
            <a:endParaRPr lang="ru-RU" dirty="0" smtClean="0"/>
          </a:p>
          <a:p>
            <a:r>
              <a:rPr lang="ru-RU" b="1" dirty="0" smtClean="0"/>
              <a:t>- Я помню всех своих учеников,-</a:t>
            </a:r>
            <a:endParaRPr lang="ru-RU" dirty="0" smtClean="0"/>
          </a:p>
          <a:p>
            <a:r>
              <a:rPr lang="ru-RU" b="1" dirty="0" smtClean="0"/>
              <a:t>Добавил он и обнял незабудки.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Лучший урок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MIR\Desktop\60a5051b9dfc7368874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543" y="1444173"/>
            <a:ext cx="5965371" cy="3976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ограниченность социального взаимодействия;</a:t>
            </a:r>
          </a:p>
          <a:p>
            <a:r>
              <a:rPr lang="ru-RU" b="1" smtClean="0">
                <a:solidFill>
                  <a:schemeClr val="tx1"/>
                </a:solidFill>
              </a:rPr>
              <a:t>уникальность </a:t>
            </a:r>
            <a:r>
              <a:rPr lang="ru-RU" b="1" dirty="0" smtClean="0">
                <a:solidFill>
                  <a:schemeClr val="tx1"/>
                </a:solidFill>
              </a:rPr>
              <a:t>событий;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сверхзанятость родителей в личных подсобных хозяйствах;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ограниченные возможности  проектирования жизненных  перспектив;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интеграция урбанистической культуры в сельский социум, разрушение традиционного уклада сельской жизни.;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 ряде случаев доминирование </a:t>
            </a:r>
            <a:r>
              <a:rPr lang="ru-RU" b="1" dirty="0" err="1" smtClean="0">
                <a:solidFill>
                  <a:schemeClr val="tx1"/>
                </a:solidFill>
              </a:rPr>
              <a:t>делинквентнвых</a:t>
            </a:r>
            <a:r>
              <a:rPr lang="ru-RU" b="1" dirty="0" smtClean="0">
                <a:solidFill>
                  <a:schemeClr val="tx1"/>
                </a:solidFill>
              </a:rPr>
              <a:t> норм отношений;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неразвитость социальной инфраструктуры;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большое количество малообеспеченных семей;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отсутствие у большинства населения работы рядом с домом;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Учет особенностей современного сельского социума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24840" y="1466089"/>
            <a:ext cx="10972800" cy="4525963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/>
              <a:t>Реализацию воспитательной функции  дополнительного образования  сельских школьников  первую </a:t>
            </a:r>
            <a:r>
              <a:rPr lang="ru-RU" sz="2200" b="1" dirty="0" smtClean="0"/>
              <a:t>очередь учителя, совмещающие основную работу в школе и работу с детьми в кружковых объединениях, и родители-энтузиасты, являющиеся жителями села. </a:t>
            </a:r>
            <a:endParaRPr lang="ru-RU" sz="2200" b="1" dirty="0" smtClean="0"/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Особую </a:t>
            </a:r>
            <a:r>
              <a:rPr lang="ru-RU" sz="2200" b="1" dirty="0" smtClean="0"/>
              <a:t>культурно-воспитательную и национальную ценность несет в себе слитность сельского социума с природным окружением. Природная среда и ее состояние входит в содержание процесса воспитания в территории, что позволяет сельским школьникам ежедневно и ежечасно соприкасаться с силами природы, а педагогам широко использовать эту возможность в организации внеурочной деятельности. </a:t>
            </a:r>
            <a:endParaRPr lang="ru-RU" sz="2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Особенности дополнительного образования сельских школьников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ru-RU" altLang="ru-RU" sz="2400" b="1" dirty="0" smtClean="0"/>
              <a:t> самостоятельный выбор цели жизни;</a:t>
            </a:r>
          </a:p>
          <a:p>
            <a:pPr algn="just" eaLnBrk="1" hangingPunct="1"/>
            <a:r>
              <a:rPr lang="ru-RU" altLang="ru-RU" sz="2400" b="1" dirty="0" smtClean="0"/>
              <a:t>понимание смысла своего существования;</a:t>
            </a:r>
          </a:p>
          <a:p>
            <a:pPr algn="just" eaLnBrk="1" hangingPunct="1"/>
            <a:r>
              <a:rPr lang="ru-RU" altLang="ru-RU" sz="2400" b="1" dirty="0" smtClean="0"/>
              <a:t>создание проекта своей жизни;</a:t>
            </a:r>
          </a:p>
          <a:p>
            <a:pPr algn="just" eaLnBrk="1" hangingPunct="1"/>
            <a:r>
              <a:rPr lang="ru-RU" altLang="ru-RU" sz="2400" b="1" dirty="0" smtClean="0"/>
              <a:t> реализация своей индивидуальности в рамках созданного проекта</a:t>
            </a:r>
          </a:p>
          <a:p>
            <a:pPr algn="just" eaLnBrk="1" hangingPunct="1"/>
            <a:endParaRPr lang="ru-RU" altLang="ru-RU" sz="2400" b="1" dirty="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800" i="1" dirty="0" smtClean="0">
                <a:solidFill>
                  <a:schemeClr val="accent2"/>
                </a:solidFill>
              </a:rPr>
              <a:t> </a:t>
            </a:r>
            <a:r>
              <a:rPr lang="ru-RU" sz="3800" b="1" i="1" dirty="0" smtClean="0">
                <a:solidFill>
                  <a:srgbClr val="FF0000"/>
                </a:solidFill>
              </a:rPr>
              <a:t>Экзистенциальный подход к воспитанию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7105772"/>
              </p:ext>
            </p:extLst>
          </p:nvPr>
        </p:nvGraphicFramePr>
        <p:xfrm>
          <a:off x="1273631" y="1066800"/>
          <a:ext cx="9535885" cy="5203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1501"/>
                <a:gridCol w="7214384"/>
              </a:tblGrid>
              <a:tr h="650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effectLst/>
                        </a:rPr>
                        <a:t>Выбор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effectLst/>
                        </a:rPr>
                        <a:t>Характеристика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00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effectLst/>
                        </a:rPr>
                        <a:t>Профессиональный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effectLst/>
                        </a:rPr>
                        <a:t>Выбор профессии или сферы будущей профессиональной деятельности и отвечает для ребенка на вопрос «Кем быть?»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00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00">
                          <a:effectLst/>
                        </a:rPr>
                        <a:t>Социальный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effectLst/>
                        </a:rPr>
                        <a:t>Выбор человеком своего социального окружения и основных принципов отношений с этим окружением и отвечает на вопрос «С кем быть?»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51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00">
                          <a:effectLst/>
                        </a:rPr>
                        <a:t>Экзистенциальный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effectLst/>
                        </a:rPr>
                        <a:t>Предполагает изменения в жизни человека, его многомерном мире и отвечает на вопросы «Каким быть?» и  «Как жить?». Основу этих изменений составляет система ценностей и смыслов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Три основных выбора человека</a:t>
            </a:r>
            <a:r>
              <a:rPr kumimoji="0" lang="ru-RU" alt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5990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5595939" y="1643066"/>
            <a:ext cx="4786312" cy="4429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altLang="ru-RU" b="1" dirty="0"/>
          </a:p>
          <a:p>
            <a:pPr marL="0" indent="0">
              <a:buNone/>
            </a:pPr>
            <a:endParaRPr lang="ru-RU" altLang="ru-RU" b="1" dirty="0" smtClean="0"/>
          </a:p>
          <a:p>
            <a:pPr marL="0" indent="0"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buNone/>
            </a:pPr>
            <a:endParaRPr lang="ru-RU" altLang="ru-RU" b="1" dirty="0"/>
          </a:p>
          <a:p>
            <a:pPr marL="0" indent="0">
              <a:buNone/>
            </a:pPr>
            <a:endParaRPr lang="ru-RU" altLang="ru-RU" sz="2300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919289" y="404813"/>
            <a:ext cx="8143875" cy="1143000"/>
          </a:xfrm>
        </p:spPr>
        <p:txBody>
          <a:bodyPr/>
          <a:lstStyle/>
          <a:p>
            <a:pPr eaLnBrk="1" hangingPunct="1"/>
            <a:r>
              <a:rPr lang="ru-RU" altLang="ru-RU" sz="2700" b="1" dirty="0" smtClean="0">
                <a:solidFill>
                  <a:srgbClr val="795359"/>
                </a:solidFill>
                <a:latin typeface="Arial Black" panose="020B0A04020102020204" pitchFamily="34" charset="0"/>
              </a:rPr>
              <a:t>Что такое субъектная позиция ребёнка?</a:t>
            </a:r>
            <a:endParaRPr lang="ru-RU" altLang="ru-RU" sz="2700" b="1" dirty="0">
              <a:solidFill>
                <a:srgbClr val="795359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65" y="1773116"/>
            <a:ext cx="3211849" cy="18667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45873" y="2344090"/>
            <a:ext cx="75726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ru-RU" b="1" i="1" spc="-6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Субъектная позиция</a:t>
            </a:r>
            <a:r>
              <a:rPr lang="ru-RU" b="1" spc="-6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подразумевает </a:t>
            </a:r>
            <a:r>
              <a:rPr lang="ru-RU" b="1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активную творческую деятельность</a:t>
            </a:r>
            <a:r>
              <a:rPr lang="ru-RU" b="1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сознательность, целеполагание и </a:t>
            </a:r>
            <a:r>
              <a:rPr lang="ru-RU" b="1" spc="-3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осознавание</a:t>
            </a:r>
            <a:r>
              <a:rPr lang="ru-RU" b="1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самого </a:t>
            </a:r>
            <a:r>
              <a:rPr lang="ru-RU" b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себя,  свободу,  возможность  выбора  и в  силу этого в известной  мере </a:t>
            </a:r>
            <a:r>
              <a:rPr lang="ru-RU" b="1" spc="-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непредсказуемость, уникальность, неповторимость [</a:t>
            </a:r>
            <a:r>
              <a:rPr lang="ru-RU" b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 </a:t>
            </a:r>
            <a:r>
              <a:rPr lang="ru-RU" b="1" spc="-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И.С</a:t>
            </a:r>
            <a:r>
              <a:rPr lang="ru-RU" b="1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spc="-6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ru-RU" dirty="0" smtClean="0">
                <a:latin typeface="Myriad Pro Light" panose="020B0603030403020204" pitchFamily="34" charset="0"/>
              </a:rPr>
              <a:t>В процессе реализации субъектной позиции вырабатывается </a:t>
            </a:r>
            <a:r>
              <a:rPr lang="ru-RU" dirty="0">
                <a:latin typeface="Myriad Pro Light" panose="020B0603030403020204" pitchFamily="34" charset="0"/>
              </a:rPr>
              <a:t>критическое мышление, </a:t>
            </a:r>
            <a:r>
              <a:rPr lang="ru-RU" dirty="0" smtClean="0">
                <a:latin typeface="Myriad Pro Light" panose="020B0603030403020204" pitchFamily="34" charset="0"/>
              </a:rPr>
              <a:t>заставляет </a:t>
            </a:r>
            <a:r>
              <a:rPr lang="ru-RU" dirty="0">
                <a:latin typeface="Myriad Pro Light" panose="020B0603030403020204" pitchFamily="34" charset="0"/>
              </a:rPr>
              <a:t>серьёзно задуматься над сами собой и приводит к значительному развитию у </a:t>
            </a:r>
            <a:r>
              <a:rPr lang="ru-RU" dirty="0" smtClean="0">
                <a:latin typeface="Myriad Pro Light" panose="020B0603030403020204" pitchFamily="34" charset="0"/>
              </a:rPr>
              <a:t> детей  самосознания, т.е. эмоционально-ценностному </a:t>
            </a:r>
            <a:r>
              <a:rPr lang="ru-RU" dirty="0">
                <a:latin typeface="Myriad Pro Light" panose="020B0603030403020204" pitchFamily="34" charset="0"/>
              </a:rPr>
              <a:t>отношению к </a:t>
            </a:r>
            <a:r>
              <a:rPr lang="ru-RU" dirty="0" smtClean="0">
                <a:latin typeface="Myriad Pro Light" panose="020B0603030403020204" pitchFamily="34" charset="0"/>
              </a:rPr>
              <a:t>себе</a:t>
            </a:r>
            <a:r>
              <a:rPr lang="ru-RU" dirty="0">
                <a:latin typeface="Myriad Pro Light" panose="020B0603030403020204" pitchFamily="34" charset="0"/>
              </a:rPr>
              <a:t>.</a:t>
            </a:r>
            <a:endParaRPr lang="ru-RU" b="1" spc="-65" dirty="0">
              <a:solidFill>
                <a:srgbClr val="000000"/>
              </a:solidFill>
              <a:latin typeface="Myriad Pro Light" panose="020B06030304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endParaRPr lang="ru-RU" b="1" spc="-65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endParaRPr lang="ru-RU" b="1" spc="-6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endParaRPr lang="ru-RU" b="1" spc="-65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ru-RU" spc="-1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3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783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b="1" dirty="0">
                <a:solidFill>
                  <a:srgbClr val="FF0000"/>
                </a:solidFill>
              </a:rPr>
              <a:t>с</a:t>
            </a:r>
            <a:r>
              <a:rPr lang="ru-RU" b="1" dirty="0" smtClean="0">
                <a:solidFill>
                  <a:srgbClr val="FF0000"/>
                </a:solidFill>
              </a:rPr>
              <a:t>амостоятельная оценка происходящих событий;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- </a:t>
            </a:r>
            <a:r>
              <a:rPr lang="ru-RU" b="1" dirty="0">
                <a:solidFill>
                  <a:srgbClr val="FF0000"/>
                </a:solidFill>
              </a:rPr>
              <a:t>осознание собственной значимости для других людей, ответственности за результаты </a:t>
            </a:r>
            <a:r>
              <a:rPr lang="ru-RU" b="1" dirty="0" smtClean="0">
                <a:solidFill>
                  <a:srgbClr val="FF0000"/>
                </a:solidFill>
              </a:rPr>
              <a:t>деятельности; 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- способность к </a:t>
            </a:r>
            <a:r>
              <a:rPr lang="ru-RU" b="1" dirty="0" smtClean="0">
                <a:solidFill>
                  <a:srgbClr val="FF0000"/>
                </a:solidFill>
              </a:rPr>
              <a:t>рефлексии;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- </a:t>
            </a:r>
            <a:r>
              <a:rPr lang="ru-RU" b="1" dirty="0">
                <a:solidFill>
                  <a:srgbClr val="FF0000"/>
                </a:solidFill>
              </a:rPr>
              <a:t>направленность на реализацию «САМО...» — </a:t>
            </a:r>
            <a:r>
              <a:rPr lang="ru-RU" b="1" dirty="0" smtClean="0">
                <a:solidFill>
                  <a:srgbClr val="FF0000"/>
                </a:solidFill>
              </a:rPr>
              <a:t>саморазвития, самопознания самореализации, самоуправления;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- </a:t>
            </a:r>
            <a:r>
              <a:rPr lang="ru-RU" b="1" dirty="0">
                <a:solidFill>
                  <a:srgbClr val="FF0000"/>
                </a:solidFill>
              </a:rPr>
              <a:t>способность самостоятельно вносить коррективы в свою </a:t>
            </a:r>
            <a:r>
              <a:rPr lang="ru-RU" b="1" dirty="0" smtClean="0">
                <a:solidFill>
                  <a:srgbClr val="FF0000"/>
                </a:solidFill>
              </a:rPr>
              <a:t>деятельность.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Критерии реализации субъектной позиции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8226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831978"/>
            <a:ext cx="8915400" cy="3079245"/>
          </a:xfrm>
        </p:spPr>
        <p:txBody>
          <a:bodyPr>
            <a:normAutofit fontScale="55000" lnSpcReduction="20000"/>
          </a:bodyPr>
          <a:lstStyle/>
          <a:p>
            <a:r>
              <a:rPr lang="ru-RU" sz="3200" b="1" dirty="0" smtClean="0"/>
              <a:t>На создание поля самореализации в сельском социуме существенное влияние  особенности традиционного общинного стиля отношений. Для сельского школьника значительно важнее, чем для городского ребенка, общественная оценка его деятельности и поступков</a:t>
            </a:r>
            <a:r>
              <a:rPr lang="ru-RU" sz="3200" b="1" dirty="0" smtClean="0"/>
              <a:t>.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С развитием интернета, который значительно расширил коммуникации сельского школьника, появилась у него возможность самореализации в виртуальном пространстве. Расширилось число участников социальной оценки деятельности ребенка.  Результаты его деятельности выставляются им в различных социальных сетях. Для многих сегодняшних сельских детей важнее «лайки», поставленные участниками этих сетей, чем оценка взрослых.  Для сверстников это тоже становится важным статусным критерием.  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7" y="624110"/>
            <a:ext cx="5228301" cy="20636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Самореализация 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https://psychologist.tips/wp-content/uploads/2018/03/ExternalLink_shutterstock_271194797-730x5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8097" y="243184"/>
            <a:ext cx="3466515" cy="242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281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1059</TotalTime>
  <Words>1164</Words>
  <Application>Microsoft Office PowerPoint</Application>
  <PresentationFormat>Произвольный</PresentationFormat>
  <Paragraphs>144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          Воспитание как целевая функция организации дополнительного образования сельских школьников   </vt:lpstr>
      <vt:lpstr>Сущность процесса воспитания</vt:lpstr>
      <vt:lpstr>Учет особенностей современного сельского социума</vt:lpstr>
      <vt:lpstr>Особенности дополнительного образования сельских школьников</vt:lpstr>
      <vt:lpstr> Экзистенциальный подход к воспитанию</vt:lpstr>
      <vt:lpstr>Три основных выбора человека </vt:lpstr>
      <vt:lpstr>Что такое субъектная позиция ребёнка?</vt:lpstr>
      <vt:lpstr>Критерии реализации субъектной позиции</vt:lpstr>
      <vt:lpstr>Самореализация  </vt:lpstr>
      <vt:lpstr>Создание поля самореализации в сельском социуме</vt:lpstr>
      <vt:lpstr>Саморазвитие</vt:lpstr>
      <vt:lpstr>Социальные пробы</vt:lpstr>
      <vt:lpstr>Социальные пробы - саморазвитие</vt:lpstr>
      <vt:lpstr>Социальная проба: алгоритм действий</vt:lpstr>
      <vt:lpstr>Классификация социальных проб</vt:lpstr>
      <vt:lpstr>Преодоление </vt:lpstr>
      <vt:lpstr>Путь к успеху –это всегда преодоление</vt:lpstr>
      <vt:lpstr>Процесс преодоления</vt:lpstr>
      <vt:lpstr>Слайд 19</vt:lpstr>
      <vt:lpstr>Педагогическое сопровождение социальных проб </vt:lpstr>
      <vt:lpstr>Лучший урок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Саморазвитие</dc:title>
  <dc:creator>acer</dc:creator>
  <cp:lastModifiedBy>MIR</cp:lastModifiedBy>
  <cp:revision>56</cp:revision>
  <dcterms:created xsi:type="dcterms:W3CDTF">2017-11-26T08:29:13Z</dcterms:created>
  <dcterms:modified xsi:type="dcterms:W3CDTF">2022-03-13T08:24:24Z</dcterms:modified>
</cp:coreProperties>
</file>