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35" r:id="rId3"/>
    <p:sldId id="439" r:id="rId4"/>
    <p:sldId id="444" r:id="rId5"/>
    <p:sldId id="452" r:id="rId6"/>
    <p:sldId id="449" r:id="rId7"/>
    <p:sldId id="446" r:id="rId8"/>
    <p:sldId id="450" r:id="rId9"/>
    <p:sldId id="451" r:id="rId10"/>
    <p:sldId id="455" r:id="rId11"/>
    <p:sldId id="440" r:id="rId12"/>
    <p:sldId id="445" r:id="rId13"/>
    <p:sldId id="274" r:id="rId14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06FA12"/>
    <a:srgbClr val="FF33CC"/>
    <a:srgbClr val="00D661"/>
    <a:srgbClr val="0000FF"/>
    <a:srgbClr val="47D872"/>
    <a:srgbClr val="DE2ABC"/>
    <a:srgbClr val="FF5353"/>
    <a:srgbClr val="1E70B9"/>
    <a:srgbClr val="558E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85" autoAdjust="0"/>
  </p:normalViewPr>
  <p:slideViewPr>
    <p:cSldViewPr>
      <p:cViewPr varScale="1">
        <p:scale>
          <a:sx n="69" d="100"/>
          <a:sy n="69" d="100"/>
        </p:scale>
        <p:origin x="756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1113DF-BCE7-4F7B-AE9D-FCADF4B1B7B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FFBE32EA-BA9B-46F9-AF9C-C6F0FADD9B59}">
      <dgm:prSet phldrT="[Текст]" custT="1"/>
      <dgm:spPr/>
      <dgm:t>
        <a:bodyPr/>
        <a:lstStyle/>
        <a:p>
          <a:r>
            <a:rPr lang="ru-RU" sz="1400" b="1" dirty="0" smtClean="0">
              <a:latin typeface="Book Antiqua" pitchFamily="18" charset="0"/>
            </a:rPr>
            <a:t>Региональный модельный центр </a:t>
          </a:r>
          <a:endParaRPr lang="ru-RU" sz="1400" b="1" dirty="0"/>
        </a:p>
      </dgm:t>
    </dgm:pt>
    <dgm:pt modelId="{99093E54-4319-442E-8F74-13050E6185D6}" type="parTrans" cxnId="{C4D6DC3B-9900-4359-AE30-4AFEBBB3FCC8}">
      <dgm:prSet/>
      <dgm:spPr/>
      <dgm:t>
        <a:bodyPr/>
        <a:lstStyle/>
        <a:p>
          <a:endParaRPr lang="ru-RU"/>
        </a:p>
      </dgm:t>
    </dgm:pt>
    <dgm:pt modelId="{8C1B5525-9A24-4617-A13E-27ED1AD2615E}" type="sibTrans" cxnId="{C4D6DC3B-9900-4359-AE30-4AFEBBB3FCC8}">
      <dgm:prSet/>
      <dgm:spPr/>
      <dgm:t>
        <a:bodyPr/>
        <a:lstStyle/>
        <a:p>
          <a:endParaRPr lang="ru-RU"/>
        </a:p>
      </dgm:t>
    </dgm:pt>
    <dgm:pt modelId="{B7B82F32-BA72-4BB1-8342-3115EF8C4C37}">
      <dgm:prSet phldrT="[Текст]" custT="1"/>
      <dgm:spPr/>
      <dgm:t>
        <a:bodyPr/>
        <a:lstStyle/>
        <a:p>
          <a:r>
            <a:rPr lang="ru-RU" sz="1400" dirty="0" smtClean="0">
              <a:latin typeface="Book Antiqua" pitchFamily="18" charset="0"/>
            </a:rPr>
            <a:t>Муниципальный опорный центр дополнительного образования детей</a:t>
          </a:r>
          <a:endParaRPr lang="ru-RU" sz="1400" dirty="0">
            <a:latin typeface="Book Antiqua" pitchFamily="18" charset="0"/>
          </a:endParaRPr>
        </a:p>
      </dgm:t>
    </dgm:pt>
    <dgm:pt modelId="{0D506809-4308-4799-88C9-EF2173D21F7B}" type="parTrans" cxnId="{CF5FA0DC-E642-46A1-97C4-10453EF6E8F1}">
      <dgm:prSet/>
      <dgm:spPr/>
      <dgm:t>
        <a:bodyPr/>
        <a:lstStyle/>
        <a:p>
          <a:endParaRPr lang="ru-RU"/>
        </a:p>
      </dgm:t>
    </dgm:pt>
    <dgm:pt modelId="{D8D81A00-F6E5-4F9E-A81F-75BCED8A006F}" type="sibTrans" cxnId="{CF5FA0DC-E642-46A1-97C4-10453EF6E8F1}">
      <dgm:prSet/>
      <dgm:spPr/>
      <dgm:t>
        <a:bodyPr/>
        <a:lstStyle/>
        <a:p>
          <a:endParaRPr lang="ru-RU"/>
        </a:p>
      </dgm:t>
    </dgm:pt>
    <dgm:pt modelId="{E667BD8B-06E3-44F8-818B-13354E2B3346}">
      <dgm:prSet phldrT="[Текст]" custT="1"/>
      <dgm:spPr/>
      <dgm:t>
        <a:bodyPr/>
        <a:lstStyle/>
        <a:p>
          <a:r>
            <a:rPr lang="ru-RU" sz="1400" dirty="0" smtClean="0">
              <a:latin typeface="Book Antiqua" pitchFamily="18" charset="0"/>
            </a:rPr>
            <a:t>Муниципальный опорный центр дополнительного образования детей</a:t>
          </a:r>
          <a:endParaRPr lang="ru-RU" sz="1400" dirty="0">
            <a:latin typeface="Book Antiqua" pitchFamily="18" charset="0"/>
          </a:endParaRPr>
        </a:p>
      </dgm:t>
    </dgm:pt>
    <dgm:pt modelId="{4975652E-0AB7-4DA6-9C82-4892E0C9BEE7}" type="parTrans" cxnId="{9E371175-4194-4A3F-8698-07CEB0B1DF4C}">
      <dgm:prSet/>
      <dgm:spPr/>
      <dgm:t>
        <a:bodyPr/>
        <a:lstStyle/>
        <a:p>
          <a:endParaRPr lang="ru-RU"/>
        </a:p>
      </dgm:t>
    </dgm:pt>
    <dgm:pt modelId="{EF0A49D1-D485-4D22-90C0-1E1B62AEA97F}" type="sibTrans" cxnId="{9E371175-4194-4A3F-8698-07CEB0B1DF4C}">
      <dgm:prSet/>
      <dgm:spPr/>
      <dgm:t>
        <a:bodyPr/>
        <a:lstStyle/>
        <a:p>
          <a:endParaRPr lang="ru-RU"/>
        </a:p>
      </dgm:t>
    </dgm:pt>
    <dgm:pt modelId="{AD1FBB5C-30FC-4F26-BB7E-7933C835A638}">
      <dgm:prSet/>
      <dgm:spPr/>
      <dgm:t>
        <a:bodyPr/>
        <a:lstStyle/>
        <a:p>
          <a:r>
            <a:rPr lang="ru-RU" dirty="0" smtClean="0"/>
            <a:t>Организация ДОД</a:t>
          </a:r>
          <a:endParaRPr lang="ru-RU" dirty="0"/>
        </a:p>
      </dgm:t>
    </dgm:pt>
    <dgm:pt modelId="{D0058D71-2DDC-42DC-BBBA-D8C587687402}" type="parTrans" cxnId="{5E67B574-15A8-4C35-9392-C2653B9CEC12}">
      <dgm:prSet/>
      <dgm:spPr/>
      <dgm:t>
        <a:bodyPr/>
        <a:lstStyle/>
        <a:p>
          <a:endParaRPr lang="ru-RU"/>
        </a:p>
      </dgm:t>
    </dgm:pt>
    <dgm:pt modelId="{B8F4B087-BBD9-4114-97AA-24B3D0B4BFF4}" type="sibTrans" cxnId="{5E67B574-15A8-4C35-9392-C2653B9CEC12}">
      <dgm:prSet/>
      <dgm:spPr/>
      <dgm:t>
        <a:bodyPr/>
        <a:lstStyle/>
        <a:p>
          <a:endParaRPr lang="ru-RU"/>
        </a:p>
      </dgm:t>
    </dgm:pt>
    <dgm:pt modelId="{95DD5EE4-B49C-4241-94A3-B100234A1DD1}">
      <dgm:prSet/>
      <dgm:spPr/>
      <dgm:t>
        <a:bodyPr/>
        <a:lstStyle/>
        <a:p>
          <a:r>
            <a:rPr lang="ru-RU" smtClean="0"/>
            <a:t>Организация ДОД </a:t>
          </a:r>
          <a:endParaRPr lang="ru-RU" dirty="0"/>
        </a:p>
      </dgm:t>
    </dgm:pt>
    <dgm:pt modelId="{46C236F7-8158-4B15-AA37-C13E4BEA94AB}" type="parTrans" cxnId="{1E2C4F06-6347-4451-8B9C-6D58A3282F5E}">
      <dgm:prSet/>
      <dgm:spPr/>
      <dgm:t>
        <a:bodyPr/>
        <a:lstStyle/>
        <a:p>
          <a:endParaRPr lang="ru-RU"/>
        </a:p>
      </dgm:t>
    </dgm:pt>
    <dgm:pt modelId="{A7E4AEA2-1EF9-4B20-97EB-2A5281926270}" type="sibTrans" cxnId="{1E2C4F06-6347-4451-8B9C-6D58A3282F5E}">
      <dgm:prSet/>
      <dgm:spPr/>
      <dgm:t>
        <a:bodyPr/>
        <a:lstStyle/>
        <a:p>
          <a:endParaRPr lang="ru-RU"/>
        </a:p>
      </dgm:t>
    </dgm:pt>
    <dgm:pt modelId="{7977D437-E7D6-4BCC-B301-4EC9BD947EC9}">
      <dgm:prSet/>
      <dgm:spPr/>
      <dgm:t>
        <a:bodyPr/>
        <a:lstStyle/>
        <a:p>
          <a:r>
            <a:rPr lang="ru-RU" dirty="0" smtClean="0"/>
            <a:t>Орган местного самоуправления</a:t>
          </a:r>
          <a:endParaRPr lang="ru-RU" dirty="0"/>
        </a:p>
      </dgm:t>
    </dgm:pt>
    <dgm:pt modelId="{9309B611-F79E-4199-B405-14C9E0E9F94C}" type="parTrans" cxnId="{A11C0137-C94D-45A5-B34C-4A9DBC9294B3}">
      <dgm:prSet/>
      <dgm:spPr/>
      <dgm:t>
        <a:bodyPr/>
        <a:lstStyle/>
        <a:p>
          <a:endParaRPr lang="ru-RU"/>
        </a:p>
      </dgm:t>
    </dgm:pt>
    <dgm:pt modelId="{B6985968-3663-476A-809D-E169146A8B72}" type="sibTrans" cxnId="{A11C0137-C94D-45A5-B34C-4A9DBC9294B3}">
      <dgm:prSet/>
      <dgm:spPr/>
      <dgm:t>
        <a:bodyPr/>
        <a:lstStyle/>
        <a:p>
          <a:endParaRPr lang="ru-RU"/>
        </a:p>
      </dgm:t>
    </dgm:pt>
    <dgm:pt modelId="{ED0ADBBA-2689-4DEB-AD93-897B06AD908D}">
      <dgm:prSet/>
      <dgm:spPr/>
      <dgm:t>
        <a:bodyPr/>
        <a:lstStyle/>
        <a:p>
          <a:r>
            <a:rPr lang="ru-RU" dirty="0" smtClean="0"/>
            <a:t>Орган местного самоуправления</a:t>
          </a:r>
          <a:endParaRPr lang="ru-RU" dirty="0"/>
        </a:p>
      </dgm:t>
    </dgm:pt>
    <dgm:pt modelId="{4A282EC5-D591-49C4-A5F9-10A2B88A15EB}" type="sibTrans" cxnId="{A0020C08-8D0A-4A83-9318-2662AD3D0535}">
      <dgm:prSet/>
      <dgm:spPr/>
      <dgm:t>
        <a:bodyPr/>
        <a:lstStyle/>
        <a:p>
          <a:endParaRPr lang="ru-RU"/>
        </a:p>
      </dgm:t>
    </dgm:pt>
    <dgm:pt modelId="{D36DDD61-8E03-4FA1-9EA5-87298651E528}" type="parTrans" cxnId="{A0020C08-8D0A-4A83-9318-2662AD3D0535}">
      <dgm:prSet/>
      <dgm:spPr/>
      <dgm:t>
        <a:bodyPr/>
        <a:lstStyle/>
        <a:p>
          <a:endParaRPr lang="ru-RU"/>
        </a:p>
      </dgm:t>
    </dgm:pt>
    <dgm:pt modelId="{89CAF399-04A8-4D56-B924-B11A48761B23}" type="pres">
      <dgm:prSet presAssocID="{BD1113DF-BCE7-4F7B-AE9D-FCADF4B1B7B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CBCCA92-E9A0-4A6A-80A9-D2E2173BFB31}" type="pres">
      <dgm:prSet presAssocID="{FFBE32EA-BA9B-46F9-AF9C-C6F0FADD9B59}" presName="hierRoot1" presStyleCnt="0"/>
      <dgm:spPr/>
      <dgm:t>
        <a:bodyPr/>
        <a:lstStyle/>
        <a:p>
          <a:endParaRPr lang="ru-RU"/>
        </a:p>
      </dgm:t>
    </dgm:pt>
    <dgm:pt modelId="{A5A16778-94A8-412B-8966-20E2C5DD0497}" type="pres">
      <dgm:prSet presAssocID="{FFBE32EA-BA9B-46F9-AF9C-C6F0FADD9B59}" presName="composite" presStyleCnt="0"/>
      <dgm:spPr/>
      <dgm:t>
        <a:bodyPr/>
        <a:lstStyle/>
        <a:p>
          <a:endParaRPr lang="ru-RU"/>
        </a:p>
      </dgm:t>
    </dgm:pt>
    <dgm:pt modelId="{95419C52-BCDB-47B7-B9BF-2A82933B4A66}" type="pres">
      <dgm:prSet presAssocID="{FFBE32EA-BA9B-46F9-AF9C-C6F0FADD9B59}" presName="background" presStyleLbl="node0" presStyleIdx="0" presStyleCnt="1"/>
      <dgm:spPr/>
      <dgm:t>
        <a:bodyPr/>
        <a:lstStyle/>
        <a:p>
          <a:endParaRPr lang="ru-RU"/>
        </a:p>
      </dgm:t>
    </dgm:pt>
    <dgm:pt modelId="{1C99A1DA-089F-4A03-BB7E-332059EA9623}" type="pres">
      <dgm:prSet presAssocID="{FFBE32EA-BA9B-46F9-AF9C-C6F0FADD9B59}" presName="text" presStyleLbl="fgAcc0" presStyleIdx="0" presStyleCnt="1" custScaleX="208372" custScaleY="113602" custLinFactNeighborX="-2539" custLinFactNeighborY="-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C6E8E19-7459-4CF2-9A6E-AE6B963EA316}" type="pres">
      <dgm:prSet presAssocID="{FFBE32EA-BA9B-46F9-AF9C-C6F0FADD9B59}" presName="hierChild2" presStyleCnt="0"/>
      <dgm:spPr/>
      <dgm:t>
        <a:bodyPr/>
        <a:lstStyle/>
        <a:p>
          <a:endParaRPr lang="ru-RU"/>
        </a:p>
      </dgm:t>
    </dgm:pt>
    <dgm:pt modelId="{BDBBA08C-E594-46D4-94B3-067A4EBDE5F2}" type="pres">
      <dgm:prSet presAssocID="{9309B611-F79E-4199-B405-14C9E0E9F94C}" presName="Name10" presStyleLbl="parChTrans1D2" presStyleIdx="0" presStyleCnt="2"/>
      <dgm:spPr/>
      <dgm:t>
        <a:bodyPr/>
        <a:lstStyle/>
        <a:p>
          <a:endParaRPr lang="ru-RU"/>
        </a:p>
      </dgm:t>
    </dgm:pt>
    <dgm:pt modelId="{6DDC1056-ED6B-4B02-AD1D-3A83CC458B74}" type="pres">
      <dgm:prSet presAssocID="{7977D437-E7D6-4BCC-B301-4EC9BD947EC9}" presName="hierRoot2" presStyleCnt="0"/>
      <dgm:spPr/>
    </dgm:pt>
    <dgm:pt modelId="{0E7B2DA7-5D34-4D92-A1AC-7622B6627F50}" type="pres">
      <dgm:prSet presAssocID="{7977D437-E7D6-4BCC-B301-4EC9BD947EC9}" presName="composite2" presStyleCnt="0"/>
      <dgm:spPr/>
    </dgm:pt>
    <dgm:pt modelId="{15193DDE-55CA-4EA6-8DC3-C69B76D29312}" type="pres">
      <dgm:prSet presAssocID="{7977D437-E7D6-4BCC-B301-4EC9BD947EC9}" presName="background2" presStyleLbl="node2" presStyleIdx="0" presStyleCnt="2"/>
      <dgm:spPr/>
    </dgm:pt>
    <dgm:pt modelId="{9409520F-3273-4E66-A9E6-E2EE11C14864}" type="pres">
      <dgm:prSet presAssocID="{7977D437-E7D6-4BCC-B301-4EC9BD947EC9}" presName="text2" presStyleLbl="fgAcc2" presStyleIdx="0" presStyleCnt="2" custScaleX="2014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3644B02-CA85-481B-A05F-D824FFC32B79}" type="pres">
      <dgm:prSet presAssocID="{7977D437-E7D6-4BCC-B301-4EC9BD947EC9}" presName="hierChild3" presStyleCnt="0"/>
      <dgm:spPr/>
    </dgm:pt>
    <dgm:pt modelId="{6120B4BE-25F0-4BD2-AE8E-3DFE4E5CDAE5}" type="pres">
      <dgm:prSet presAssocID="{0D506809-4308-4799-88C9-EF2173D21F7B}" presName="Name17" presStyleLbl="parChTrans1D3" presStyleIdx="0" presStyleCnt="2"/>
      <dgm:spPr/>
      <dgm:t>
        <a:bodyPr/>
        <a:lstStyle/>
        <a:p>
          <a:endParaRPr lang="ru-RU"/>
        </a:p>
      </dgm:t>
    </dgm:pt>
    <dgm:pt modelId="{C5120FE4-D7D6-4CA1-B2B3-E06FBAD81604}" type="pres">
      <dgm:prSet presAssocID="{B7B82F32-BA72-4BB1-8342-3115EF8C4C37}" presName="hierRoot3" presStyleCnt="0"/>
      <dgm:spPr/>
    </dgm:pt>
    <dgm:pt modelId="{307BDD55-079F-448F-AA6F-DC7638C0858D}" type="pres">
      <dgm:prSet presAssocID="{B7B82F32-BA72-4BB1-8342-3115EF8C4C37}" presName="composite3" presStyleCnt="0"/>
      <dgm:spPr/>
    </dgm:pt>
    <dgm:pt modelId="{84D4E4A6-B3C2-4DCF-A739-AD49E9C0E232}" type="pres">
      <dgm:prSet presAssocID="{B7B82F32-BA72-4BB1-8342-3115EF8C4C37}" presName="background3" presStyleLbl="node3" presStyleIdx="0" presStyleCnt="2"/>
      <dgm:spPr/>
    </dgm:pt>
    <dgm:pt modelId="{123BC10A-F638-4C97-801D-8B8E4083CF5D}" type="pres">
      <dgm:prSet presAssocID="{B7B82F32-BA72-4BB1-8342-3115EF8C4C37}" presName="text3" presStyleLbl="fgAcc3" presStyleIdx="0" presStyleCnt="2" custScaleX="2295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5A37AB6-0855-4D04-B907-4D19FDB77A83}" type="pres">
      <dgm:prSet presAssocID="{B7B82F32-BA72-4BB1-8342-3115EF8C4C37}" presName="hierChild4" presStyleCnt="0"/>
      <dgm:spPr/>
    </dgm:pt>
    <dgm:pt modelId="{D78C5B5F-5BFF-4371-BD3D-DCA75184D015}" type="pres">
      <dgm:prSet presAssocID="{46C236F7-8158-4B15-AA37-C13E4BEA94AB}" presName="Name23" presStyleLbl="parChTrans1D4" presStyleIdx="0" presStyleCnt="2"/>
      <dgm:spPr/>
      <dgm:t>
        <a:bodyPr/>
        <a:lstStyle/>
        <a:p>
          <a:endParaRPr lang="ru-RU"/>
        </a:p>
      </dgm:t>
    </dgm:pt>
    <dgm:pt modelId="{F6DA8937-DFDA-4CB3-883C-10F93A259C32}" type="pres">
      <dgm:prSet presAssocID="{95DD5EE4-B49C-4241-94A3-B100234A1DD1}" presName="hierRoot4" presStyleCnt="0"/>
      <dgm:spPr/>
    </dgm:pt>
    <dgm:pt modelId="{92BFA951-3836-4C4E-B4DD-75D85437037F}" type="pres">
      <dgm:prSet presAssocID="{95DD5EE4-B49C-4241-94A3-B100234A1DD1}" presName="composite4" presStyleCnt="0"/>
      <dgm:spPr/>
    </dgm:pt>
    <dgm:pt modelId="{F8CD68E1-616A-40AD-9236-F144CD7CBEC8}" type="pres">
      <dgm:prSet presAssocID="{95DD5EE4-B49C-4241-94A3-B100234A1DD1}" presName="background4" presStyleLbl="node4" presStyleIdx="0" presStyleCnt="2"/>
      <dgm:spPr/>
    </dgm:pt>
    <dgm:pt modelId="{413E6DD5-D19B-4D96-BE16-ED51FFD6E4E5}" type="pres">
      <dgm:prSet presAssocID="{95DD5EE4-B49C-4241-94A3-B100234A1DD1}" presName="text4" presStyleLbl="fgAcc4" presStyleIdx="0" presStyleCnt="2" custScaleX="1900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5188AE9-EE07-4462-A872-F95FF202859F}" type="pres">
      <dgm:prSet presAssocID="{95DD5EE4-B49C-4241-94A3-B100234A1DD1}" presName="hierChild5" presStyleCnt="0"/>
      <dgm:spPr/>
    </dgm:pt>
    <dgm:pt modelId="{9BA6F4B4-B18F-424D-96B1-A3A3DD7F97D8}" type="pres">
      <dgm:prSet presAssocID="{D36DDD61-8E03-4FA1-9EA5-87298651E52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B15BD480-A1A8-479D-9B32-086FF88B2FE5}" type="pres">
      <dgm:prSet presAssocID="{ED0ADBBA-2689-4DEB-AD93-897B06AD908D}" presName="hierRoot2" presStyleCnt="0"/>
      <dgm:spPr/>
    </dgm:pt>
    <dgm:pt modelId="{2808B2BE-FAE2-4E41-B57A-AD87D4E90A13}" type="pres">
      <dgm:prSet presAssocID="{ED0ADBBA-2689-4DEB-AD93-897B06AD908D}" presName="composite2" presStyleCnt="0"/>
      <dgm:spPr/>
    </dgm:pt>
    <dgm:pt modelId="{1C61FC59-9C54-4DBC-BD8E-AD1FF7903872}" type="pres">
      <dgm:prSet presAssocID="{ED0ADBBA-2689-4DEB-AD93-897B06AD908D}" presName="background2" presStyleLbl="node2" presStyleIdx="1" presStyleCnt="2"/>
      <dgm:spPr/>
    </dgm:pt>
    <dgm:pt modelId="{C3CBC441-1532-4F87-AEB8-E6E34E06A221}" type="pres">
      <dgm:prSet presAssocID="{ED0ADBBA-2689-4DEB-AD93-897B06AD908D}" presName="text2" presStyleLbl="fgAcc2" presStyleIdx="1" presStyleCnt="2" custScaleX="2439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9E0E940-72A9-4F64-BF61-7EC40C5EA217}" type="pres">
      <dgm:prSet presAssocID="{ED0ADBBA-2689-4DEB-AD93-897B06AD908D}" presName="hierChild3" presStyleCnt="0"/>
      <dgm:spPr/>
    </dgm:pt>
    <dgm:pt modelId="{F03D49F8-118A-4581-A149-AB2A592A6D47}" type="pres">
      <dgm:prSet presAssocID="{4975652E-0AB7-4DA6-9C82-4892E0C9BEE7}" presName="Name17" presStyleLbl="parChTrans1D3" presStyleIdx="1" presStyleCnt="2"/>
      <dgm:spPr/>
      <dgm:t>
        <a:bodyPr/>
        <a:lstStyle/>
        <a:p>
          <a:endParaRPr lang="ru-RU"/>
        </a:p>
      </dgm:t>
    </dgm:pt>
    <dgm:pt modelId="{9210FF20-2D60-40F4-B3C0-048F96B84221}" type="pres">
      <dgm:prSet presAssocID="{E667BD8B-06E3-44F8-818B-13354E2B3346}" presName="hierRoot3" presStyleCnt="0"/>
      <dgm:spPr/>
    </dgm:pt>
    <dgm:pt modelId="{2983A15C-F4A9-4940-9D73-BADC12D9AEFB}" type="pres">
      <dgm:prSet presAssocID="{E667BD8B-06E3-44F8-818B-13354E2B3346}" presName="composite3" presStyleCnt="0"/>
      <dgm:spPr/>
    </dgm:pt>
    <dgm:pt modelId="{F3362076-DAC4-4FAB-A3B7-78296E1F46BF}" type="pres">
      <dgm:prSet presAssocID="{E667BD8B-06E3-44F8-818B-13354E2B3346}" presName="background3" presStyleLbl="node3" presStyleIdx="1" presStyleCnt="2"/>
      <dgm:spPr/>
    </dgm:pt>
    <dgm:pt modelId="{A41E430D-13B2-441A-A2D7-B83C809B698B}" type="pres">
      <dgm:prSet presAssocID="{E667BD8B-06E3-44F8-818B-13354E2B3346}" presName="text3" presStyleLbl="fgAcc3" presStyleIdx="1" presStyleCnt="2" custScaleX="2301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8E2C72D-2A86-42C9-B07E-8F9E1E09FFD9}" type="pres">
      <dgm:prSet presAssocID="{E667BD8B-06E3-44F8-818B-13354E2B3346}" presName="hierChild4" presStyleCnt="0"/>
      <dgm:spPr/>
    </dgm:pt>
    <dgm:pt modelId="{11CE05BE-1B03-4246-966C-627A089066A2}" type="pres">
      <dgm:prSet presAssocID="{D0058D71-2DDC-42DC-BBBA-D8C587687402}" presName="Name23" presStyleLbl="parChTrans1D4" presStyleIdx="1" presStyleCnt="2"/>
      <dgm:spPr/>
      <dgm:t>
        <a:bodyPr/>
        <a:lstStyle/>
        <a:p>
          <a:endParaRPr lang="ru-RU"/>
        </a:p>
      </dgm:t>
    </dgm:pt>
    <dgm:pt modelId="{724E0554-5310-4873-9A69-435A92155726}" type="pres">
      <dgm:prSet presAssocID="{AD1FBB5C-30FC-4F26-BB7E-7933C835A638}" presName="hierRoot4" presStyleCnt="0"/>
      <dgm:spPr/>
    </dgm:pt>
    <dgm:pt modelId="{805A21E5-37C9-4F48-9DC8-75F9E8893580}" type="pres">
      <dgm:prSet presAssocID="{AD1FBB5C-30FC-4F26-BB7E-7933C835A638}" presName="composite4" presStyleCnt="0"/>
      <dgm:spPr/>
    </dgm:pt>
    <dgm:pt modelId="{A1AC4C17-BD90-4996-892E-5E689D9715B0}" type="pres">
      <dgm:prSet presAssocID="{AD1FBB5C-30FC-4F26-BB7E-7933C835A638}" presName="background4" presStyleLbl="node4" presStyleIdx="1" presStyleCnt="2"/>
      <dgm:spPr/>
    </dgm:pt>
    <dgm:pt modelId="{FB4A34A9-08F0-42EF-B847-806533913BB7}" type="pres">
      <dgm:prSet presAssocID="{AD1FBB5C-30FC-4F26-BB7E-7933C835A638}" presName="text4" presStyleLbl="fgAcc4" presStyleIdx="1" presStyleCnt="2" custScaleX="2037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A52AFF9-B38B-40C0-A99B-E81DEEAB8385}" type="pres">
      <dgm:prSet presAssocID="{AD1FBB5C-30FC-4F26-BB7E-7933C835A638}" presName="hierChild5" presStyleCnt="0"/>
      <dgm:spPr/>
    </dgm:pt>
  </dgm:ptLst>
  <dgm:cxnLst>
    <dgm:cxn modelId="{A11C0137-C94D-45A5-B34C-4A9DBC9294B3}" srcId="{FFBE32EA-BA9B-46F9-AF9C-C6F0FADD9B59}" destId="{7977D437-E7D6-4BCC-B301-4EC9BD947EC9}" srcOrd="0" destOrd="0" parTransId="{9309B611-F79E-4199-B405-14C9E0E9F94C}" sibTransId="{B6985968-3663-476A-809D-E169146A8B72}"/>
    <dgm:cxn modelId="{CF5FA0DC-E642-46A1-97C4-10453EF6E8F1}" srcId="{7977D437-E7D6-4BCC-B301-4EC9BD947EC9}" destId="{B7B82F32-BA72-4BB1-8342-3115EF8C4C37}" srcOrd="0" destOrd="0" parTransId="{0D506809-4308-4799-88C9-EF2173D21F7B}" sibTransId="{D8D81A00-F6E5-4F9E-A81F-75BCED8A006F}"/>
    <dgm:cxn modelId="{D1F691E4-FE18-4D5D-BD15-98787FEFCE48}" type="presOf" srcId="{B7B82F32-BA72-4BB1-8342-3115EF8C4C37}" destId="{123BC10A-F638-4C97-801D-8B8E4083CF5D}" srcOrd="0" destOrd="0" presId="urn:microsoft.com/office/officeart/2005/8/layout/hierarchy1"/>
    <dgm:cxn modelId="{A0020C08-8D0A-4A83-9318-2662AD3D0535}" srcId="{FFBE32EA-BA9B-46F9-AF9C-C6F0FADD9B59}" destId="{ED0ADBBA-2689-4DEB-AD93-897B06AD908D}" srcOrd="1" destOrd="0" parTransId="{D36DDD61-8E03-4FA1-9EA5-87298651E528}" sibTransId="{4A282EC5-D591-49C4-A5F9-10A2B88A15EB}"/>
    <dgm:cxn modelId="{0B9E5CC8-656E-447C-884D-29094D7F6E64}" type="presOf" srcId="{D36DDD61-8E03-4FA1-9EA5-87298651E528}" destId="{9BA6F4B4-B18F-424D-96B1-A3A3DD7F97D8}" srcOrd="0" destOrd="0" presId="urn:microsoft.com/office/officeart/2005/8/layout/hierarchy1"/>
    <dgm:cxn modelId="{307F23AD-52BB-4ABD-A6DA-0B266AA7C8AC}" type="presOf" srcId="{FFBE32EA-BA9B-46F9-AF9C-C6F0FADD9B59}" destId="{1C99A1DA-089F-4A03-BB7E-332059EA9623}" srcOrd="0" destOrd="0" presId="urn:microsoft.com/office/officeart/2005/8/layout/hierarchy1"/>
    <dgm:cxn modelId="{C4D6DC3B-9900-4359-AE30-4AFEBBB3FCC8}" srcId="{BD1113DF-BCE7-4F7B-AE9D-FCADF4B1B7B6}" destId="{FFBE32EA-BA9B-46F9-AF9C-C6F0FADD9B59}" srcOrd="0" destOrd="0" parTransId="{99093E54-4319-442E-8F74-13050E6185D6}" sibTransId="{8C1B5525-9A24-4617-A13E-27ED1AD2615E}"/>
    <dgm:cxn modelId="{AE39FB78-7974-4E50-931C-66C255AA1B61}" type="presOf" srcId="{D0058D71-2DDC-42DC-BBBA-D8C587687402}" destId="{11CE05BE-1B03-4246-966C-627A089066A2}" srcOrd="0" destOrd="0" presId="urn:microsoft.com/office/officeart/2005/8/layout/hierarchy1"/>
    <dgm:cxn modelId="{67BAFBA1-3C1B-4C61-B777-A68DC7AFB4E7}" type="presOf" srcId="{7977D437-E7D6-4BCC-B301-4EC9BD947EC9}" destId="{9409520F-3273-4E66-A9E6-E2EE11C14864}" srcOrd="0" destOrd="0" presId="urn:microsoft.com/office/officeart/2005/8/layout/hierarchy1"/>
    <dgm:cxn modelId="{FDD43C5E-39B7-4BB4-8C72-8F2ACC27C9ED}" type="presOf" srcId="{4975652E-0AB7-4DA6-9C82-4892E0C9BEE7}" destId="{F03D49F8-118A-4581-A149-AB2A592A6D47}" srcOrd="0" destOrd="0" presId="urn:microsoft.com/office/officeart/2005/8/layout/hierarchy1"/>
    <dgm:cxn modelId="{1E2C4F06-6347-4451-8B9C-6D58A3282F5E}" srcId="{B7B82F32-BA72-4BB1-8342-3115EF8C4C37}" destId="{95DD5EE4-B49C-4241-94A3-B100234A1DD1}" srcOrd="0" destOrd="0" parTransId="{46C236F7-8158-4B15-AA37-C13E4BEA94AB}" sibTransId="{A7E4AEA2-1EF9-4B20-97EB-2A5281926270}"/>
    <dgm:cxn modelId="{733CC144-0DE8-482B-9934-387C6584FF46}" type="presOf" srcId="{AD1FBB5C-30FC-4F26-BB7E-7933C835A638}" destId="{FB4A34A9-08F0-42EF-B847-806533913BB7}" srcOrd="0" destOrd="0" presId="urn:microsoft.com/office/officeart/2005/8/layout/hierarchy1"/>
    <dgm:cxn modelId="{9E371175-4194-4A3F-8698-07CEB0B1DF4C}" srcId="{ED0ADBBA-2689-4DEB-AD93-897B06AD908D}" destId="{E667BD8B-06E3-44F8-818B-13354E2B3346}" srcOrd="0" destOrd="0" parTransId="{4975652E-0AB7-4DA6-9C82-4892E0C9BEE7}" sibTransId="{EF0A49D1-D485-4D22-90C0-1E1B62AEA97F}"/>
    <dgm:cxn modelId="{3E8157B6-D8BD-4AE8-B9FB-03B1C0528C26}" type="presOf" srcId="{BD1113DF-BCE7-4F7B-AE9D-FCADF4B1B7B6}" destId="{89CAF399-04A8-4D56-B924-B11A48761B23}" srcOrd="0" destOrd="0" presId="urn:microsoft.com/office/officeart/2005/8/layout/hierarchy1"/>
    <dgm:cxn modelId="{585FA2A6-8B7B-43BD-9348-E79EEE7ED41E}" type="presOf" srcId="{46C236F7-8158-4B15-AA37-C13E4BEA94AB}" destId="{D78C5B5F-5BFF-4371-BD3D-DCA75184D015}" srcOrd="0" destOrd="0" presId="urn:microsoft.com/office/officeart/2005/8/layout/hierarchy1"/>
    <dgm:cxn modelId="{948D2977-2479-4A2F-8180-183A971D4CE3}" type="presOf" srcId="{95DD5EE4-B49C-4241-94A3-B100234A1DD1}" destId="{413E6DD5-D19B-4D96-BE16-ED51FFD6E4E5}" srcOrd="0" destOrd="0" presId="urn:microsoft.com/office/officeart/2005/8/layout/hierarchy1"/>
    <dgm:cxn modelId="{5E67B574-15A8-4C35-9392-C2653B9CEC12}" srcId="{E667BD8B-06E3-44F8-818B-13354E2B3346}" destId="{AD1FBB5C-30FC-4F26-BB7E-7933C835A638}" srcOrd="0" destOrd="0" parTransId="{D0058D71-2DDC-42DC-BBBA-D8C587687402}" sibTransId="{B8F4B087-BBD9-4114-97AA-24B3D0B4BFF4}"/>
    <dgm:cxn modelId="{62678C68-B140-4035-B2AD-2656FAA605A3}" type="presOf" srcId="{9309B611-F79E-4199-B405-14C9E0E9F94C}" destId="{BDBBA08C-E594-46D4-94B3-067A4EBDE5F2}" srcOrd="0" destOrd="0" presId="urn:microsoft.com/office/officeart/2005/8/layout/hierarchy1"/>
    <dgm:cxn modelId="{25144772-3A59-4B44-B960-1626082C7A1A}" type="presOf" srcId="{ED0ADBBA-2689-4DEB-AD93-897B06AD908D}" destId="{C3CBC441-1532-4F87-AEB8-E6E34E06A221}" srcOrd="0" destOrd="0" presId="urn:microsoft.com/office/officeart/2005/8/layout/hierarchy1"/>
    <dgm:cxn modelId="{62032F08-45F9-40FC-BE88-4D2BB08C8415}" type="presOf" srcId="{E667BD8B-06E3-44F8-818B-13354E2B3346}" destId="{A41E430D-13B2-441A-A2D7-B83C809B698B}" srcOrd="0" destOrd="0" presId="urn:microsoft.com/office/officeart/2005/8/layout/hierarchy1"/>
    <dgm:cxn modelId="{2FCDF569-6B24-4683-9599-A83EDEA699F2}" type="presOf" srcId="{0D506809-4308-4799-88C9-EF2173D21F7B}" destId="{6120B4BE-25F0-4BD2-AE8E-3DFE4E5CDAE5}" srcOrd="0" destOrd="0" presId="urn:microsoft.com/office/officeart/2005/8/layout/hierarchy1"/>
    <dgm:cxn modelId="{9FD4A23B-9F86-48A9-B1AF-AD2B5845148D}" type="presParOf" srcId="{89CAF399-04A8-4D56-B924-B11A48761B23}" destId="{FCBCCA92-E9A0-4A6A-80A9-D2E2173BFB31}" srcOrd="0" destOrd="0" presId="urn:microsoft.com/office/officeart/2005/8/layout/hierarchy1"/>
    <dgm:cxn modelId="{7E615551-7A7B-4D84-A690-B2082066516F}" type="presParOf" srcId="{FCBCCA92-E9A0-4A6A-80A9-D2E2173BFB31}" destId="{A5A16778-94A8-412B-8966-20E2C5DD0497}" srcOrd="0" destOrd="0" presId="urn:microsoft.com/office/officeart/2005/8/layout/hierarchy1"/>
    <dgm:cxn modelId="{A090BE1E-7F79-452A-993C-E273AABC8E55}" type="presParOf" srcId="{A5A16778-94A8-412B-8966-20E2C5DD0497}" destId="{95419C52-BCDB-47B7-B9BF-2A82933B4A66}" srcOrd="0" destOrd="0" presId="urn:microsoft.com/office/officeart/2005/8/layout/hierarchy1"/>
    <dgm:cxn modelId="{9C175C83-8489-4A59-A706-AD51D79B56F5}" type="presParOf" srcId="{A5A16778-94A8-412B-8966-20E2C5DD0497}" destId="{1C99A1DA-089F-4A03-BB7E-332059EA9623}" srcOrd="1" destOrd="0" presId="urn:microsoft.com/office/officeart/2005/8/layout/hierarchy1"/>
    <dgm:cxn modelId="{1307DDDC-2566-400B-AD01-8DB6A180E2B3}" type="presParOf" srcId="{FCBCCA92-E9A0-4A6A-80A9-D2E2173BFB31}" destId="{9C6E8E19-7459-4CF2-9A6E-AE6B963EA316}" srcOrd="1" destOrd="0" presId="urn:microsoft.com/office/officeart/2005/8/layout/hierarchy1"/>
    <dgm:cxn modelId="{B457593B-5AE6-4F26-A141-AFC2740E1120}" type="presParOf" srcId="{9C6E8E19-7459-4CF2-9A6E-AE6B963EA316}" destId="{BDBBA08C-E594-46D4-94B3-067A4EBDE5F2}" srcOrd="0" destOrd="0" presId="urn:microsoft.com/office/officeart/2005/8/layout/hierarchy1"/>
    <dgm:cxn modelId="{B121BF3D-DAA1-4D5E-895C-F4A7BC007705}" type="presParOf" srcId="{9C6E8E19-7459-4CF2-9A6E-AE6B963EA316}" destId="{6DDC1056-ED6B-4B02-AD1D-3A83CC458B74}" srcOrd="1" destOrd="0" presId="urn:microsoft.com/office/officeart/2005/8/layout/hierarchy1"/>
    <dgm:cxn modelId="{7EBE59A7-8026-4CAF-AC69-66BFC66009F1}" type="presParOf" srcId="{6DDC1056-ED6B-4B02-AD1D-3A83CC458B74}" destId="{0E7B2DA7-5D34-4D92-A1AC-7622B6627F50}" srcOrd="0" destOrd="0" presId="urn:microsoft.com/office/officeart/2005/8/layout/hierarchy1"/>
    <dgm:cxn modelId="{21733A2B-970B-4870-8DB5-CBA3BBA81C31}" type="presParOf" srcId="{0E7B2DA7-5D34-4D92-A1AC-7622B6627F50}" destId="{15193DDE-55CA-4EA6-8DC3-C69B76D29312}" srcOrd="0" destOrd="0" presId="urn:microsoft.com/office/officeart/2005/8/layout/hierarchy1"/>
    <dgm:cxn modelId="{3EE301C1-51E1-4381-B02D-9CB06B49D618}" type="presParOf" srcId="{0E7B2DA7-5D34-4D92-A1AC-7622B6627F50}" destId="{9409520F-3273-4E66-A9E6-E2EE11C14864}" srcOrd="1" destOrd="0" presId="urn:microsoft.com/office/officeart/2005/8/layout/hierarchy1"/>
    <dgm:cxn modelId="{73DE68B9-9113-4734-ADF3-EC57940CFCFF}" type="presParOf" srcId="{6DDC1056-ED6B-4B02-AD1D-3A83CC458B74}" destId="{F3644B02-CA85-481B-A05F-D824FFC32B79}" srcOrd="1" destOrd="0" presId="urn:microsoft.com/office/officeart/2005/8/layout/hierarchy1"/>
    <dgm:cxn modelId="{D2F43513-E291-4CA5-904F-71A007EDC9B4}" type="presParOf" srcId="{F3644B02-CA85-481B-A05F-D824FFC32B79}" destId="{6120B4BE-25F0-4BD2-AE8E-3DFE4E5CDAE5}" srcOrd="0" destOrd="0" presId="urn:microsoft.com/office/officeart/2005/8/layout/hierarchy1"/>
    <dgm:cxn modelId="{C0553F22-9FB8-4A02-8023-E23D5D35D2D9}" type="presParOf" srcId="{F3644B02-CA85-481B-A05F-D824FFC32B79}" destId="{C5120FE4-D7D6-4CA1-B2B3-E06FBAD81604}" srcOrd="1" destOrd="0" presId="urn:microsoft.com/office/officeart/2005/8/layout/hierarchy1"/>
    <dgm:cxn modelId="{1E82F729-1E95-4462-A343-1FDEF74B42C8}" type="presParOf" srcId="{C5120FE4-D7D6-4CA1-B2B3-E06FBAD81604}" destId="{307BDD55-079F-448F-AA6F-DC7638C0858D}" srcOrd="0" destOrd="0" presId="urn:microsoft.com/office/officeart/2005/8/layout/hierarchy1"/>
    <dgm:cxn modelId="{6ED6CB00-EDD4-46E2-A0F1-524F67BE7259}" type="presParOf" srcId="{307BDD55-079F-448F-AA6F-DC7638C0858D}" destId="{84D4E4A6-B3C2-4DCF-A739-AD49E9C0E232}" srcOrd="0" destOrd="0" presId="urn:microsoft.com/office/officeart/2005/8/layout/hierarchy1"/>
    <dgm:cxn modelId="{002E6D8F-AAF3-4FC1-8D8C-E2FA2E4A093C}" type="presParOf" srcId="{307BDD55-079F-448F-AA6F-DC7638C0858D}" destId="{123BC10A-F638-4C97-801D-8B8E4083CF5D}" srcOrd="1" destOrd="0" presId="urn:microsoft.com/office/officeart/2005/8/layout/hierarchy1"/>
    <dgm:cxn modelId="{65BC9DF2-44EB-41CF-B063-40F8F1A8E14D}" type="presParOf" srcId="{C5120FE4-D7D6-4CA1-B2B3-E06FBAD81604}" destId="{65A37AB6-0855-4D04-B907-4D19FDB77A83}" srcOrd="1" destOrd="0" presId="urn:microsoft.com/office/officeart/2005/8/layout/hierarchy1"/>
    <dgm:cxn modelId="{0C999549-71F0-4C05-96C3-3B35F5D70EA8}" type="presParOf" srcId="{65A37AB6-0855-4D04-B907-4D19FDB77A83}" destId="{D78C5B5F-5BFF-4371-BD3D-DCA75184D015}" srcOrd="0" destOrd="0" presId="urn:microsoft.com/office/officeart/2005/8/layout/hierarchy1"/>
    <dgm:cxn modelId="{9AE88D9C-1CF1-43F6-A862-90479412D0BE}" type="presParOf" srcId="{65A37AB6-0855-4D04-B907-4D19FDB77A83}" destId="{F6DA8937-DFDA-4CB3-883C-10F93A259C32}" srcOrd="1" destOrd="0" presId="urn:microsoft.com/office/officeart/2005/8/layout/hierarchy1"/>
    <dgm:cxn modelId="{612A9445-F417-4014-977E-166799ABD9C2}" type="presParOf" srcId="{F6DA8937-DFDA-4CB3-883C-10F93A259C32}" destId="{92BFA951-3836-4C4E-B4DD-75D85437037F}" srcOrd="0" destOrd="0" presId="urn:microsoft.com/office/officeart/2005/8/layout/hierarchy1"/>
    <dgm:cxn modelId="{0A52614A-EB2C-453C-99ED-435A188DD1FA}" type="presParOf" srcId="{92BFA951-3836-4C4E-B4DD-75D85437037F}" destId="{F8CD68E1-616A-40AD-9236-F144CD7CBEC8}" srcOrd="0" destOrd="0" presId="urn:microsoft.com/office/officeart/2005/8/layout/hierarchy1"/>
    <dgm:cxn modelId="{4F128DAA-8135-4FF0-922C-A42F54E74A13}" type="presParOf" srcId="{92BFA951-3836-4C4E-B4DD-75D85437037F}" destId="{413E6DD5-D19B-4D96-BE16-ED51FFD6E4E5}" srcOrd="1" destOrd="0" presId="urn:microsoft.com/office/officeart/2005/8/layout/hierarchy1"/>
    <dgm:cxn modelId="{F7CEDA09-E9E1-4F69-8E30-71BB134B85C3}" type="presParOf" srcId="{F6DA8937-DFDA-4CB3-883C-10F93A259C32}" destId="{35188AE9-EE07-4462-A872-F95FF202859F}" srcOrd="1" destOrd="0" presId="urn:microsoft.com/office/officeart/2005/8/layout/hierarchy1"/>
    <dgm:cxn modelId="{D38832AF-E813-4ED4-B3C2-19F0C6F238F8}" type="presParOf" srcId="{9C6E8E19-7459-4CF2-9A6E-AE6B963EA316}" destId="{9BA6F4B4-B18F-424D-96B1-A3A3DD7F97D8}" srcOrd="2" destOrd="0" presId="urn:microsoft.com/office/officeart/2005/8/layout/hierarchy1"/>
    <dgm:cxn modelId="{5222E955-EF27-4C98-8E79-9D1C3DD656B6}" type="presParOf" srcId="{9C6E8E19-7459-4CF2-9A6E-AE6B963EA316}" destId="{B15BD480-A1A8-479D-9B32-086FF88B2FE5}" srcOrd="3" destOrd="0" presId="urn:microsoft.com/office/officeart/2005/8/layout/hierarchy1"/>
    <dgm:cxn modelId="{D4255CCD-1013-4936-AF06-4FEB04A43E2C}" type="presParOf" srcId="{B15BD480-A1A8-479D-9B32-086FF88B2FE5}" destId="{2808B2BE-FAE2-4E41-B57A-AD87D4E90A13}" srcOrd="0" destOrd="0" presId="urn:microsoft.com/office/officeart/2005/8/layout/hierarchy1"/>
    <dgm:cxn modelId="{F2F43C14-C39A-42CD-9562-3C4356AB00A8}" type="presParOf" srcId="{2808B2BE-FAE2-4E41-B57A-AD87D4E90A13}" destId="{1C61FC59-9C54-4DBC-BD8E-AD1FF7903872}" srcOrd="0" destOrd="0" presId="urn:microsoft.com/office/officeart/2005/8/layout/hierarchy1"/>
    <dgm:cxn modelId="{9588E3D0-453B-47A6-B006-B70A4CDCDE91}" type="presParOf" srcId="{2808B2BE-FAE2-4E41-B57A-AD87D4E90A13}" destId="{C3CBC441-1532-4F87-AEB8-E6E34E06A221}" srcOrd="1" destOrd="0" presId="urn:microsoft.com/office/officeart/2005/8/layout/hierarchy1"/>
    <dgm:cxn modelId="{FC36D684-CCA9-4ABF-8F98-1BB4121FB376}" type="presParOf" srcId="{B15BD480-A1A8-479D-9B32-086FF88B2FE5}" destId="{19E0E940-72A9-4F64-BF61-7EC40C5EA217}" srcOrd="1" destOrd="0" presId="urn:microsoft.com/office/officeart/2005/8/layout/hierarchy1"/>
    <dgm:cxn modelId="{8AEF6D73-063B-42CE-82FB-9CB8B6CAC752}" type="presParOf" srcId="{19E0E940-72A9-4F64-BF61-7EC40C5EA217}" destId="{F03D49F8-118A-4581-A149-AB2A592A6D47}" srcOrd="0" destOrd="0" presId="urn:microsoft.com/office/officeart/2005/8/layout/hierarchy1"/>
    <dgm:cxn modelId="{DE03CAC7-DE6B-483A-9F37-38427F835499}" type="presParOf" srcId="{19E0E940-72A9-4F64-BF61-7EC40C5EA217}" destId="{9210FF20-2D60-40F4-B3C0-048F96B84221}" srcOrd="1" destOrd="0" presId="urn:microsoft.com/office/officeart/2005/8/layout/hierarchy1"/>
    <dgm:cxn modelId="{8DBDFA98-C83B-4C0E-B841-E9E6B2417AB7}" type="presParOf" srcId="{9210FF20-2D60-40F4-B3C0-048F96B84221}" destId="{2983A15C-F4A9-4940-9D73-BADC12D9AEFB}" srcOrd="0" destOrd="0" presId="urn:microsoft.com/office/officeart/2005/8/layout/hierarchy1"/>
    <dgm:cxn modelId="{D09035C7-0802-492D-A1ED-0A374C56074F}" type="presParOf" srcId="{2983A15C-F4A9-4940-9D73-BADC12D9AEFB}" destId="{F3362076-DAC4-4FAB-A3B7-78296E1F46BF}" srcOrd="0" destOrd="0" presId="urn:microsoft.com/office/officeart/2005/8/layout/hierarchy1"/>
    <dgm:cxn modelId="{AA871E10-8EAD-4BCF-97FF-ACD98062D154}" type="presParOf" srcId="{2983A15C-F4A9-4940-9D73-BADC12D9AEFB}" destId="{A41E430D-13B2-441A-A2D7-B83C809B698B}" srcOrd="1" destOrd="0" presId="urn:microsoft.com/office/officeart/2005/8/layout/hierarchy1"/>
    <dgm:cxn modelId="{AF04C39C-152A-4F5F-8CFE-54934D113C4F}" type="presParOf" srcId="{9210FF20-2D60-40F4-B3C0-048F96B84221}" destId="{28E2C72D-2A86-42C9-B07E-8F9E1E09FFD9}" srcOrd="1" destOrd="0" presId="urn:microsoft.com/office/officeart/2005/8/layout/hierarchy1"/>
    <dgm:cxn modelId="{C3B7CB95-0D34-4607-91AD-C22CBC3F9B6A}" type="presParOf" srcId="{28E2C72D-2A86-42C9-B07E-8F9E1E09FFD9}" destId="{11CE05BE-1B03-4246-966C-627A089066A2}" srcOrd="0" destOrd="0" presId="urn:microsoft.com/office/officeart/2005/8/layout/hierarchy1"/>
    <dgm:cxn modelId="{57261BFD-C50C-4FB8-AFAB-7BF4E0229FB6}" type="presParOf" srcId="{28E2C72D-2A86-42C9-B07E-8F9E1E09FFD9}" destId="{724E0554-5310-4873-9A69-435A92155726}" srcOrd="1" destOrd="0" presId="urn:microsoft.com/office/officeart/2005/8/layout/hierarchy1"/>
    <dgm:cxn modelId="{B61A3068-3B54-4D2A-85BD-B93EF38F08F5}" type="presParOf" srcId="{724E0554-5310-4873-9A69-435A92155726}" destId="{805A21E5-37C9-4F48-9DC8-75F9E8893580}" srcOrd="0" destOrd="0" presId="urn:microsoft.com/office/officeart/2005/8/layout/hierarchy1"/>
    <dgm:cxn modelId="{1EF60D56-E134-4F43-9E7D-F55E9B86B451}" type="presParOf" srcId="{805A21E5-37C9-4F48-9DC8-75F9E8893580}" destId="{A1AC4C17-BD90-4996-892E-5E689D9715B0}" srcOrd="0" destOrd="0" presId="urn:microsoft.com/office/officeart/2005/8/layout/hierarchy1"/>
    <dgm:cxn modelId="{BDD1F384-A483-41A2-8E37-31ACCB1265B0}" type="presParOf" srcId="{805A21E5-37C9-4F48-9DC8-75F9E8893580}" destId="{FB4A34A9-08F0-42EF-B847-806533913BB7}" srcOrd="1" destOrd="0" presId="urn:microsoft.com/office/officeart/2005/8/layout/hierarchy1"/>
    <dgm:cxn modelId="{422DE85E-9DA4-4641-98B6-7E670D73AD92}" type="presParOf" srcId="{724E0554-5310-4873-9A69-435A92155726}" destId="{7A52AFF9-B38B-40C0-A99B-E81DEEAB838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CE05BE-1B03-4246-966C-627A089066A2}">
      <dsp:nvSpPr>
        <dsp:cNvPr id="0" name=""/>
        <dsp:cNvSpPr/>
      </dsp:nvSpPr>
      <dsp:spPr>
        <a:xfrm>
          <a:off x="6055381" y="2810013"/>
          <a:ext cx="91440" cy="3175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755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3D49F8-118A-4581-A149-AB2A592A6D47}">
      <dsp:nvSpPr>
        <dsp:cNvPr id="0" name=""/>
        <dsp:cNvSpPr/>
      </dsp:nvSpPr>
      <dsp:spPr>
        <a:xfrm>
          <a:off x="6055381" y="1799114"/>
          <a:ext cx="91440" cy="3175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755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6F4B4-B18F-424D-96B1-A3A3DD7F97D8}">
      <dsp:nvSpPr>
        <dsp:cNvPr id="0" name=""/>
        <dsp:cNvSpPr/>
      </dsp:nvSpPr>
      <dsp:spPr>
        <a:xfrm>
          <a:off x="4812857" y="787680"/>
          <a:ext cx="1288243" cy="3180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938"/>
              </a:lnTo>
              <a:lnTo>
                <a:pt x="1288243" y="216938"/>
              </a:lnTo>
              <a:lnTo>
                <a:pt x="1288243" y="3180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8C5B5F-5BFF-4371-BD3D-DCA75184D015}">
      <dsp:nvSpPr>
        <dsp:cNvPr id="0" name=""/>
        <dsp:cNvSpPr/>
      </dsp:nvSpPr>
      <dsp:spPr>
        <a:xfrm>
          <a:off x="3302637" y="2810013"/>
          <a:ext cx="91440" cy="3175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755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20B4BE-25F0-4BD2-AE8E-3DFE4E5CDAE5}">
      <dsp:nvSpPr>
        <dsp:cNvPr id="0" name=""/>
        <dsp:cNvSpPr/>
      </dsp:nvSpPr>
      <dsp:spPr>
        <a:xfrm>
          <a:off x="3302637" y="1799114"/>
          <a:ext cx="91440" cy="3175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755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BBA08C-E594-46D4-94B3-067A4EBDE5F2}">
      <dsp:nvSpPr>
        <dsp:cNvPr id="0" name=""/>
        <dsp:cNvSpPr/>
      </dsp:nvSpPr>
      <dsp:spPr>
        <a:xfrm>
          <a:off x="3348357" y="787680"/>
          <a:ext cx="1464500" cy="318089"/>
        </a:xfrm>
        <a:custGeom>
          <a:avLst/>
          <a:gdLst/>
          <a:ahLst/>
          <a:cxnLst/>
          <a:rect l="0" t="0" r="0" b="0"/>
          <a:pathLst>
            <a:path>
              <a:moveTo>
                <a:pt x="1464500" y="0"/>
              </a:moveTo>
              <a:lnTo>
                <a:pt x="1464500" y="216938"/>
              </a:lnTo>
              <a:lnTo>
                <a:pt x="0" y="216938"/>
              </a:lnTo>
              <a:lnTo>
                <a:pt x="0" y="3180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419C52-BCDB-47B7-B9BF-2A82933B4A66}">
      <dsp:nvSpPr>
        <dsp:cNvPr id="0" name=""/>
        <dsp:cNvSpPr/>
      </dsp:nvSpPr>
      <dsp:spPr>
        <a:xfrm>
          <a:off x="3675270" y="27"/>
          <a:ext cx="2275174" cy="7876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99A1DA-089F-4A03-BB7E-332059EA9623}">
      <dsp:nvSpPr>
        <dsp:cNvPr id="0" name=""/>
        <dsp:cNvSpPr/>
      </dsp:nvSpPr>
      <dsp:spPr>
        <a:xfrm>
          <a:off x="3796590" y="115281"/>
          <a:ext cx="2275174" cy="78765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Book Antiqua" pitchFamily="18" charset="0"/>
            </a:rPr>
            <a:t>Региональный модельный центр </a:t>
          </a:r>
          <a:endParaRPr lang="ru-RU" sz="1400" b="1" kern="1200" dirty="0"/>
        </a:p>
      </dsp:txBody>
      <dsp:txXfrm>
        <a:off x="3819660" y="138351"/>
        <a:ext cx="2229034" cy="741513"/>
      </dsp:txXfrm>
    </dsp:sp>
    <dsp:sp modelId="{15193DDE-55CA-4EA6-8DC3-C69B76D29312}">
      <dsp:nvSpPr>
        <dsp:cNvPr id="0" name=""/>
        <dsp:cNvSpPr/>
      </dsp:nvSpPr>
      <dsp:spPr>
        <a:xfrm>
          <a:off x="2248292" y="1105769"/>
          <a:ext cx="2200129" cy="69334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09520F-3273-4E66-A9E6-E2EE11C14864}">
      <dsp:nvSpPr>
        <dsp:cNvPr id="0" name=""/>
        <dsp:cNvSpPr/>
      </dsp:nvSpPr>
      <dsp:spPr>
        <a:xfrm>
          <a:off x="2369612" y="1221023"/>
          <a:ext cx="2200129" cy="69334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Орган местного самоуправления</a:t>
          </a:r>
          <a:endParaRPr lang="ru-RU" sz="1800" kern="1200" dirty="0"/>
        </a:p>
      </dsp:txBody>
      <dsp:txXfrm>
        <a:off x="2389919" y="1241330"/>
        <a:ext cx="2159515" cy="652730"/>
      </dsp:txXfrm>
    </dsp:sp>
    <dsp:sp modelId="{84D4E4A6-B3C2-4DCF-A739-AD49E9C0E232}">
      <dsp:nvSpPr>
        <dsp:cNvPr id="0" name=""/>
        <dsp:cNvSpPr/>
      </dsp:nvSpPr>
      <dsp:spPr>
        <a:xfrm>
          <a:off x="2094883" y="2116669"/>
          <a:ext cx="2506948" cy="69334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3BC10A-F638-4C97-801D-8B8E4083CF5D}">
      <dsp:nvSpPr>
        <dsp:cNvPr id="0" name=""/>
        <dsp:cNvSpPr/>
      </dsp:nvSpPr>
      <dsp:spPr>
        <a:xfrm>
          <a:off x="2216203" y="2231923"/>
          <a:ext cx="2506948" cy="69334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Book Antiqua" pitchFamily="18" charset="0"/>
            </a:rPr>
            <a:t>Муниципальный опорный центр дополнительного образования детей</a:t>
          </a:r>
          <a:endParaRPr lang="ru-RU" sz="1400" kern="1200" dirty="0">
            <a:latin typeface="Book Antiqua" pitchFamily="18" charset="0"/>
          </a:endParaRPr>
        </a:p>
      </dsp:txBody>
      <dsp:txXfrm>
        <a:off x="2236510" y="2252230"/>
        <a:ext cx="2466334" cy="652730"/>
      </dsp:txXfrm>
    </dsp:sp>
    <dsp:sp modelId="{F8CD68E1-616A-40AD-9236-F144CD7CBEC8}">
      <dsp:nvSpPr>
        <dsp:cNvPr id="0" name=""/>
        <dsp:cNvSpPr/>
      </dsp:nvSpPr>
      <dsp:spPr>
        <a:xfrm>
          <a:off x="2310906" y="3127569"/>
          <a:ext cx="2074901" cy="69334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3E6DD5-D19B-4D96-BE16-ED51FFD6E4E5}">
      <dsp:nvSpPr>
        <dsp:cNvPr id="0" name=""/>
        <dsp:cNvSpPr/>
      </dsp:nvSpPr>
      <dsp:spPr>
        <a:xfrm>
          <a:off x="2432226" y="3242823"/>
          <a:ext cx="2074901" cy="69334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Организация ДОД </a:t>
          </a:r>
          <a:endParaRPr lang="ru-RU" sz="1800" kern="1200" dirty="0"/>
        </a:p>
      </dsp:txBody>
      <dsp:txXfrm>
        <a:off x="2452533" y="3263130"/>
        <a:ext cx="2034287" cy="652730"/>
      </dsp:txXfrm>
    </dsp:sp>
    <dsp:sp modelId="{1C61FC59-9C54-4DBC-BD8E-AD1FF7903872}">
      <dsp:nvSpPr>
        <dsp:cNvPr id="0" name=""/>
        <dsp:cNvSpPr/>
      </dsp:nvSpPr>
      <dsp:spPr>
        <a:xfrm>
          <a:off x="4769333" y="1105769"/>
          <a:ext cx="2663534" cy="69334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CBC441-1532-4F87-AEB8-E6E34E06A221}">
      <dsp:nvSpPr>
        <dsp:cNvPr id="0" name=""/>
        <dsp:cNvSpPr/>
      </dsp:nvSpPr>
      <dsp:spPr>
        <a:xfrm>
          <a:off x="4890653" y="1221023"/>
          <a:ext cx="2663534" cy="69334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Орган местного самоуправления</a:t>
          </a:r>
          <a:endParaRPr lang="ru-RU" sz="1800" kern="1200" dirty="0"/>
        </a:p>
      </dsp:txBody>
      <dsp:txXfrm>
        <a:off x="4910960" y="1241330"/>
        <a:ext cx="2622920" cy="652730"/>
      </dsp:txXfrm>
    </dsp:sp>
    <dsp:sp modelId="{F3362076-DAC4-4FAB-A3B7-78296E1F46BF}">
      <dsp:nvSpPr>
        <dsp:cNvPr id="0" name=""/>
        <dsp:cNvSpPr/>
      </dsp:nvSpPr>
      <dsp:spPr>
        <a:xfrm>
          <a:off x="4844471" y="2116669"/>
          <a:ext cx="2513259" cy="69334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1E430D-13B2-441A-A2D7-B83C809B698B}">
      <dsp:nvSpPr>
        <dsp:cNvPr id="0" name=""/>
        <dsp:cNvSpPr/>
      </dsp:nvSpPr>
      <dsp:spPr>
        <a:xfrm>
          <a:off x="4965791" y="2231923"/>
          <a:ext cx="2513259" cy="69334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Book Antiqua" pitchFamily="18" charset="0"/>
            </a:rPr>
            <a:t>Муниципальный опорный центр дополнительного образования детей</a:t>
          </a:r>
          <a:endParaRPr lang="ru-RU" sz="1400" kern="1200" dirty="0">
            <a:latin typeface="Book Antiqua" pitchFamily="18" charset="0"/>
          </a:endParaRPr>
        </a:p>
      </dsp:txBody>
      <dsp:txXfrm>
        <a:off x="4986098" y="2252230"/>
        <a:ext cx="2472645" cy="652730"/>
      </dsp:txXfrm>
    </dsp:sp>
    <dsp:sp modelId="{A1AC4C17-BD90-4996-892E-5E689D9715B0}">
      <dsp:nvSpPr>
        <dsp:cNvPr id="0" name=""/>
        <dsp:cNvSpPr/>
      </dsp:nvSpPr>
      <dsp:spPr>
        <a:xfrm>
          <a:off x="4988485" y="3127569"/>
          <a:ext cx="2225231" cy="69334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4A34A9-08F0-42EF-B847-806533913BB7}">
      <dsp:nvSpPr>
        <dsp:cNvPr id="0" name=""/>
        <dsp:cNvSpPr/>
      </dsp:nvSpPr>
      <dsp:spPr>
        <a:xfrm>
          <a:off x="5109805" y="3242823"/>
          <a:ext cx="2225231" cy="69334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Организация ДОД</a:t>
          </a:r>
          <a:endParaRPr lang="ru-RU" sz="1800" kern="1200" dirty="0"/>
        </a:p>
      </dsp:txBody>
      <dsp:txXfrm>
        <a:off x="5130112" y="3263130"/>
        <a:ext cx="2184617" cy="6527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C1505-E91C-4D68-A6AF-1DC4BDF8C645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F51D60-6407-4597-A103-14B14D53D7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9457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4A361-055A-4AF6-B14C-80F01FB63851}" type="datetimeFigureOut">
              <a:rPr lang="ru-RU" smtClean="0"/>
              <a:pPr/>
              <a:t>12.03.2022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6AEDF-72EC-4DF6-A108-CF6F364D25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486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6AEDF-72EC-4DF6-A108-CF6F364D250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646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6AEDF-72EC-4DF6-A108-CF6F364D250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078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6AEDF-72EC-4DF6-A108-CF6F364D250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435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6AEDF-72EC-4DF6-A108-CF6F364D250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806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8113" y="1347788"/>
            <a:ext cx="6462712" cy="36369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6AEDF-72EC-4DF6-A108-CF6F364D250A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399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6AEDF-72EC-4DF6-A108-CF6F364D250A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453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36AC3-7323-4AE7-850F-D4D7C8244442}" type="datetimeFigureOut">
              <a:rPr lang="ru-RU" smtClean="0"/>
              <a:pPr/>
              <a:t>12.03.2022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C6404-01AB-49F4-80AC-D339E8D453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3773D6-23E9-4F9D-9D6A-8EF1442AB7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304"/>
          <a:stretch/>
        </p:blipFill>
        <p:spPr>
          <a:xfrm>
            <a:off x="0" y="-32639"/>
            <a:ext cx="1391477" cy="68974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3498" y="274638"/>
            <a:ext cx="10177131" cy="562074"/>
          </a:xfrm>
        </p:spPr>
        <p:txBody>
          <a:bodyPr>
            <a:normAutofit/>
          </a:bodyPr>
          <a:lstStyle>
            <a:lvl1pPr algn="l">
              <a:defRPr sz="2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83498" y="1268761"/>
            <a:ext cx="10177131" cy="4525963"/>
          </a:xfrm>
        </p:spPr>
        <p:txBody>
          <a:bodyPr>
            <a:normAutofit/>
          </a:bodyPr>
          <a:lstStyle>
            <a:lvl1pPr algn="l"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l"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l"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5919B7D-62CE-4FBF-B96D-9CFD66AD5D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79"/>
          <a:stretch/>
        </p:blipFill>
        <p:spPr>
          <a:xfrm>
            <a:off x="0" y="-32639"/>
            <a:ext cx="12192000" cy="68974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36AC3-7323-4AE7-850F-D4D7C8244442}" type="datetimeFigureOut">
              <a:rPr lang="ru-RU" smtClean="0"/>
              <a:pPr/>
              <a:t>12.03.2022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C6404-01AB-49F4-80AC-D339E8D453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-960783" y="621060"/>
            <a:ext cx="504056" cy="287660"/>
          </a:xfrm>
        </p:spPr>
        <p:txBody>
          <a:bodyPr>
            <a:noAutofit/>
          </a:bodyPr>
          <a:lstStyle/>
          <a:p>
            <a:endParaRPr lang="ru-RU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602159" y="4116765"/>
            <a:ext cx="10873208" cy="31386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Мониторинг дополнительного образования детей сельских муниципальных образований Ярославской области</a:t>
            </a:r>
          </a:p>
          <a:p>
            <a:pPr marL="0" indent="987425" algn="r">
              <a:buNone/>
            </a:pPr>
            <a:endParaRPr lang="ru-RU" sz="2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987425" algn="r">
              <a:buNone/>
            </a:pPr>
            <a:r>
              <a:rPr lang="ru-RU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Вторушина А. В., </a:t>
            </a:r>
            <a:r>
              <a:rPr lang="ru-RU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канд.психол.н</a:t>
            </a:r>
            <a: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., </a:t>
            </a:r>
            <a:endParaRPr lang="en-US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987425" algn="r">
              <a:buNone/>
            </a:pPr>
            <a: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</a:t>
            </a:r>
            <a:r>
              <a:rPr lang="ru-RU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тарший методист </a:t>
            </a:r>
            <a: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РМЦ ДОД Ярославской </a:t>
            </a:r>
            <a:r>
              <a:rPr lang="ru-RU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области</a:t>
            </a:r>
          </a:p>
          <a:p>
            <a:pPr marL="0" indent="987425" algn="ctr">
              <a:buNone/>
            </a:pPr>
            <a:endParaRPr lang="ru-RU" sz="14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ru-RU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 – 15 марта 2022 г., Ярославль</a:t>
            </a:r>
            <a:endParaRPr lang="ru-RU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</a:pPr>
            <a:endParaRPr lang="ru-RU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2838363" y="5381920"/>
            <a:ext cx="6400800" cy="127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81" y="44624"/>
            <a:ext cx="2088232" cy="207651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95400" y="2303307"/>
            <a:ext cx="1130525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Международная научно-практическая </a:t>
            </a:r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конференция</a:t>
            </a:r>
            <a:endParaRPr lang="ru-RU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Эффективные </a:t>
            </a:r>
            <a:r>
              <a:rPr lang="ru-R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модели и практики организации дополнительного образования детей, проживающих в сельской местности, в условиях </a:t>
            </a:r>
            <a:r>
              <a:rPr lang="ru-RU" sz="2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цифровизации</a:t>
            </a:r>
            <a:r>
              <a:rPr lang="ru-R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и глобального технологического </a:t>
            </a:r>
            <a:r>
              <a:rPr lang="ru-RU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обновления</a:t>
            </a:r>
            <a:endParaRPr lang="ru-RU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242156"/>
            <a:ext cx="7176798" cy="41805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4F81BD"/>
                </a:solidFill>
              </a:rPr>
              <a:t>Программы для детей с ОВЗ</a:t>
            </a:r>
            <a:endParaRPr lang="ru-RU" b="1" dirty="0">
              <a:solidFill>
                <a:srgbClr val="4F81BD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058198"/>
              </p:ext>
            </p:extLst>
          </p:nvPr>
        </p:nvGraphicFramePr>
        <p:xfrm>
          <a:off x="1391287" y="1466226"/>
          <a:ext cx="6000857" cy="4451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457">
                  <a:extLst>
                    <a:ext uri="{9D8B030D-6E8A-4147-A177-3AD203B41FA5}">
                      <a16:colId xmlns:a16="http://schemas.microsoft.com/office/drawing/2014/main" val="3615491347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1715025749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225413550"/>
                    </a:ext>
                  </a:extLst>
                </a:gridCol>
              </a:tblGrid>
              <a:tr h="37604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Муниципальное</a:t>
                      </a:r>
                      <a:r>
                        <a:rPr lang="ru-RU" sz="1600" baseline="0" dirty="0" smtClean="0"/>
                        <a:t> образование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Количество</a:t>
                      </a:r>
                      <a:r>
                        <a:rPr lang="ru-RU" sz="1600" baseline="0" dirty="0" smtClean="0"/>
                        <a:t> программ для детей </a:t>
                      </a:r>
                    </a:p>
                    <a:p>
                      <a:pPr algn="ctr"/>
                      <a:r>
                        <a:rPr lang="ru-RU" sz="1600" baseline="0" dirty="0" smtClean="0"/>
                        <a:t>с ОВЗ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программ с дистанционными образовательными технологиями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3959439"/>
                  </a:ext>
                </a:extLst>
              </a:tr>
              <a:tr h="376042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+mn-lt"/>
                          <a:ea typeface="Calibri" panose="020F0502020204030204" pitchFamily="34" charset="0"/>
                        </a:rPr>
                        <a:t>Большесельский</a:t>
                      </a: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 район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</a:rPr>
                        <a:t>0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3913839"/>
                  </a:ext>
                </a:extLst>
              </a:tr>
              <a:tr h="376042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Борисоглебский район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2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9300844"/>
                  </a:ext>
                </a:extLst>
              </a:tr>
              <a:tr h="376042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+mn-lt"/>
                          <a:ea typeface="Calibri" panose="020F0502020204030204" pitchFamily="34" charset="0"/>
                        </a:rPr>
                        <a:t>Брейтовский</a:t>
                      </a: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 район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Calibri" panose="020F0502020204030204" pitchFamily="34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0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4895940"/>
                  </a:ext>
                </a:extLst>
              </a:tr>
              <a:tr h="376042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+mn-lt"/>
                          <a:ea typeface="Calibri" panose="020F0502020204030204" pitchFamily="34" charset="0"/>
                        </a:rPr>
                        <a:t>Некоузский</a:t>
                      </a: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 район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0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39149832"/>
                  </a:ext>
                </a:extLst>
              </a:tr>
              <a:tr h="376042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Calibri" panose="020F0502020204030204" pitchFamily="34" charset="0"/>
                        </a:rPr>
                        <a:t>Некрасовский район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0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4840669"/>
                  </a:ext>
                </a:extLst>
              </a:tr>
              <a:tr h="376042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Calibri" panose="020F0502020204030204" pitchFamily="34" charset="0"/>
                        </a:rPr>
                        <a:t>Первомайский район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0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2875050"/>
                  </a:ext>
                </a:extLst>
              </a:tr>
              <a:tr h="376042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Рыбинский район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70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0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2749522"/>
                  </a:ext>
                </a:extLst>
              </a:tr>
              <a:tr h="376042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Ярославский район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102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1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0473005"/>
                  </a:ext>
                </a:extLst>
              </a:tr>
              <a:tr h="376042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Всего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204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 3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9400185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32220"/>
            <a:ext cx="1296144" cy="12888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3637" y="5917404"/>
            <a:ext cx="523916" cy="5615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156" y="5013176"/>
            <a:ext cx="711901" cy="71190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0657566" y="5107516"/>
            <a:ext cx="2039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программы для </a:t>
            </a:r>
          </a:p>
          <a:p>
            <a:r>
              <a:rPr lang="ru-RU" sz="1400" dirty="0" smtClean="0"/>
              <a:t>детей  с </a:t>
            </a:r>
            <a:r>
              <a:rPr lang="ru-RU" sz="1400" dirty="0"/>
              <a:t>ОВЗ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617553" y="5764588"/>
            <a:ext cx="18120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программы </a:t>
            </a:r>
          </a:p>
          <a:p>
            <a:r>
              <a:rPr lang="ru-RU" sz="1400" dirty="0" smtClean="0"/>
              <a:t>с </a:t>
            </a:r>
            <a:r>
              <a:rPr lang="ru-RU" sz="1400" dirty="0"/>
              <a:t>дистанционными </a:t>
            </a:r>
            <a:endParaRPr lang="ru-RU" sz="1400" dirty="0" smtClean="0"/>
          </a:p>
          <a:p>
            <a:r>
              <a:rPr lang="ru-RU" sz="1400" dirty="0" smtClean="0"/>
              <a:t>образовательными </a:t>
            </a:r>
          </a:p>
          <a:p>
            <a:r>
              <a:rPr lang="ru-RU" sz="1400" dirty="0" smtClean="0"/>
              <a:t>технологиями</a:t>
            </a:r>
            <a:endParaRPr lang="ru-RU" sz="14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12" y="-139305"/>
            <a:ext cx="54493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5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40024" y="-3548"/>
            <a:ext cx="6456718" cy="56207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Развитие кадрового потенциала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7488" y="577820"/>
            <a:ext cx="6309254" cy="580526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600" b="1" dirty="0" smtClean="0">
                <a:latin typeface="+mn-lt"/>
              </a:rPr>
              <a:t>ППП </a:t>
            </a:r>
            <a:r>
              <a:rPr lang="ru-RU" sz="1600" b="1" dirty="0">
                <a:latin typeface="+mn-lt"/>
              </a:rPr>
              <a:t>«Педагогическая деятельность в сфере дополнительного образования</a:t>
            </a:r>
            <a:r>
              <a:rPr lang="ru-RU" sz="1600" b="1" dirty="0" smtClean="0">
                <a:latin typeface="+mn-lt"/>
              </a:rPr>
              <a:t>»</a:t>
            </a:r>
          </a:p>
          <a:p>
            <a:pPr marL="0" indent="0">
              <a:spcBef>
                <a:spcPts val="0"/>
              </a:spcBef>
              <a:buNone/>
            </a:pPr>
            <a:endParaRPr lang="ru-RU" sz="1600" dirty="0">
              <a:latin typeface="+mn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 smtClean="0">
                <a:latin typeface="+mn-lt"/>
              </a:rPr>
              <a:t>ППК: </a:t>
            </a:r>
          </a:p>
          <a:p>
            <a:pPr marL="0" indent="0">
              <a:spcBef>
                <a:spcPts val="0"/>
              </a:spcBef>
            </a:pPr>
            <a:r>
              <a:rPr lang="ru-RU" sz="1600" dirty="0" smtClean="0">
                <a:latin typeface="+mn-lt"/>
              </a:rPr>
              <a:t>«</a:t>
            </a:r>
            <a:r>
              <a:rPr lang="ru-RU" sz="1600" dirty="0" err="1">
                <a:latin typeface="+mn-lt"/>
              </a:rPr>
              <a:t>Профстандарт</a:t>
            </a:r>
            <a:r>
              <a:rPr lang="ru-RU" sz="1600" dirty="0">
                <a:latin typeface="+mn-lt"/>
              </a:rPr>
              <a:t> педагога дополнительного образования детей и взрослых» </a:t>
            </a:r>
            <a:endParaRPr lang="ru-RU" sz="1600" dirty="0" smtClean="0">
              <a:latin typeface="+mn-lt"/>
            </a:endParaRPr>
          </a:p>
          <a:p>
            <a:pPr marL="0" indent="0">
              <a:spcBef>
                <a:spcPts val="0"/>
              </a:spcBef>
            </a:pPr>
            <a:r>
              <a:rPr lang="ru-RU" sz="1600" dirty="0">
                <a:latin typeface="+mn-lt"/>
              </a:rPr>
              <a:t>«Разработка актуальных дополнительных общеобразовательных программ» </a:t>
            </a:r>
            <a:endParaRPr lang="ru-RU" sz="1600" dirty="0" smtClean="0">
              <a:latin typeface="+mn-lt"/>
            </a:endParaRPr>
          </a:p>
          <a:p>
            <a:pPr marL="0" indent="0">
              <a:spcBef>
                <a:spcPts val="0"/>
              </a:spcBef>
            </a:pPr>
            <a:r>
              <a:rPr lang="ru-RU" sz="1600" dirty="0" smtClean="0">
                <a:latin typeface="+mn-lt"/>
              </a:rPr>
              <a:t>«Региональные </a:t>
            </a:r>
            <a:r>
              <a:rPr lang="ru-RU" sz="1600" dirty="0">
                <a:latin typeface="+mn-lt"/>
              </a:rPr>
              <a:t>аспекты реализации персонифицированного дополнительного образования </a:t>
            </a:r>
            <a:r>
              <a:rPr lang="ru-RU" sz="1600" dirty="0" smtClean="0">
                <a:latin typeface="+mn-lt"/>
              </a:rPr>
              <a:t>детей» </a:t>
            </a:r>
          </a:p>
          <a:p>
            <a:pPr marL="0" indent="0">
              <a:spcBef>
                <a:spcPts val="0"/>
              </a:spcBef>
            </a:pPr>
            <a:r>
              <a:rPr lang="ru-RU" sz="1600" dirty="0" smtClean="0">
                <a:latin typeface="+mn-lt"/>
              </a:rPr>
              <a:t>«Стажировка </a:t>
            </a:r>
            <a:r>
              <a:rPr lang="ru-RU" sz="1600" dirty="0">
                <a:latin typeface="+mn-lt"/>
              </a:rPr>
              <a:t>по вопросам повышения доступности и качества программ дополнительного образования детей» </a:t>
            </a:r>
            <a:endParaRPr lang="ru-RU" sz="1600" dirty="0" smtClean="0">
              <a:latin typeface="+mn-lt"/>
            </a:endParaRPr>
          </a:p>
          <a:p>
            <a:pPr marL="0" indent="0">
              <a:spcBef>
                <a:spcPts val="0"/>
              </a:spcBef>
            </a:pPr>
            <a:r>
              <a:rPr lang="ru-RU" sz="1600" dirty="0">
                <a:latin typeface="+mn-lt"/>
              </a:rPr>
              <a:t>«Повышение доступности дополнительного образования детей ОВЗ» </a:t>
            </a:r>
            <a:endParaRPr lang="ru-RU" sz="1600" dirty="0" smtClean="0">
              <a:latin typeface="+mn-lt"/>
            </a:endParaRPr>
          </a:p>
          <a:p>
            <a:pPr marL="0" indent="0">
              <a:spcBef>
                <a:spcPts val="0"/>
              </a:spcBef>
            </a:pPr>
            <a:r>
              <a:rPr lang="ru-RU" sz="1600" dirty="0" smtClean="0">
                <a:latin typeface="+mn-lt"/>
              </a:rPr>
              <a:t>«</a:t>
            </a:r>
            <a:r>
              <a:rPr lang="ru-RU" sz="1600" dirty="0">
                <a:latin typeface="+mn-lt"/>
              </a:rPr>
              <a:t>Театральная деятельность как средство формирования у детей </a:t>
            </a:r>
            <a:r>
              <a:rPr lang="ru-RU" sz="1600" dirty="0" err="1">
                <a:latin typeface="+mn-lt"/>
              </a:rPr>
              <a:t>метапредметных</a:t>
            </a:r>
            <a:r>
              <a:rPr lang="ru-RU" sz="1600" dirty="0">
                <a:latin typeface="+mn-lt"/>
              </a:rPr>
              <a:t> компетенций »    </a:t>
            </a:r>
            <a:endParaRPr lang="ru-RU" sz="1600" dirty="0" smtClean="0">
              <a:latin typeface="+mn-lt"/>
            </a:endParaRPr>
          </a:p>
          <a:p>
            <a:pPr marL="0" indent="0">
              <a:spcBef>
                <a:spcPts val="0"/>
              </a:spcBef>
            </a:pPr>
            <a:r>
              <a:rPr lang="ru-RU" sz="1600" dirty="0">
                <a:latin typeface="+mn-lt"/>
              </a:rPr>
              <a:t>«Организация воспитательной деятельности в условиях дополнительного образования детей»</a:t>
            </a:r>
            <a:endParaRPr lang="ru-RU" sz="1600" dirty="0" smtClean="0">
              <a:latin typeface="+mn-lt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600" dirty="0">
              <a:latin typeface="+mn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 smtClean="0">
                <a:latin typeface="+mn-lt"/>
              </a:rPr>
              <a:t>Конкурсы:</a:t>
            </a:r>
          </a:p>
          <a:p>
            <a:pPr>
              <a:spcBef>
                <a:spcPts val="0"/>
              </a:spcBef>
            </a:pPr>
            <a:r>
              <a:rPr lang="ru-RU" sz="1600" dirty="0" smtClean="0">
                <a:latin typeface="+mn-lt"/>
              </a:rPr>
              <a:t>Сердце отдаю детям</a:t>
            </a:r>
          </a:p>
          <a:p>
            <a:pPr>
              <a:spcBef>
                <a:spcPts val="0"/>
              </a:spcBef>
            </a:pPr>
            <a:r>
              <a:rPr lang="ru-RU" sz="1600" dirty="0" smtClean="0">
                <a:latin typeface="+mn-lt"/>
              </a:rPr>
              <a:t>Лучшие практики дополнительного образования</a:t>
            </a:r>
          </a:p>
          <a:p>
            <a:pPr>
              <a:spcBef>
                <a:spcPts val="0"/>
              </a:spcBef>
            </a:pPr>
            <a:endParaRPr lang="ru-RU" sz="1600" dirty="0">
              <a:latin typeface="+mn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 smtClean="0">
                <a:latin typeface="+mn-lt"/>
              </a:rPr>
              <a:t>Региональное </a:t>
            </a:r>
            <a:r>
              <a:rPr lang="ru-RU" sz="1600" b="1" dirty="0" smtClean="0">
                <a:latin typeface="+mn-lt"/>
              </a:rPr>
              <a:t>методическое объединение</a:t>
            </a:r>
            <a:endParaRPr lang="ru-RU" sz="1600" b="1" dirty="0" smtClean="0">
              <a:latin typeface="+mn-lt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600" b="1" dirty="0">
              <a:latin typeface="+mn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 smtClean="0">
                <a:latin typeface="+mn-lt"/>
              </a:rPr>
              <a:t>Регулярные очные и дистанционные семинары, консультации</a:t>
            </a:r>
          </a:p>
          <a:p>
            <a:endParaRPr lang="ru-RU" sz="1600" dirty="0"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32220"/>
            <a:ext cx="1296144" cy="128887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120" y="-3548"/>
            <a:ext cx="5410961" cy="67449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456" y="4847038"/>
            <a:ext cx="606558" cy="5590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736" y="5489097"/>
            <a:ext cx="360040" cy="3132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238" y="6179492"/>
            <a:ext cx="493036" cy="4743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025" y="5857317"/>
            <a:ext cx="718500" cy="46286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0519121" y="4855652"/>
            <a:ext cx="1571905" cy="6206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000"/>
              </a:lnSpc>
            </a:pPr>
            <a:r>
              <a:rPr lang="ru-RU" sz="1400" dirty="0" smtClean="0">
                <a:ea typeface="Calibri" panose="020F0502020204030204" pitchFamily="34" charset="0"/>
              </a:rPr>
              <a:t>Конкурс «Лучшие </a:t>
            </a:r>
          </a:p>
          <a:p>
            <a:pPr>
              <a:lnSpc>
                <a:spcPts val="1000"/>
              </a:lnSpc>
            </a:pPr>
            <a:r>
              <a:rPr lang="ru-RU" sz="1400" dirty="0">
                <a:ea typeface="Calibri" panose="020F0502020204030204" pitchFamily="34" charset="0"/>
              </a:rPr>
              <a:t>п</a:t>
            </a:r>
            <a:r>
              <a:rPr lang="ru-RU" sz="1400" dirty="0" smtClean="0">
                <a:ea typeface="Calibri" panose="020F0502020204030204" pitchFamily="34" charset="0"/>
              </a:rPr>
              <a:t>рактики </a:t>
            </a:r>
          </a:p>
          <a:p>
            <a:pPr>
              <a:lnSpc>
                <a:spcPts val="1000"/>
              </a:lnSpc>
            </a:pPr>
            <a:r>
              <a:rPr lang="ru-RU" sz="1400" dirty="0" smtClean="0">
                <a:ea typeface="Calibri" panose="020F0502020204030204" pitchFamily="34" charset="0"/>
              </a:rPr>
              <a:t>дополнительного</a:t>
            </a:r>
          </a:p>
          <a:p>
            <a:pPr>
              <a:lnSpc>
                <a:spcPts val="1000"/>
              </a:lnSpc>
            </a:pPr>
            <a:r>
              <a:rPr lang="ru-RU" sz="1400" dirty="0" smtClean="0">
                <a:ea typeface="Calibri" panose="020F0502020204030204" pitchFamily="34" charset="0"/>
              </a:rPr>
              <a:t>образования»</a:t>
            </a:r>
            <a:endParaRPr lang="ru-RU" sz="1400" dirty="0">
              <a:ea typeface="Calibri" panose="020F0502020204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495249" y="5461769"/>
            <a:ext cx="1500154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000"/>
              </a:lnSpc>
            </a:pPr>
            <a:r>
              <a:rPr lang="ru-RU" sz="1400" dirty="0" smtClean="0">
                <a:ea typeface="Calibri" panose="020F0502020204030204" pitchFamily="34" charset="0"/>
              </a:rPr>
              <a:t>Конкурс «Сердце</a:t>
            </a:r>
          </a:p>
          <a:p>
            <a:pPr>
              <a:lnSpc>
                <a:spcPts val="1000"/>
              </a:lnSpc>
            </a:pPr>
            <a:r>
              <a:rPr lang="ru-RU" sz="1400" dirty="0" smtClean="0">
                <a:ea typeface="Calibri" panose="020F0502020204030204" pitchFamily="34" charset="0"/>
              </a:rPr>
              <a:t>отдаю детям»</a:t>
            </a:r>
            <a:endParaRPr lang="ru-RU" sz="1400" dirty="0">
              <a:ea typeface="Calibri" panose="020F0502020204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607762" y="5801955"/>
            <a:ext cx="10214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ea typeface="Calibri" panose="020F0502020204030204" pitchFamily="34" charset="0"/>
              </a:rPr>
              <a:t>ППП и ППК</a:t>
            </a:r>
            <a:endParaRPr lang="ru-RU" sz="1400" dirty="0">
              <a:ea typeface="Calibri" panose="020F0502020204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574274" y="6170452"/>
            <a:ext cx="130612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000"/>
              </a:lnSpc>
            </a:pPr>
            <a:r>
              <a:rPr lang="ru-RU" sz="1400" dirty="0" smtClean="0">
                <a:ea typeface="Calibri" panose="020F0502020204030204" pitchFamily="34" charset="0"/>
              </a:rPr>
              <a:t>Региональное</a:t>
            </a:r>
          </a:p>
          <a:p>
            <a:pPr>
              <a:lnSpc>
                <a:spcPts val="1000"/>
              </a:lnSpc>
            </a:pPr>
            <a:r>
              <a:rPr lang="ru-RU" sz="1400" dirty="0">
                <a:ea typeface="Calibri" panose="020F0502020204030204" pitchFamily="34" charset="0"/>
              </a:rPr>
              <a:t>м</a:t>
            </a:r>
            <a:r>
              <a:rPr lang="ru-RU" sz="1400" dirty="0" smtClean="0">
                <a:ea typeface="Calibri" panose="020F0502020204030204" pitchFamily="34" charset="0"/>
              </a:rPr>
              <a:t>етодическое </a:t>
            </a:r>
          </a:p>
          <a:p>
            <a:pPr>
              <a:lnSpc>
                <a:spcPts val="1000"/>
              </a:lnSpc>
            </a:pPr>
            <a:r>
              <a:rPr lang="ru-RU" sz="1400" dirty="0" smtClean="0">
                <a:ea typeface="Calibri" panose="020F0502020204030204" pitchFamily="34" charset="0"/>
              </a:rPr>
              <a:t>объединение</a:t>
            </a:r>
            <a:endParaRPr lang="ru-RU" sz="1400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59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35EFF85-51B8-4298-BD3E-35BDFA9EE2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440" y="171672"/>
            <a:ext cx="758153" cy="665040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8B713705-5AE7-47F0-A778-22231993419C}"/>
              </a:ext>
            </a:extLst>
          </p:cNvPr>
          <p:cNvSpPr txBox="1">
            <a:spLocks/>
          </p:cNvSpPr>
          <p:nvPr/>
        </p:nvSpPr>
        <p:spPr>
          <a:xfrm>
            <a:off x="1524000" y="854274"/>
            <a:ext cx="1043608" cy="4864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Ярославская область</a:t>
            </a: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F8D81A7C-50E5-49A3-ACAB-7C0DBBD1CC7B}"/>
              </a:ext>
            </a:extLst>
          </p:cNvPr>
          <p:cNvSpPr txBox="1">
            <a:spLocks/>
          </p:cNvSpPr>
          <p:nvPr/>
        </p:nvSpPr>
        <p:spPr>
          <a:xfrm>
            <a:off x="1519486" y="6381328"/>
            <a:ext cx="1037184" cy="513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68EAA698-8CFB-494C-A102-91D285F30903}" type="slidenum">
              <a:rPr lang="ru-RU"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indent="0" algn="ctr">
                <a:buNone/>
              </a:pPr>
              <a:t>12</a:t>
            </a:fld>
            <a:endParaRPr lang="ru-RU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Содержимое 2">
            <a:extLst>
              <a:ext uri="{FF2B5EF4-FFF2-40B4-BE49-F238E27FC236}">
                <a16:creationId xmlns:a16="http://schemas.microsoft.com/office/drawing/2014/main" id="{470ECFA2-53B1-424E-A050-6192C53D48BB}"/>
              </a:ext>
            </a:extLst>
          </p:cNvPr>
          <p:cNvSpPr txBox="1">
            <a:spLocks/>
          </p:cNvSpPr>
          <p:nvPr/>
        </p:nvSpPr>
        <p:spPr>
          <a:xfrm>
            <a:off x="2855640" y="1340768"/>
            <a:ext cx="7272808" cy="504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3" name="Содержимое 2">
            <a:extLst>
              <a:ext uri="{FF2B5EF4-FFF2-40B4-BE49-F238E27FC236}">
                <a16:creationId xmlns:a16="http://schemas.microsoft.com/office/drawing/2014/main" id="{0A808D93-0077-4C26-A6B8-AE485AA9AC9E}"/>
              </a:ext>
            </a:extLst>
          </p:cNvPr>
          <p:cNvSpPr txBox="1">
            <a:spLocks/>
          </p:cNvSpPr>
          <p:nvPr/>
        </p:nvSpPr>
        <p:spPr>
          <a:xfrm>
            <a:off x="2855640" y="171672"/>
            <a:ext cx="7272808" cy="98059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400" dirty="0">
              <a:solidFill>
                <a:srgbClr val="1C75BC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32220"/>
            <a:ext cx="1296144" cy="1288874"/>
          </a:xfrm>
          <a:prstGeom prst="rect">
            <a:avLst/>
          </a:prstGeom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Точки роста и перспективы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 smtClean="0">
                <a:latin typeface="+mn-lt"/>
              </a:rPr>
              <a:t>Повышение охвата детей старшего школьного возраста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+mn-lt"/>
              </a:rPr>
              <a:t>Формирование у родителей и детей положительного отношения к системе сертификатов дополнительного образования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+mn-lt"/>
              </a:rPr>
              <a:t>Решение кадровых проблем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+mn-lt"/>
              </a:rPr>
              <a:t>Совершенствование проектного управления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+mn-lt"/>
              </a:rPr>
              <a:t>Вовлечение в дополнительное образование реального сектора экономики 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977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11922" y="1196752"/>
            <a:ext cx="6984776" cy="2677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Спасибо за внимание!</a:t>
            </a:r>
          </a:p>
          <a:p>
            <a:pPr algn="ctr"/>
            <a:endParaRPr lang="ru-RU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800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vtorushina@iro.yar.ru</a:t>
            </a:r>
            <a:endParaRPr lang="ru-RU" sz="2800" dirty="0" smtClean="0">
              <a:solidFill>
                <a:srgbClr val="FFC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800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kdinfo@iro.yar.ru</a:t>
            </a:r>
            <a:r>
              <a:rPr lang="ru-RU" sz="2800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ctr"/>
            <a:endParaRPr lang="en-US" sz="2800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(4852)-23-09-65</a:t>
            </a:r>
            <a:endParaRPr lang="ru-RU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0" t="51702" r="2649" b="1108"/>
          <a:stretch/>
        </p:blipFill>
        <p:spPr>
          <a:xfrm rot="5400000">
            <a:off x="168857" y="5043150"/>
            <a:ext cx="2029090" cy="144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" t="471" r="2993" b="50194"/>
          <a:stretch/>
        </p:blipFill>
        <p:spPr>
          <a:xfrm rot="5400000">
            <a:off x="1973324" y="5052270"/>
            <a:ext cx="2003479" cy="1440000"/>
          </a:xfrm>
          <a:prstGeom prst="rect">
            <a:avLst/>
          </a:prstGeom>
        </p:spPr>
      </p:pic>
      <p:pic>
        <p:nvPicPr>
          <p:cNvPr id="6" name="Рисунок 5"/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5" t="1459" r="858" b="51888"/>
          <a:stretch/>
        </p:blipFill>
        <p:spPr>
          <a:xfrm rot="5400000">
            <a:off x="3919685" y="5043150"/>
            <a:ext cx="1998000" cy="1440000"/>
          </a:xfrm>
          <a:prstGeom prst="rect">
            <a:avLst/>
          </a:prstGeom>
        </p:spPr>
      </p:pic>
      <p:pic>
        <p:nvPicPr>
          <p:cNvPr id="7" name="Рисунок 6"/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1" t="3533" b="48982"/>
          <a:stretch/>
        </p:blipFill>
        <p:spPr>
          <a:xfrm rot="5400000">
            <a:off x="5928811" y="5015092"/>
            <a:ext cx="1998000" cy="1440000"/>
          </a:xfrm>
          <a:prstGeom prst="rect">
            <a:avLst/>
          </a:prstGeom>
        </p:spPr>
      </p:pic>
      <p:pic>
        <p:nvPicPr>
          <p:cNvPr id="8" name="Рисунок 7"/>
          <p:cNvPicPr>
            <a:picLocks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1" t="53116"/>
          <a:stretch/>
        </p:blipFill>
        <p:spPr>
          <a:xfrm rot="5400000">
            <a:off x="7953518" y="5015092"/>
            <a:ext cx="1998000" cy="1440000"/>
          </a:xfrm>
          <a:prstGeom prst="rect">
            <a:avLst/>
          </a:prstGeom>
        </p:spPr>
      </p:pic>
      <p:pic>
        <p:nvPicPr>
          <p:cNvPr id="9" name="Рисунок 8"/>
          <p:cNvPicPr>
            <a:picLocks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" t="51161" r="2856"/>
          <a:stretch/>
        </p:blipFill>
        <p:spPr>
          <a:xfrm rot="5400000">
            <a:off x="9849448" y="5049530"/>
            <a:ext cx="1998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85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1504" y="114583"/>
            <a:ext cx="4104456" cy="56207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1E70B9"/>
                </a:solidFill>
              </a:rPr>
              <a:t>Актуальность</a:t>
            </a:r>
            <a:endParaRPr lang="ru-RU" sz="2000" b="1" dirty="0">
              <a:solidFill>
                <a:srgbClr val="1E70B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12024" y="2636912"/>
            <a:ext cx="5715040" cy="407707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/>
              <a:t>Обеспечение к 2024 году для детей в возрасте от 5 до 18 лет доступных и качественных условий для воспитания гармонично развитой и социально ответственной личности путем увеличения охвата детей дополнительным образованием до </a:t>
            </a:r>
            <a:r>
              <a:rPr lang="ru-RU" sz="2000" b="1" dirty="0"/>
              <a:t>80 %</a:t>
            </a:r>
            <a:r>
              <a:rPr lang="ru-RU" sz="2000" dirty="0"/>
              <a:t>, обновления содержания и методов дополнительного образования детей, развития кадрового потенциала и модернизации инфраструктуры системы дополнительного образования </a:t>
            </a:r>
            <a:r>
              <a:rPr lang="ru-RU" sz="2000" dirty="0" smtClean="0"/>
              <a:t>детей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32220"/>
            <a:ext cx="1296144" cy="12888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945" y="3789041"/>
            <a:ext cx="2520280" cy="2520280"/>
          </a:xfrm>
          <a:prstGeom prst="rect">
            <a:avLst/>
          </a:prstGeom>
        </p:spPr>
      </p:pic>
      <p:pic>
        <p:nvPicPr>
          <p:cNvPr id="9" name="Рисунок 8" descr="Описание: ЛОГОТИПЧИК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879" y="676657"/>
            <a:ext cx="2145247" cy="2214052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601" y="-55840"/>
            <a:ext cx="4979885" cy="275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13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3498" y="0"/>
            <a:ext cx="10177131" cy="56207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4F81BD"/>
                </a:solidFill>
              </a:rPr>
              <a:t>Задачи и факторы доступности ДОД</a:t>
            </a:r>
            <a:endParaRPr lang="ru-RU" sz="2000" b="1" dirty="0">
              <a:solidFill>
                <a:srgbClr val="4F81BD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2700401"/>
              </p:ext>
            </p:extLst>
          </p:nvPr>
        </p:nvGraphicFramePr>
        <p:xfrm>
          <a:off x="1583498" y="908720"/>
          <a:ext cx="10177461" cy="545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6278">
                  <a:extLst>
                    <a:ext uri="{9D8B030D-6E8A-4147-A177-3AD203B41FA5}">
                      <a16:colId xmlns:a16="http://schemas.microsoft.com/office/drawing/2014/main" val="931344881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3530347234"/>
                    </a:ext>
                  </a:extLst>
                </a:gridCol>
                <a:gridCol w="5376927">
                  <a:extLst>
                    <a:ext uri="{9D8B030D-6E8A-4147-A177-3AD203B41FA5}">
                      <a16:colId xmlns:a16="http://schemas.microsoft.com/office/drawing/2014/main" val="2933389164"/>
                    </a:ext>
                  </a:extLst>
                </a:gridCol>
              </a:tblGrid>
              <a:tr h="14973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Задачи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Факторы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9679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aseline="0" dirty="0" smtClean="0"/>
                        <a:t>Создание региональной системы ДОД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Экономический</a:t>
                      </a:r>
                    </a:p>
                    <a:p>
                      <a:r>
                        <a:rPr lang="ru-RU" sz="1600" dirty="0" smtClean="0"/>
                        <a:t>Институциональный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Создание управленческой структуры</a:t>
                      </a:r>
                      <a:r>
                        <a:rPr lang="ru-RU" sz="1600" baseline="0" dirty="0" smtClean="0"/>
                        <a:t> региональной системы ДОД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340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Создание конкурентных</a:t>
                      </a:r>
                      <a:r>
                        <a:rPr lang="ru-RU" sz="1600" baseline="0" dirty="0" smtClean="0"/>
                        <a:t> условий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Экономический</a:t>
                      </a:r>
                    </a:p>
                    <a:p>
                      <a:r>
                        <a:rPr lang="ru-RU" sz="1600" dirty="0" smtClean="0"/>
                        <a:t>Институциональный</a:t>
                      </a:r>
                    </a:p>
                    <a:p>
                      <a:r>
                        <a:rPr lang="ru-RU" sz="1600" dirty="0" smtClean="0"/>
                        <a:t>Информационный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Навигатор программ ДОД</a:t>
                      </a:r>
                    </a:p>
                    <a:p>
                      <a:r>
                        <a:rPr lang="ru-RU" sz="1600" dirty="0" smtClean="0"/>
                        <a:t>Персонифицированное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baseline="0" dirty="0" smtClean="0"/>
                        <a:t>финансирование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Повышение охвата детей, вовлеченных в ДО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9831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Обновление методов и содержания ДОД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Институциональный </a:t>
                      </a:r>
                    </a:p>
                    <a:p>
                      <a:r>
                        <a:rPr lang="ru-RU" sz="1600" dirty="0" smtClean="0"/>
                        <a:t>Социальный</a:t>
                      </a:r>
                    </a:p>
                    <a:p>
                      <a:r>
                        <a:rPr lang="ru-RU" sz="1600" dirty="0" smtClean="0"/>
                        <a:t>Территориальный</a:t>
                      </a:r>
                    </a:p>
                    <a:p>
                      <a:r>
                        <a:rPr lang="ru-RU" sz="1600" dirty="0" smtClean="0"/>
                        <a:t>Педагогический</a:t>
                      </a:r>
                    </a:p>
                    <a:p>
                      <a:r>
                        <a:rPr lang="ru-RU" sz="1600" dirty="0" smtClean="0"/>
                        <a:t>Индивидуально-личностный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Наличие</a:t>
                      </a:r>
                      <a:r>
                        <a:rPr lang="ru-RU" sz="1600" baseline="0" dirty="0" smtClean="0"/>
                        <a:t> программ всех направленностей</a:t>
                      </a:r>
                    </a:p>
                    <a:p>
                      <a:r>
                        <a:rPr lang="ru-RU" sz="1600" baseline="0" dirty="0" smtClean="0"/>
                        <a:t>Сетевые программы</a:t>
                      </a:r>
                    </a:p>
                    <a:p>
                      <a:r>
                        <a:rPr lang="ru-RU" sz="1600" baseline="0" dirty="0" smtClean="0"/>
                        <a:t>Реестр социальных и сетевых партнеров</a:t>
                      </a:r>
                    </a:p>
                    <a:p>
                      <a:r>
                        <a:rPr lang="ru-RU" sz="1600" baseline="0" dirty="0" smtClean="0"/>
                        <a:t>Дистанционные программы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0946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Повышение доступности ДОД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Институциональный </a:t>
                      </a:r>
                    </a:p>
                    <a:p>
                      <a:r>
                        <a:rPr lang="ru-RU" sz="1600" dirty="0" smtClean="0"/>
                        <a:t>Социальный</a:t>
                      </a:r>
                    </a:p>
                    <a:p>
                      <a:r>
                        <a:rPr lang="ru-RU" sz="1600" dirty="0" smtClean="0"/>
                        <a:t>Территориальный</a:t>
                      </a:r>
                    </a:p>
                    <a:p>
                      <a:r>
                        <a:rPr lang="ru-RU" sz="1600" dirty="0" smtClean="0"/>
                        <a:t>Педагогический</a:t>
                      </a:r>
                    </a:p>
                    <a:p>
                      <a:r>
                        <a:rPr lang="ru-RU" sz="1600" dirty="0" smtClean="0"/>
                        <a:t>Индивидуально-личностный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Создание </a:t>
                      </a:r>
                      <a:r>
                        <a:rPr lang="ru-RU" sz="1600" dirty="0" smtClean="0"/>
                        <a:t>новых мест</a:t>
                      </a:r>
                    </a:p>
                    <a:p>
                      <a:r>
                        <a:rPr lang="ru-RU" sz="1600" dirty="0" smtClean="0"/>
                        <a:t>Программы для детей с различными образовательными потребностями и индивидуальными возможностями</a:t>
                      </a:r>
                    </a:p>
                    <a:p>
                      <a:r>
                        <a:rPr lang="ru-RU" sz="1600" dirty="0" smtClean="0"/>
                        <a:t>Создание «Точек роста»</a:t>
                      </a:r>
                      <a:r>
                        <a:rPr lang="ru-RU" sz="1600" baseline="0" dirty="0" smtClean="0"/>
                        <a:t> и мобильных </a:t>
                      </a:r>
                      <a:r>
                        <a:rPr lang="ru-RU" sz="1600" baseline="0" dirty="0" err="1" smtClean="0"/>
                        <a:t>Кванториумов</a:t>
                      </a:r>
                      <a:endParaRPr lang="ru-RU" sz="1600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3938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Развитие</a:t>
                      </a:r>
                      <a:r>
                        <a:rPr lang="ru-RU" sz="1600" baseline="0" dirty="0" smtClean="0"/>
                        <a:t> кадрового потенциала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Институциональный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Педагогический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ППП,</a:t>
                      </a:r>
                      <a:r>
                        <a:rPr lang="ru-RU" sz="1600" baseline="0" dirty="0" smtClean="0"/>
                        <a:t> ППК, конкурсы, семинары, </a:t>
                      </a:r>
                      <a:r>
                        <a:rPr lang="ru-RU" sz="1600" baseline="0" dirty="0" err="1" smtClean="0"/>
                        <a:t>вебинары</a:t>
                      </a:r>
                      <a:r>
                        <a:rPr lang="ru-RU" sz="1600" baseline="0" dirty="0" smtClean="0"/>
                        <a:t>, консультации, региональное </a:t>
                      </a:r>
                      <a:r>
                        <a:rPr lang="ru-RU" sz="1600" baseline="0" dirty="0" smtClean="0"/>
                        <a:t>методическое объединение 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1996192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32220"/>
            <a:ext cx="1296144" cy="128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61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5480" y="64310"/>
            <a:ext cx="10776520" cy="66274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Структура управления региональной системой ДОД</a:t>
            </a:r>
            <a:endParaRPr lang="ru-RU" sz="20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2102032"/>
              </p:ext>
            </p:extLst>
          </p:nvPr>
        </p:nvGraphicFramePr>
        <p:xfrm>
          <a:off x="1826002" y="2670406"/>
          <a:ext cx="9649072" cy="3936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5231904" y="1268760"/>
            <a:ext cx="2844316" cy="5605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Департамент образования</a:t>
            </a:r>
            <a:endParaRPr lang="ru-RU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421814" y="588448"/>
            <a:ext cx="4500500" cy="42664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Правительство Ярославской области</a:t>
            </a:r>
            <a:endParaRPr lang="ru-RU" dirty="0"/>
          </a:p>
        </p:txBody>
      </p:sp>
      <p:sp>
        <p:nvSpPr>
          <p:cNvPr id="23" name="Стрелка вниз 22"/>
          <p:cNvSpPr/>
          <p:nvPr/>
        </p:nvSpPr>
        <p:spPr>
          <a:xfrm>
            <a:off x="6564052" y="1048589"/>
            <a:ext cx="216024" cy="228816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6542526" y="1890051"/>
            <a:ext cx="216024" cy="726717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32220"/>
            <a:ext cx="1296144" cy="1288874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1919536" y="1274425"/>
            <a:ext cx="2952328" cy="5605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Департамент культуры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472264" y="1284252"/>
            <a:ext cx="2907474" cy="5605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Департамент спорта </a:t>
            </a:r>
            <a:endParaRPr lang="ru-RU" dirty="0"/>
          </a:p>
        </p:txBody>
      </p:sp>
      <p:sp>
        <p:nvSpPr>
          <p:cNvPr id="15" name="Стрелка вниз 14"/>
          <p:cNvSpPr/>
          <p:nvPr/>
        </p:nvSpPr>
        <p:spPr>
          <a:xfrm>
            <a:off x="4439816" y="1052681"/>
            <a:ext cx="216024" cy="228816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8506952" y="1025439"/>
            <a:ext cx="216024" cy="228816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 rot="2760611">
            <a:off x="8268194" y="1786376"/>
            <a:ext cx="216024" cy="1032074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 rot="19204195">
            <a:off x="4911088" y="1831972"/>
            <a:ext cx="216024" cy="1032074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25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242156"/>
            <a:ext cx="7176798" cy="41805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4F81BD"/>
                </a:solidFill>
              </a:rPr>
              <a:t>ПФДО в муниципальных образованиях</a:t>
            </a:r>
            <a:endParaRPr lang="ru-RU" sz="2000" b="1" dirty="0">
              <a:solidFill>
                <a:srgbClr val="4F81BD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1648575"/>
              </p:ext>
            </p:extLst>
          </p:nvPr>
        </p:nvGraphicFramePr>
        <p:xfrm>
          <a:off x="1391287" y="1466226"/>
          <a:ext cx="6000857" cy="3587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457">
                  <a:extLst>
                    <a:ext uri="{9D8B030D-6E8A-4147-A177-3AD203B41FA5}">
                      <a16:colId xmlns:a16="http://schemas.microsoft.com/office/drawing/2014/main" val="3615491347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1715025749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225413550"/>
                    </a:ext>
                  </a:extLst>
                </a:gridCol>
              </a:tblGrid>
              <a:tr h="37604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Муниципальное</a:t>
                      </a:r>
                      <a:r>
                        <a:rPr lang="ru-RU" sz="1600" baseline="0" dirty="0" smtClean="0"/>
                        <a:t> образование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Номинал сертификата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Сертификаты ПФ, </a:t>
                      </a: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охвата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3959439"/>
                  </a:ext>
                </a:extLst>
              </a:tr>
              <a:tr h="376042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+mn-lt"/>
                          <a:ea typeface="Calibri" panose="020F0502020204030204" pitchFamily="34" charset="0"/>
                        </a:rPr>
                        <a:t>Большесельский</a:t>
                      </a: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 район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10 640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24,61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3913839"/>
                  </a:ext>
                </a:extLst>
              </a:tr>
              <a:tr h="376042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Борисоглебский район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7 000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Calibri" panose="020F0502020204030204" pitchFamily="34" charset="0"/>
                        </a:rPr>
                        <a:t>20,08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9300844"/>
                  </a:ext>
                </a:extLst>
              </a:tr>
              <a:tr h="376042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+mn-lt"/>
                          <a:ea typeface="Calibri" panose="020F0502020204030204" pitchFamily="34" charset="0"/>
                        </a:rPr>
                        <a:t>Брейтовский</a:t>
                      </a: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 район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8 530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Calibri" panose="020F0502020204030204" pitchFamily="34" charset="0"/>
                        </a:rPr>
                        <a:t>26,80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4895940"/>
                  </a:ext>
                </a:extLst>
              </a:tr>
              <a:tr h="376042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+mn-lt"/>
                          <a:ea typeface="Calibri" panose="020F0502020204030204" pitchFamily="34" charset="0"/>
                        </a:rPr>
                        <a:t>Некоузский</a:t>
                      </a: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 район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10 666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14,34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39149832"/>
                  </a:ext>
                </a:extLst>
              </a:tr>
              <a:tr h="376042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Calibri" panose="020F0502020204030204" pitchFamily="34" charset="0"/>
                        </a:rPr>
                        <a:t>Некрасовский район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16 824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Calibri" panose="020F0502020204030204" pitchFamily="34" charset="0"/>
                        </a:rPr>
                        <a:t>16,10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4840669"/>
                  </a:ext>
                </a:extLst>
              </a:tr>
              <a:tr h="376042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Calibri" panose="020F0502020204030204" pitchFamily="34" charset="0"/>
                        </a:rPr>
                        <a:t>Первомайский район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7 930,27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Calibri" panose="020F0502020204030204" pitchFamily="34" charset="0"/>
                        </a:rPr>
                        <a:t>14,78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2875050"/>
                  </a:ext>
                </a:extLst>
              </a:tr>
              <a:tr h="376042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Рыбинский район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6 600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31,34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2749522"/>
                  </a:ext>
                </a:extLst>
              </a:tr>
              <a:tr h="376042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Ярославский район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9 849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16,64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0473005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32220"/>
            <a:ext cx="1296144" cy="128887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6" y="-138566"/>
            <a:ext cx="5938391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457" y="5517232"/>
            <a:ext cx="288032" cy="32003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504894" y="5415639"/>
            <a:ext cx="11433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ea typeface="Calibri" panose="020F0502020204030204" pitchFamily="34" charset="0"/>
              </a:rPr>
              <a:t>номинал </a:t>
            </a:r>
          </a:p>
          <a:p>
            <a:r>
              <a:rPr lang="ru-RU" sz="1400" dirty="0" smtClean="0">
                <a:ea typeface="Calibri" panose="020F0502020204030204" pitchFamily="34" charset="0"/>
              </a:rPr>
              <a:t>сертификата</a:t>
            </a:r>
            <a:endParaRPr lang="ru-RU" sz="1400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42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3499" y="274638"/>
            <a:ext cx="5160574" cy="27404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4F81BD"/>
                </a:solidFill>
              </a:rPr>
              <a:t>Поставщики услуг</a:t>
            </a:r>
            <a:endParaRPr lang="ru-RU" sz="2000" b="1" dirty="0">
              <a:solidFill>
                <a:srgbClr val="4F81BD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32220"/>
            <a:ext cx="1296144" cy="1288874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7739767"/>
              </p:ext>
            </p:extLst>
          </p:nvPr>
        </p:nvGraphicFramePr>
        <p:xfrm>
          <a:off x="263350" y="1743080"/>
          <a:ext cx="7344818" cy="4294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10">
                  <a:extLst>
                    <a:ext uri="{9D8B030D-6E8A-4147-A177-3AD203B41FA5}">
                      <a16:colId xmlns:a16="http://schemas.microsoft.com/office/drawing/2014/main" val="3615491347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715025749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22541355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39801158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6970052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243042433"/>
                    </a:ext>
                  </a:extLst>
                </a:gridCol>
              </a:tblGrid>
              <a:tr h="37604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Муниципальное</a:t>
                      </a:r>
                      <a:r>
                        <a:rPr lang="ru-RU" sz="1600" baseline="0" dirty="0" smtClean="0"/>
                        <a:t> образование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муниципальные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государственные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федеральные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частные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всего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3959439"/>
                  </a:ext>
                </a:extLst>
              </a:tr>
              <a:tr h="376042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+mn-lt"/>
                          <a:ea typeface="Calibri" panose="020F0502020204030204" pitchFamily="34" charset="0"/>
                        </a:rPr>
                        <a:t>Большесельский</a:t>
                      </a: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 район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6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1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0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1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8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3913839"/>
                  </a:ext>
                </a:extLst>
              </a:tr>
              <a:tr h="376042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Борисоглебский район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9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2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0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0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11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9300844"/>
                  </a:ext>
                </a:extLst>
              </a:tr>
              <a:tr h="376042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+mn-lt"/>
                          <a:ea typeface="Calibri" panose="020F0502020204030204" pitchFamily="34" charset="0"/>
                        </a:rPr>
                        <a:t>Брейтовский</a:t>
                      </a: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 район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3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0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0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0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3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4895940"/>
                  </a:ext>
                </a:extLst>
              </a:tr>
              <a:tr h="376042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+mn-lt"/>
                          <a:ea typeface="Calibri" panose="020F0502020204030204" pitchFamily="34" charset="0"/>
                        </a:rPr>
                        <a:t>Некоузский</a:t>
                      </a: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 район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7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0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0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0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7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39149832"/>
                  </a:ext>
                </a:extLst>
              </a:tr>
              <a:tr h="376042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Calibri" panose="020F0502020204030204" pitchFamily="34" charset="0"/>
                        </a:rPr>
                        <a:t>Некрасовский район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9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0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0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0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9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4840669"/>
                  </a:ext>
                </a:extLst>
              </a:tr>
              <a:tr h="376042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Первомайский район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8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1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0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0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9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2875050"/>
                  </a:ext>
                </a:extLst>
              </a:tr>
              <a:tr h="636244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Рыбинский район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23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2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0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0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25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2749522"/>
                  </a:ext>
                </a:extLst>
              </a:tr>
              <a:tr h="376042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Ярославский район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27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3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0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3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33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0473005"/>
                  </a:ext>
                </a:extLst>
              </a:tr>
            </a:tbl>
          </a:graphicData>
        </a:graphic>
      </p:graphicFrame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12" y="12398"/>
            <a:ext cx="5477345" cy="6325557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440" y="5373216"/>
            <a:ext cx="493098" cy="50405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647053" y="5471354"/>
            <a:ext cx="15136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ea typeface="Calibri" panose="020F0502020204030204" pitchFamily="34" charset="0"/>
              </a:rPr>
              <a:t>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187664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3432" y="32220"/>
            <a:ext cx="6336704" cy="76354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4F81BD"/>
                </a:solidFill>
              </a:rPr>
              <a:t>Охват</a:t>
            </a:r>
            <a:r>
              <a:rPr lang="ru-RU" sz="2000" b="1" dirty="0">
                <a:solidFill>
                  <a:srgbClr val="4F81BD"/>
                </a:solidFill>
              </a:rPr>
              <a:t> </a:t>
            </a:r>
            <a:r>
              <a:rPr lang="ru-RU" sz="2000" b="1" dirty="0" smtClean="0">
                <a:solidFill>
                  <a:srgbClr val="4F81BD"/>
                </a:solidFill>
              </a:rPr>
              <a:t>детей</a:t>
            </a:r>
            <a:endParaRPr lang="ru-RU" sz="2000" b="1" dirty="0">
              <a:solidFill>
                <a:srgbClr val="4F81BD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32220"/>
            <a:ext cx="1296144" cy="1288874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1762098"/>
              </p:ext>
            </p:extLst>
          </p:nvPr>
        </p:nvGraphicFramePr>
        <p:xfrm>
          <a:off x="175381" y="1637142"/>
          <a:ext cx="7344818" cy="4094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10">
                  <a:extLst>
                    <a:ext uri="{9D8B030D-6E8A-4147-A177-3AD203B41FA5}">
                      <a16:colId xmlns:a16="http://schemas.microsoft.com/office/drawing/2014/main" val="3615491347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715025749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22541355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39801158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6970052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243042433"/>
                    </a:ext>
                  </a:extLst>
                </a:gridCol>
              </a:tblGrid>
              <a:tr h="37604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Муниципальное</a:t>
                      </a:r>
                      <a:r>
                        <a:rPr lang="ru-RU" sz="1600" baseline="0" dirty="0" smtClean="0"/>
                        <a:t> образование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Охват 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5-6 </a:t>
                      </a:r>
                      <a:r>
                        <a:rPr lang="ru-RU" sz="1400" b="1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лет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%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Охват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7-9 лет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%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Охват </a:t>
                      </a:r>
                      <a:endParaRPr lang="ru-RU" sz="1400" b="1" dirty="0" smtClean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10-14 </a:t>
                      </a:r>
                      <a:r>
                        <a:rPr lang="ru-RU" sz="1400" b="1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лет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%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Охват </a:t>
                      </a:r>
                      <a:endParaRPr lang="ru-RU" sz="1400" b="1" dirty="0" smtClean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15-17 </a:t>
                      </a:r>
                      <a:r>
                        <a:rPr lang="ru-RU" sz="1400" b="1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лет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%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Охват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ДОД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%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3959439"/>
                  </a:ext>
                </a:extLst>
              </a:tr>
              <a:tr h="376042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+mn-lt"/>
                          <a:ea typeface="Calibri" panose="020F0502020204030204" pitchFamily="34" charset="0"/>
                        </a:rPr>
                        <a:t>Большесельский</a:t>
                      </a: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 район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Calibri" panose="020F0502020204030204" pitchFamily="34" charset="0"/>
                        </a:rPr>
                        <a:t>47,85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Calibri" panose="020F0502020204030204" pitchFamily="34" charset="0"/>
                        </a:rPr>
                        <a:t>62,18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89,16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65,24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70,10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3913839"/>
                  </a:ext>
                </a:extLst>
              </a:tr>
              <a:tr h="414144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Борисоглебский район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Calibri" panose="020F0502020204030204" pitchFamily="34" charset="0"/>
                        </a:rPr>
                        <a:t>47,57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Calibri" panose="020F0502020204030204" pitchFamily="34" charset="0"/>
                        </a:rPr>
                        <a:t>75,16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76,73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Calibri" panose="020F0502020204030204" pitchFamily="34" charset="0"/>
                        </a:rPr>
                        <a:t>70,88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70,34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9300844"/>
                  </a:ext>
                </a:extLst>
              </a:tr>
              <a:tr h="376042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+mn-lt"/>
                          <a:ea typeface="Calibri" panose="020F0502020204030204" pitchFamily="34" charset="0"/>
                        </a:rPr>
                        <a:t>Брейтовский</a:t>
                      </a: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 район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Calibri" panose="020F0502020204030204" pitchFamily="34" charset="0"/>
                        </a:rPr>
                        <a:t>74,40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Calibri" panose="020F0502020204030204" pitchFamily="34" charset="0"/>
                        </a:rPr>
                        <a:t>82,18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Calibri" panose="020F0502020204030204" pitchFamily="34" charset="0"/>
                        </a:rPr>
                        <a:t>80,08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Calibri" panose="020F0502020204030204" pitchFamily="34" charset="0"/>
                        </a:rPr>
                        <a:t>62,28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75,65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4895940"/>
                  </a:ext>
                </a:extLst>
              </a:tr>
              <a:tr h="376042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+mn-lt"/>
                          <a:ea typeface="Calibri" panose="020F0502020204030204" pitchFamily="34" charset="0"/>
                        </a:rPr>
                        <a:t>Некоузский</a:t>
                      </a: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 район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Calibri" panose="020F0502020204030204" pitchFamily="34" charset="0"/>
                        </a:rPr>
                        <a:t>57,41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Calibri" panose="020F0502020204030204" pitchFamily="34" charset="0"/>
                        </a:rPr>
                        <a:t>63,24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70,40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Calibri" panose="020F0502020204030204" pitchFamily="34" charset="0"/>
                        </a:rPr>
                        <a:t>39,45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59,95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39149832"/>
                  </a:ext>
                </a:extLst>
              </a:tr>
              <a:tr h="376042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Calibri" panose="020F0502020204030204" pitchFamily="34" charset="0"/>
                        </a:rPr>
                        <a:t>Некрасовский район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Calibri" panose="020F0502020204030204" pitchFamily="34" charset="0"/>
                        </a:rPr>
                        <a:t>63,55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Calibri" panose="020F0502020204030204" pitchFamily="34" charset="0"/>
                        </a:rPr>
                        <a:t>62,76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Calibri" panose="020F0502020204030204" pitchFamily="34" charset="0"/>
                        </a:rPr>
                        <a:t>85,36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Calibri" panose="020F0502020204030204" pitchFamily="34" charset="0"/>
                        </a:rPr>
                        <a:t>51,26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68,77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4840669"/>
                  </a:ext>
                </a:extLst>
              </a:tr>
              <a:tr h="376042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Первомайский район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Calibri" panose="020F0502020204030204" pitchFamily="34" charset="0"/>
                        </a:rPr>
                        <a:t>66,39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Calibri" panose="020F0502020204030204" pitchFamily="34" charset="0"/>
                        </a:rPr>
                        <a:t>79,12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Calibri" panose="020F0502020204030204" pitchFamily="34" charset="0"/>
                        </a:rPr>
                        <a:t>92,75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Calibri" panose="020F0502020204030204" pitchFamily="34" charset="0"/>
                        </a:rPr>
                        <a:t>71,47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80,29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2875050"/>
                  </a:ext>
                </a:extLst>
              </a:tr>
              <a:tr h="376042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Рыбинский район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Calibri" panose="020F0502020204030204" pitchFamily="34" charset="0"/>
                        </a:rPr>
                        <a:t>92,25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Calibri" panose="020F0502020204030204" pitchFamily="34" charset="0"/>
                        </a:rPr>
                        <a:t>79,62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Calibri" panose="020F0502020204030204" pitchFamily="34" charset="0"/>
                        </a:rPr>
                        <a:t>84,01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Calibri" panose="020F0502020204030204" pitchFamily="34" charset="0"/>
                        </a:rPr>
                        <a:t>70,87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81,34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2749522"/>
                  </a:ext>
                </a:extLst>
              </a:tr>
              <a:tr h="376042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Ярославский район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Calibri" panose="020F0502020204030204" pitchFamily="34" charset="0"/>
                        </a:rPr>
                        <a:t>70,22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Calibri" panose="020F0502020204030204" pitchFamily="34" charset="0"/>
                        </a:rPr>
                        <a:t>66,22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Calibri" panose="020F0502020204030204" pitchFamily="34" charset="0"/>
                        </a:rPr>
                        <a:t>68,32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42,53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63,18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0473005"/>
                  </a:ext>
                </a:extLst>
              </a:tr>
            </a:tbl>
          </a:graphicData>
        </a:graphic>
      </p:graphicFrame>
      <p:graphicFrame>
        <p:nvGraphicFramePr>
          <p:cNvPr id="6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5616456"/>
              </p:ext>
            </p:extLst>
          </p:nvPr>
        </p:nvGraphicFramePr>
        <p:xfrm>
          <a:off x="-2593061" y="7461448"/>
          <a:ext cx="6000857" cy="3648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457">
                  <a:extLst>
                    <a:ext uri="{9D8B030D-6E8A-4147-A177-3AD203B41FA5}">
                      <a16:colId xmlns:a16="http://schemas.microsoft.com/office/drawing/2014/main" val="3615491347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1715025749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225413550"/>
                    </a:ext>
                  </a:extLst>
                </a:gridCol>
              </a:tblGrid>
              <a:tr h="37604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Муниципальное</a:t>
                      </a:r>
                      <a:r>
                        <a:rPr lang="ru-RU" sz="1600" baseline="0" dirty="0" smtClean="0"/>
                        <a:t> образование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Номинал сертификата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Сертификаты ПФ, 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охвата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3959439"/>
                  </a:ext>
                </a:extLst>
              </a:tr>
              <a:tr h="376042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+mn-lt"/>
                          <a:ea typeface="Calibri" panose="020F0502020204030204" pitchFamily="34" charset="0"/>
                        </a:rPr>
                        <a:t>Большесельский</a:t>
                      </a: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 район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10 640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Calibri" panose="020F0502020204030204" pitchFamily="34" charset="0"/>
                        </a:rPr>
                        <a:t>24,61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3913839"/>
                  </a:ext>
                </a:extLst>
              </a:tr>
              <a:tr h="376042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Борисоглебский район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7 000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Calibri" panose="020F0502020204030204" pitchFamily="34" charset="0"/>
                        </a:rPr>
                        <a:t>20,08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9300844"/>
                  </a:ext>
                </a:extLst>
              </a:tr>
              <a:tr h="376042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+mn-lt"/>
                          <a:ea typeface="Calibri" panose="020F0502020204030204" pitchFamily="34" charset="0"/>
                        </a:rPr>
                        <a:t>Брейтовский</a:t>
                      </a: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 район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8 530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Calibri" panose="020F0502020204030204" pitchFamily="34" charset="0"/>
                        </a:rPr>
                        <a:t>26,80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4895940"/>
                  </a:ext>
                </a:extLst>
              </a:tr>
              <a:tr h="376042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+mn-lt"/>
                          <a:ea typeface="Calibri" panose="020F0502020204030204" pitchFamily="34" charset="0"/>
                        </a:rPr>
                        <a:t>Некоузский</a:t>
                      </a: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 район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10 666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Calibri" panose="020F0502020204030204" pitchFamily="34" charset="0"/>
                        </a:rPr>
                        <a:t>14,34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39149832"/>
                  </a:ext>
                </a:extLst>
              </a:tr>
              <a:tr h="376042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Calibri" panose="020F0502020204030204" pitchFamily="34" charset="0"/>
                        </a:rPr>
                        <a:t>Некрасовский район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16 824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Calibri" panose="020F0502020204030204" pitchFamily="34" charset="0"/>
                        </a:rPr>
                        <a:t>16,10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4840669"/>
                  </a:ext>
                </a:extLst>
              </a:tr>
              <a:tr h="376042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Calibri" panose="020F0502020204030204" pitchFamily="34" charset="0"/>
                        </a:rPr>
                        <a:t>Первомайский район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7 930,27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Calibri" panose="020F0502020204030204" pitchFamily="34" charset="0"/>
                        </a:rPr>
                        <a:t>14,78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2875050"/>
                  </a:ext>
                </a:extLst>
              </a:tr>
              <a:tr h="376042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Рыбинский район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6 600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Calibri" panose="020F0502020204030204" pitchFamily="34" charset="0"/>
                        </a:rPr>
                        <a:t>31,34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2749522"/>
                  </a:ext>
                </a:extLst>
              </a:tr>
              <a:tr h="376042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Ярославский район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9 849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16,64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0473005"/>
                  </a:ext>
                </a:extLst>
              </a:tr>
            </a:tbl>
          </a:graphicData>
        </a:graphic>
      </p:graphicFrame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120" y="-18945"/>
            <a:ext cx="5369025" cy="6709148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956383" y="5239540"/>
            <a:ext cx="683985" cy="33985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37850" y="6123144"/>
            <a:ext cx="757657" cy="37646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0400519" y="5183791"/>
            <a:ext cx="1627818" cy="675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ru-RU" sz="1600" dirty="0" smtClean="0">
                <a:ea typeface="Calibri" panose="020F0502020204030204" pitchFamily="34" charset="0"/>
              </a:rPr>
              <a:t>положительная </a:t>
            </a:r>
          </a:p>
          <a:p>
            <a:pPr>
              <a:lnSpc>
                <a:spcPts val="1500"/>
              </a:lnSpc>
            </a:pPr>
            <a:r>
              <a:rPr lang="ru-RU" sz="1600" dirty="0" smtClean="0">
                <a:ea typeface="Calibri" panose="020F0502020204030204" pitchFamily="34" charset="0"/>
              </a:rPr>
              <a:t>динамика </a:t>
            </a:r>
          </a:p>
          <a:p>
            <a:pPr>
              <a:lnSpc>
                <a:spcPts val="1500"/>
              </a:lnSpc>
            </a:pPr>
            <a:r>
              <a:rPr lang="ru-RU" sz="1600" dirty="0" smtClean="0">
                <a:ea typeface="Calibri" panose="020F0502020204030204" pitchFamily="34" charset="0"/>
              </a:rPr>
              <a:t>охвата на 2021 г.</a:t>
            </a:r>
            <a:endParaRPr lang="ru-RU" sz="1600" dirty="0">
              <a:ea typeface="Calibri" panose="020F0502020204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400519" y="5995456"/>
            <a:ext cx="1895872" cy="694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600" dirty="0" smtClean="0">
                <a:ea typeface="Calibri" panose="020F0502020204030204" pitchFamily="34" charset="0"/>
              </a:rPr>
              <a:t>отрицательная </a:t>
            </a:r>
            <a:endParaRPr lang="ru-RU" sz="1600" dirty="0">
              <a:ea typeface="Calibri" panose="020F0502020204030204" pitchFamily="34" charset="0"/>
            </a:endParaRPr>
          </a:p>
          <a:p>
            <a:pPr>
              <a:lnSpc>
                <a:spcPts val="1500"/>
              </a:lnSpc>
            </a:pPr>
            <a:r>
              <a:rPr lang="ru-RU" sz="1600" dirty="0">
                <a:ea typeface="Calibri" panose="020F0502020204030204" pitchFamily="34" charset="0"/>
              </a:rPr>
              <a:t>динамика </a:t>
            </a:r>
          </a:p>
          <a:p>
            <a:pPr>
              <a:lnSpc>
                <a:spcPts val="1500"/>
              </a:lnSpc>
            </a:pPr>
            <a:r>
              <a:rPr lang="ru-RU" sz="1600" dirty="0">
                <a:ea typeface="Calibri" panose="020F0502020204030204" pitchFamily="34" charset="0"/>
              </a:rPr>
              <a:t>охвата на 2021 г.</a:t>
            </a:r>
          </a:p>
        </p:txBody>
      </p:sp>
    </p:spTree>
    <p:extLst>
      <p:ext uri="{BB962C8B-B14F-4D97-AF65-F5344CB8AC3E}">
        <p14:creationId xmlns:p14="http://schemas.microsoft.com/office/powerpoint/2010/main" val="42254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5520" y="350740"/>
            <a:ext cx="5112568" cy="41805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4F81BD"/>
                </a:solidFill>
              </a:rPr>
              <a:t>Программы по направленностям</a:t>
            </a:r>
            <a:endParaRPr lang="ru-RU" sz="2000" b="1" dirty="0">
              <a:solidFill>
                <a:srgbClr val="4F81BD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32220"/>
            <a:ext cx="1296144" cy="1288874"/>
          </a:xfrm>
          <a:prstGeom prst="rect">
            <a:avLst/>
          </a:prstGeom>
        </p:spPr>
      </p:pic>
      <p:graphicFrame>
        <p:nvGraphicFramePr>
          <p:cNvPr id="6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3013715"/>
              </p:ext>
            </p:extLst>
          </p:nvPr>
        </p:nvGraphicFramePr>
        <p:xfrm>
          <a:off x="263350" y="1743080"/>
          <a:ext cx="7344817" cy="3861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8">
                  <a:extLst>
                    <a:ext uri="{9D8B030D-6E8A-4147-A177-3AD203B41FA5}">
                      <a16:colId xmlns:a16="http://schemas.microsoft.com/office/drawing/2014/main" val="3615491347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715025749"/>
                    </a:ext>
                  </a:extLst>
                </a:gridCol>
                <a:gridCol w="985955">
                  <a:extLst>
                    <a:ext uri="{9D8B030D-6E8A-4147-A177-3AD203B41FA5}">
                      <a16:colId xmlns:a16="http://schemas.microsoft.com/office/drawing/2014/main" val="2225413550"/>
                    </a:ext>
                  </a:extLst>
                </a:gridCol>
                <a:gridCol w="886253">
                  <a:extLst>
                    <a:ext uri="{9D8B030D-6E8A-4147-A177-3AD203B41FA5}">
                      <a16:colId xmlns:a16="http://schemas.microsoft.com/office/drawing/2014/main" val="139801158"/>
                    </a:ext>
                  </a:extLst>
                </a:gridCol>
                <a:gridCol w="997033">
                  <a:extLst>
                    <a:ext uri="{9D8B030D-6E8A-4147-A177-3AD203B41FA5}">
                      <a16:colId xmlns:a16="http://schemas.microsoft.com/office/drawing/2014/main" val="69700520"/>
                    </a:ext>
                  </a:extLst>
                </a:gridCol>
                <a:gridCol w="1091199">
                  <a:extLst>
                    <a:ext uri="{9D8B030D-6E8A-4147-A177-3AD203B41FA5}">
                      <a16:colId xmlns:a16="http://schemas.microsoft.com/office/drawing/2014/main" val="2243042433"/>
                    </a:ext>
                  </a:extLst>
                </a:gridCol>
                <a:gridCol w="7920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604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Муниципальное</a:t>
                      </a:r>
                      <a:r>
                        <a:rPr lang="ru-RU" sz="1400" baseline="0" dirty="0" smtClean="0"/>
                        <a:t> образование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естественнонаучная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социально-гуманитарная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техническая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туристcко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-краеведческая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физкультурно-спортивная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художественная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3959439"/>
                  </a:ext>
                </a:extLst>
              </a:tr>
              <a:tr h="376042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Большесельский</a:t>
                      </a:r>
                      <a:r>
                        <a:rPr lang="ru-RU" sz="14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 район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21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31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3913839"/>
                  </a:ext>
                </a:extLst>
              </a:tr>
              <a:tr h="376042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Борисоглебский район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23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Calibri" panose="020F0502020204030204" pitchFamily="34" charset="0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Calibri" panose="020F0502020204030204" pitchFamily="34" charset="0"/>
                        </a:rPr>
                        <a:t>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Calibri" panose="020F0502020204030204" pitchFamily="34" charset="0"/>
                        </a:rPr>
                        <a:t>47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9300844"/>
                  </a:ext>
                </a:extLst>
              </a:tr>
              <a:tr h="376042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+mn-lt"/>
                          <a:ea typeface="Calibri" panose="020F0502020204030204" pitchFamily="34" charset="0"/>
                        </a:rPr>
                        <a:t>Брейтовский</a:t>
                      </a: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 район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Calibri" panose="020F0502020204030204" pitchFamily="34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Calibri" panose="020F0502020204030204" pitchFamily="34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Calibri" panose="020F0502020204030204" pitchFamily="34" charset="0"/>
                        </a:rPr>
                        <a:t>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Calibri" panose="020F0502020204030204" pitchFamily="34" charset="0"/>
                        </a:rPr>
                        <a:t>14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4895940"/>
                  </a:ext>
                </a:extLst>
              </a:tr>
              <a:tr h="376042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+mn-lt"/>
                          <a:ea typeface="Calibri" panose="020F0502020204030204" pitchFamily="34" charset="0"/>
                        </a:rPr>
                        <a:t>Некоузский</a:t>
                      </a: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 район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Calibri" panose="020F0502020204030204" pitchFamily="34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Calibri" panose="020F0502020204030204" pitchFamily="34" charset="0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Calibri" panose="020F0502020204030204" pitchFamily="34" charset="0"/>
                        </a:rPr>
                        <a:t>15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39149832"/>
                  </a:ext>
                </a:extLst>
              </a:tr>
              <a:tr h="376042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Calibri" panose="020F0502020204030204" pitchFamily="34" charset="0"/>
                        </a:rPr>
                        <a:t>Некрасовский район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Calibri" panose="020F0502020204030204" pitchFamily="34" charset="0"/>
                        </a:rPr>
                        <a:t>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Calibri" panose="020F0502020204030204" pitchFamily="34" charset="0"/>
                        </a:rPr>
                        <a:t>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Calibri" panose="020F0502020204030204" pitchFamily="34" charset="0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Calibri" panose="020F0502020204030204" pitchFamily="34" charset="0"/>
                        </a:rPr>
                        <a:t>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Calibri" panose="020F0502020204030204" pitchFamily="34" charset="0"/>
                        </a:rPr>
                        <a:t>38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4840669"/>
                  </a:ext>
                </a:extLst>
              </a:tr>
              <a:tr h="376042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Первомайский район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Calibri" panose="020F0502020204030204" pitchFamily="34" charset="0"/>
                        </a:rPr>
                        <a:t>27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Calibri" panose="020F0502020204030204" pitchFamily="34" charset="0"/>
                        </a:rPr>
                        <a:t>21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Calibri" panose="020F0502020204030204" pitchFamily="34" charset="0"/>
                        </a:rPr>
                        <a:t>27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Calibri" panose="020F0502020204030204" pitchFamily="34" charset="0"/>
                        </a:rPr>
                        <a:t>35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2875050"/>
                  </a:ext>
                </a:extLst>
              </a:tr>
              <a:tr h="376042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Рыбинский район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Calibri" panose="020F0502020204030204" pitchFamily="34" charset="0"/>
                        </a:rPr>
                        <a:t>54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Calibri" panose="020F0502020204030204" pitchFamily="34" charset="0"/>
                        </a:rPr>
                        <a:t>122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Calibri" panose="020F0502020204030204" pitchFamily="34" charset="0"/>
                        </a:rPr>
                        <a:t>51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Calibri" panose="020F0502020204030204" pitchFamily="34" charset="0"/>
                        </a:rPr>
                        <a:t>27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Calibri" panose="020F0502020204030204" pitchFamily="34" charset="0"/>
                        </a:rPr>
                        <a:t>68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Calibri" panose="020F0502020204030204" pitchFamily="34" charset="0"/>
                        </a:rPr>
                        <a:t>91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2749522"/>
                  </a:ext>
                </a:extLst>
              </a:tr>
              <a:tr h="376042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Ярославский район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Calibri" panose="020F0502020204030204" pitchFamily="34" charset="0"/>
                        </a:rPr>
                        <a:t>58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Calibri" panose="020F0502020204030204" pitchFamily="34" charset="0"/>
                        </a:rPr>
                        <a:t>102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Calibri" panose="020F0502020204030204" pitchFamily="34" charset="0"/>
                        </a:rPr>
                        <a:t>68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Calibri" panose="020F0502020204030204" pitchFamily="34" charset="0"/>
                        </a:rPr>
                        <a:t>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Calibri" panose="020F0502020204030204" pitchFamily="34" charset="0"/>
                        </a:rPr>
                        <a:t>98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120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0473005"/>
                  </a:ext>
                </a:extLst>
              </a:tr>
            </a:tbl>
          </a:graphicData>
        </a:graphic>
      </p:graphicFrame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889" y="316816"/>
            <a:ext cx="5202336" cy="6007962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936830" y="3717032"/>
            <a:ext cx="3356992" cy="407707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499009" y="4725144"/>
            <a:ext cx="14366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ea typeface="Calibri" panose="020F0502020204030204" pitchFamily="34" charset="0"/>
              </a:rPr>
              <a:t>направленности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094522" y="4971738"/>
            <a:ext cx="14257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ea typeface="Calibri" panose="020F0502020204030204" pitchFamily="34" charset="0"/>
              </a:rPr>
              <a:t>художественная</a:t>
            </a:r>
            <a:endParaRPr lang="ru-RU" sz="1400" dirty="0">
              <a:ea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107541" y="5644509"/>
            <a:ext cx="21215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ea typeface="Calibri" panose="020F0502020204030204" pitchFamily="34" charset="0"/>
              </a:rPr>
              <a:t>социально-гуманитарная</a:t>
            </a:r>
            <a:endParaRPr lang="ru-RU" sz="1400" dirty="0">
              <a:ea typeface="Calibri" panose="020F0502020204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094522" y="5337360"/>
            <a:ext cx="21060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ea typeface="Calibri" panose="020F0502020204030204" pitchFamily="34" charset="0"/>
              </a:rPr>
              <a:t>туристско-краеведческая</a:t>
            </a:r>
            <a:endParaRPr lang="ru-RU" sz="1400" dirty="0">
              <a:ea typeface="Calibri" panose="020F0502020204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082209" y="5147241"/>
            <a:ext cx="21675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ea typeface="Calibri" panose="020F0502020204030204" pitchFamily="34" charset="0"/>
              </a:rPr>
              <a:t>физкультурно-спортивная</a:t>
            </a:r>
            <a:endParaRPr lang="ru-RU" sz="1400" dirty="0">
              <a:ea typeface="Calibri" panose="020F0502020204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098239" y="5498938"/>
            <a:ext cx="11156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ea typeface="Calibri" panose="020F0502020204030204" pitchFamily="34" charset="0"/>
              </a:rPr>
              <a:t>техническая</a:t>
            </a:r>
            <a:endParaRPr lang="ru-RU" sz="1400" dirty="0">
              <a:ea typeface="Calibri" panose="020F0502020204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145319" y="5790708"/>
            <a:ext cx="17850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ea typeface="Calibri" panose="020F0502020204030204" pitchFamily="34" charset="0"/>
              </a:rPr>
              <a:t>естественнонаучная</a:t>
            </a:r>
            <a:endParaRPr lang="ru-RU" sz="1400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1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3499" y="274638"/>
            <a:ext cx="5232582" cy="85010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4F81BD"/>
                </a:solidFill>
              </a:rPr>
              <a:t>Повышение доступности</a:t>
            </a:r>
            <a:endParaRPr lang="ru-RU" sz="2000" b="1" dirty="0">
              <a:solidFill>
                <a:srgbClr val="4F81BD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3499" y="1268761"/>
            <a:ext cx="5448606" cy="5328591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32220"/>
            <a:ext cx="1296144" cy="1288874"/>
          </a:xfrm>
          <a:prstGeom prst="rect">
            <a:avLst/>
          </a:prstGeom>
        </p:spPr>
      </p:pic>
      <p:graphicFrame>
        <p:nvGraphicFramePr>
          <p:cNvPr id="7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8769321"/>
              </p:ext>
            </p:extLst>
          </p:nvPr>
        </p:nvGraphicFramePr>
        <p:xfrm>
          <a:off x="1473951" y="1749763"/>
          <a:ext cx="5440586" cy="3963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6338">
                  <a:extLst>
                    <a:ext uri="{9D8B030D-6E8A-4147-A177-3AD203B41FA5}">
                      <a16:colId xmlns:a16="http://schemas.microsoft.com/office/drawing/2014/main" val="3615491347"/>
                    </a:ext>
                  </a:extLst>
                </a:gridCol>
                <a:gridCol w="1501554">
                  <a:extLst>
                    <a:ext uri="{9D8B030D-6E8A-4147-A177-3AD203B41FA5}">
                      <a16:colId xmlns:a16="http://schemas.microsoft.com/office/drawing/2014/main" val="1715025749"/>
                    </a:ext>
                  </a:extLst>
                </a:gridCol>
                <a:gridCol w="1762694">
                  <a:extLst>
                    <a:ext uri="{9D8B030D-6E8A-4147-A177-3AD203B41FA5}">
                      <a16:colId xmlns:a16="http://schemas.microsoft.com/office/drawing/2014/main" val="2225413550"/>
                    </a:ext>
                  </a:extLst>
                </a:gridCol>
              </a:tblGrid>
              <a:tr h="13602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Муниципальное</a:t>
                      </a:r>
                      <a:r>
                        <a:rPr lang="ru-RU" sz="1600" baseline="0" dirty="0" smtClean="0"/>
                        <a:t> образование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новых мест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Точек</a:t>
                      </a:r>
                      <a:r>
                        <a:rPr lang="ru-RU" sz="16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роста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3959439"/>
                  </a:ext>
                </a:extLst>
              </a:tr>
              <a:tr h="376042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+mn-lt"/>
                          <a:ea typeface="Calibri" panose="020F0502020204030204" pitchFamily="34" charset="0"/>
                        </a:rPr>
                        <a:t>Большесельский</a:t>
                      </a: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 район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90</a:t>
                      </a:r>
                      <a:endParaRPr lang="ru-RU" sz="16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</a:t>
                      </a:r>
                      <a:endParaRPr lang="ru-RU" sz="1600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3913839"/>
                  </a:ext>
                </a:extLst>
              </a:tr>
              <a:tr h="376042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Борисоглебский район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180</a:t>
                      </a:r>
                      <a:endParaRPr lang="ru-RU" sz="16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</a:t>
                      </a:r>
                      <a:endParaRPr lang="ru-RU" sz="1600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9300844"/>
                  </a:ext>
                </a:extLst>
              </a:tr>
              <a:tr h="376042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+mn-lt"/>
                          <a:ea typeface="Calibri" panose="020F0502020204030204" pitchFamily="34" charset="0"/>
                        </a:rPr>
                        <a:t>Брейтовский</a:t>
                      </a: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 район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60</a:t>
                      </a:r>
                      <a:endParaRPr lang="ru-RU" sz="16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</a:t>
                      </a:r>
                      <a:endParaRPr lang="ru-RU" sz="1600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4895940"/>
                  </a:ext>
                </a:extLst>
              </a:tr>
              <a:tr h="376042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+mn-lt"/>
                          <a:ea typeface="Calibri" panose="020F0502020204030204" pitchFamily="34" charset="0"/>
                        </a:rPr>
                        <a:t>Некоузский</a:t>
                      </a: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 район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170</a:t>
                      </a:r>
                      <a:endParaRPr lang="ru-RU" sz="16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</a:t>
                      </a:r>
                      <a:endParaRPr lang="ru-RU" sz="1600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39149832"/>
                  </a:ext>
                </a:extLst>
              </a:tr>
              <a:tr h="376042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Calibri" panose="020F0502020204030204" pitchFamily="34" charset="0"/>
                        </a:rPr>
                        <a:t>Некрасовский район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60</a:t>
                      </a:r>
                      <a:endParaRPr lang="ru-RU" sz="16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</a:t>
                      </a:r>
                      <a:endParaRPr lang="ru-RU" sz="1600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4840669"/>
                  </a:ext>
                </a:extLst>
              </a:tr>
              <a:tr h="376042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Calibri" panose="020F0502020204030204" pitchFamily="34" charset="0"/>
                        </a:rPr>
                        <a:t>Первомайский район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120</a:t>
                      </a:r>
                      <a:endParaRPr lang="ru-RU" sz="16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</a:t>
                      </a:r>
                      <a:endParaRPr lang="ru-RU" sz="1600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2875050"/>
                  </a:ext>
                </a:extLst>
              </a:tr>
              <a:tr h="376042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Рыбинский район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120</a:t>
                      </a:r>
                      <a:endParaRPr lang="ru-RU" sz="16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</a:t>
                      </a:r>
                      <a:endParaRPr lang="ru-RU" sz="1600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2749522"/>
                  </a:ext>
                </a:extLst>
              </a:tr>
              <a:tr h="376042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Ярославский район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260</a:t>
                      </a:r>
                      <a:endParaRPr lang="ru-RU" sz="16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</a:t>
                      </a:r>
                      <a:endParaRPr lang="ru-RU" sz="1600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0473005"/>
                  </a:ext>
                </a:extLst>
              </a:tr>
              <a:tr h="376042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Всего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1060</a:t>
                      </a:r>
                      <a:endParaRPr lang="ru-RU" sz="16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38</a:t>
                      </a:r>
                      <a:endParaRPr lang="ru-RU" sz="1600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988" y="0"/>
            <a:ext cx="5695901" cy="65779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939" y="4797152"/>
            <a:ext cx="432048" cy="6210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054" y="4509120"/>
            <a:ext cx="1921476" cy="19214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811" y="5774221"/>
            <a:ext cx="645372" cy="4174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0398367" y="4912022"/>
            <a:ext cx="10772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ea typeface="Calibri" panose="020F0502020204030204" pitchFamily="34" charset="0"/>
              </a:rPr>
              <a:t>Точки роста</a:t>
            </a:r>
            <a:endParaRPr lang="ru-RU" sz="1400" dirty="0">
              <a:ea typeface="Calibri" panose="020F0502020204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398367" y="5251001"/>
            <a:ext cx="6880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ea typeface="Calibri" panose="020F0502020204030204" pitchFamily="34" charset="0"/>
              </a:rPr>
              <a:t>Новые</a:t>
            </a:r>
            <a:endParaRPr lang="ru-RU" sz="1400" dirty="0" smtClean="0">
              <a:ea typeface="Calibri" panose="020F0502020204030204" pitchFamily="34" charset="0"/>
            </a:endParaRPr>
          </a:p>
          <a:p>
            <a:r>
              <a:rPr lang="ru-RU" sz="1400" dirty="0" smtClean="0">
                <a:ea typeface="Calibri" panose="020F0502020204030204" pitchFamily="34" charset="0"/>
              </a:rPr>
              <a:t>места</a:t>
            </a:r>
            <a:endParaRPr lang="ru-RU" sz="1400" dirty="0">
              <a:ea typeface="Calibri" panose="020F0502020204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427361" y="5695017"/>
            <a:ext cx="11481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ea typeface="Calibri" panose="020F0502020204030204" pitchFamily="34" charset="0"/>
              </a:rPr>
              <a:t>Мобильный</a:t>
            </a:r>
          </a:p>
          <a:p>
            <a:r>
              <a:rPr lang="ru-RU" sz="1400" dirty="0" smtClean="0">
                <a:ea typeface="Calibri" panose="020F0502020204030204" pitchFamily="34" charset="0"/>
              </a:rPr>
              <a:t> </a:t>
            </a:r>
            <a:r>
              <a:rPr lang="ru-RU" sz="1400" dirty="0" err="1" smtClean="0">
                <a:ea typeface="Calibri" panose="020F0502020204030204" pitchFamily="34" charset="0"/>
              </a:rPr>
              <a:t>Кванториум</a:t>
            </a:r>
            <a:endParaRPr lang="ru-RU" sz="1400" dirty="0">
              <a:ea typeface="Calibri" panose="020F050202020403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6" y="2204864"/>
            <a:ext cx="222634" cy="14401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296" y="2852936"/>
            <a:ext cx="222634" cy="14401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176" y="2564904"/>
            <a:ext cx="222634" cy="14401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958" y="3465004"/>
            <a:ext cx="222634" cy="14401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257" y="4653136"/>
            <a:ext cx="222634" cy="14401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987" y="1484784"/>
            <a:ext cx="222634" cy="14401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792" y="3705383"/>
            <a:ext cx="222634" cy="14401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691" y="3537012"/>
            <a:ext cx="222634" cy="14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03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7041</TotalTime>
  <Words>862</Words>
  <Application>Microsoft Office PowerPoint</Application>
  <PresentationFormat>Широкоэкранный</PresentationFormat>
  <Paragraphs>442</Paragraphs>
  <Slides>13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Book Antiqua</vt:lpstr>
      <vt:lpstr>Calibri</vt:lpstr>
      <vt:lpstr>Times New Roman</vt:lpstr>
      <vt:lpstr>Verdana</vt:lpstr>
      <vt:lpstr>Тема Office</vt:lpstr>
      <vt:lpstr>Презентация PowerPoint</vt:lpstr>
      <vt:lpstr>Актуальность</vt:lpstr>
      <vt:lpstr>Задачи и факторы доступности ДОД</vt:lpstr>
      <vt:lpstr>Структура управления региональной системой ДОД</vt:lpstr>
      <vt:lpstr>ПФДО в муниципальных образованиях</vt:lpstr>
      <vt:lpstr>Поставщики услуг</vt:lpstr>
      <vt:lpstr>Охват детей</vt:lpstr>
      <vt:lpstr>Программы по направленностям</vt:lpstr>
      <vt:lpstr>Повышение доступности</vt:lpstr>
      <vt:lpstr>Программы для детей с ОВЗ</vt:lpstr>
      <vt:lpstr>Развитие кадрового потенциала</vt:lpstr>
      <vt:lpstr>Точки роста и перспективы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Приоритетный проект в  субъекте Российской Федерации</dc:title>
  <dc:creator>user</dc:creator>
  <cp:lastModifiedBy>pc</cp:lastModifiedBy>
  <cp:revision>278</cp:revision>
  <cp:lastPrinted>2019-12-09T14:14:18Z</cp:lastPrinted>
  <dcterms:created xsi:type="dcterms:W3CDTF">2017-10-16T07:43:36Z</dcterms:created>
  <dcterms:modified xsi:type="dcterms:W3CDTF">2022-03-12T13:07:45Z</dcterms:modified>
</cp:coreProperties>
</file>