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D3AB-7E2F-41C5-BFCE-3FFD8BBF40F7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106D-40DB-497D-B03F-56F914D9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5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8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0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3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6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8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5913D-A369-4346-BB9B-6AB00C3CE291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6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t>сб. 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301208"/>
            <a:ext cx="7582575" cy="10801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>«Специфика </a:t>
            </a:r>
            <a:r>
              <a:rPr lang="ru-RU" sz="2200" dirty="0">
                <a:effectLst/>
              </a:rPr>
              <a:t>дополнительного образования эколого-биологического профиля сельских </a:t>
            </a:r>
            <a:r>
              <a:rPr lang="ru-RU" sz="2200" dirty="0" smtClean="0">
                <a:effectLst/>
              </a:rPr>
              <a:t>школьников»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200" dirty="0" err="1" smtClean="0">
                <a:solidFill>
                  <a:srgbClr val="7030A0"/>
                </a:solidFill>
                <a:effectLst/>
              </a:rPr>
              <a:t>Коледа</a:t>
            </a:r>
            <a:r>
              <a:rPr lang="ru-RU" sz="2200" dirty="0" smtClean="0">
                <a:solidFill>
                  <a:srgbClr val="7030A0"/>
                </a:solidFill>
                <a:effectLst/>
              </a:rPr>
              <a:t> Т.А., директор ГУО «Слуцкий эколого-биологический центр учащихся», Минская область, </a:t>
            </a:r>
            <a:r>
              <a:rPr lang="ru-RU" sz="2200" dirty="0" err="1" smtClean="0">
                <a:solidFill>
                  <a:srgbClr val="7030A0"/>
                </a:solidFill>
                <a:effectLst/>
              </a:rPr>
              <a:t>г.Слуцк</a:t>
            </a:r>
            <a:r>
              <a:rPr lang="ru-RU" sz="2200" dirty="0" smtClean="0">
                <a:solidFill>
                  <a:srgbClr val="7030A0"/>
                </a:solidFill>
                <a:effectLst/>
              </a:rPr>
              <a:t>, Республика Беларусь</a:t>
            </a:r>
            <a:endParaRPr lang="ru-RU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32656"/>
            <a:ext cx="8375848" cy="7159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4D4D4D"/>
                </a:solidFill>
              </a:rPr>
              <a:t>Слуцкий район, Минская область, Республика Беларусь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5927"/>
            <a:ext cx="3456384" cy="2301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64" y="2992331"/>
            <a:ext cx="2396482" cy="2905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2066" r="-530" b="32196"/>
          <a:stretch/>
        </p:blipFill>
        <p:spPr>
          <a:xfrm>
            <a:off x="1413948" y="4139721"/>
            <a:ext cx="4464496" cy="2551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449" r="13624"/>
          <a:stretch/>
        </p:blipFill>
        <p:spPr>
          <a:xfrm>
            <a:off x="4283968" y="1368912"/>
            <a:ext cx="2025926" cy="20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6934200" cy="7159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4D4D4D"/>
                </a:solidFill>
              </a:rPr>
              <a:t>ЭКОЛОГИЧЕСКИЕ СИМВОЛЫ СЛУЦКОГО РАЙОНА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484784"/>
            <a:ext cx="6647656" cy="44127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b="1" smtClean="0"/>
              <a:t>	Почему </a:t>
            </a:r>
            <a:r>
              <a:rPr lang="ru-RU" sz="1800" b="1" dirty="0"/>
              <a:t>василек </a:t>
            </a:r>
            <a:r>
              <a:rPr lang="ru-RU" sz="1800" b="1" dirty="0" smtClean="0"/>
              <a:t>символ Слуцка?</a:t>
            </a:r>
            <a:r>
              <a:rPr lang="ru-RU" sz="1800" dirty="0"/>
              <a:t> </a:t>
            </a: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/>
              <a:t> </a:t>
            </a:r>
            <a:r>
              <a:rPr lang="ru-RU" sz="1800" b="1" dirty="0">
                <a:solidFill>
                  <a:srgbClr val="7030A0"/>
                </a:solidFill>
              </a:rPr>
              <a:t>…«І </a:t>
            </a:r>
            <a:r>
              <a:rPr lang="ru-RU" sz="1800" b="1" dirty="0" err="1">
                <a:solidFill>
                  <a:srgbClr val="7030A0"/>
                </a:solidFill>
              </a:rPr>
              <a:t>тчэ</a:t>
            </a:r>
            <a:r>
              <a:rPr lang="ru-RU" sz="1800" b="1" dirty="0">
                <a:solidFill>
                  <a:srgbClr val="7030A0"/>
                </a:solidFill>
              </a:rPr>
              <a:t>, </a:t>
            </a:r>
            <a:r>
              <a:rPr lang="ru-RU" sz="1800" b="1" dirty="0" err="1">
                <a:solidFill>
                  <a:srgbClr val="7030A0"/>
                </a:solidFill>
              </a:rPr>
              <a:t>забыўшыся</a:t>
            </a:r>
            <a:r>
              <a:rPr lang="ru-RU" sz="1800" b="1" dirty="0">
                <a:solidFill>
                  <a:srgbClr val="7030A0"/>
                </a:solidFill>
              </a:rPr>
              <a:t>, </a:t>
            </a:r>
            <a:r>
              <a:rPr lang="ru-RU" sz="1800" b="1" dirty="0" smtClean="0">
                <a:solidFill>
                  <a:srgbClr val="7030A0"/>
                </a:solidFill>
              </a:rPr>
              <a:t>рука,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err="1">
                <a:solidFill>
                  <a:srgbClr val="7030A0"/>
                </a:solidFill>
              </a:rPr>
              <a:t>З</a:t>
            </a:r>
            <a:r>
              <a:rPr lang="ru-RU" sz="1800" b="1" dirty="0" err="1" smtClean="0">
                <a:solidFill>
                  <a:srgbClr val="7030A0"/>
                </a:solidFill>
              </a:rPr>
              <a:t>аміж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персідскага</a:t>
            </a:r>
            <a:r>
              <a:rPr lang="ru-RU" sz="1800" b="1" dirty="0">
                <a:solidFill>
                  <a:srgbClr val="7030A0"/>
                </a:solidFill>
              </a:rPr>
              <a:t> узора,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err="1" smtClean="0">
                <a:solidFill>
                  <a:srgbClr val="7030A0"/>
                </a:solidFill>
              </a:rPr>
              <a:t>Цвяток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>
                <a:solidFill>
                  <a:srgbClr val="7030A0"/>
                </a:solidFill>
              </a:rPr>
              <a:t>радзімы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васілька</a:t>
            </a:r>
            <a:r>
              <a:rPr lang="ru-RU" sz="1800" b="1" dirty="0" smtClean="0">
                <a:solidFill>
                  <a:srgbClr val="7030A0"/>
                </a:solidFill>
              </a:rPr>
              <a:t>.</a:t>
            </a:r>
            <a:endParaRPr lang="ru-RU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7030A0"/>
                </a:solidFill>
              </a:rPr>
              <a:t>			</a:t>
            </a:r>
            <a:r>
              <a:rPr lang="ru-RU" sz="1800" b="1" dirty="0" err="1">
                <a:solidFill>
                  <a:srgbClr val="7030A0"/>
                </a:solidFill>
              </a:rPr>
              <a:t>Максім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Багдановіч</a:t>
            </a:r>
            <a:r>
              <a:rPr lang="ru-RU" sz="1800" b="1" dirty="0" smtClean="0">
                <a:solidFill>
                  <a:srgbClr val="7030A0"/>
                </a:solidFill>
              </a:rPr>
              <a:t>, «</a:t>
            </a:r>
            <a:r>
              <a:rPr lang="ru-RU" sz="1800" b="1" dirty="0" err="1" smtClean="0">
                <a:solidFill>
                  <a:srgbClr val="7030A0"/>
                </a:solidFill>
              </a:rPr>
              <a:t>Слуцкія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ткачыхі</a:t>
            </a:r>
            <a:r>
              <a:rPr lang="ru-RU" sz="1800" b="1" dirty="0" smtClean="0">
                <a:solidFill>
                  <a:srgbClr val="7030A0"/>
                </a:solidFill>
              </a:rPr>
              <a:t>»</a:t>
            </a:r>
            <a:endParaRPr lang="ru-RU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/>
              <a:t>	В 2007 году г. Слуцк получил статус «Соловьиный город», в 2014 </a:t>
            </a:r>
            <a:r>
              <a:rPr lang="ru-RU" sz="1800" b="1" dirty="0"/>
              <a:t>году на базе ГУО «Слуцкий эколого-биологический центр учащихся» был открыт Музей </a:t>
            </a:r>
            <a:r>
              <a:rPr lang="ru-RU" sz="1800" b="1" dirty="0" smtClean="0"/>
              <a:t>Соловья.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Сорт груши «Слуцкая Бэра» </a:t>
            </a:r>
            <a:r>
              <a:rPr lang="ru-RU" sz="1800" b="1" dirty="0"/>
              <a:t>— ещё одна гордость </a:t>
            </a:r>
            <a:r>
              <a:rPr lang="ru-RU" sz="1800" b="1" dirty="0" err="1"/>
              <a:t>случчан</a:t>
            </a:r>
            <a:r>
              <a:rPr lang="ru-RU" sz="1800" b="1" dirty="0"/>
              <a:t>. Бренд «Слуцкая </a:t>
            </a:r>
            <a:r>
              <a:rPr lang="ru-RU" sz="1800" b="1" dirty="0" smtClean="0"/>
              <a:t>Бэра</a:t>
            </a:r>
            <a:r>
              <a:rPr lang="ru-RU" sz="1800" b="1" dirty="0"/>
              <a:t>» был наиболее известным во второй половине 19-го – начале 20-го века. Некогда </a:t>
            </a:r>
            <a:r>
              <a:rPr lang="ru-RU" sz="1800" b="1" dirty="0" smtClean="0"/>
              <a:t>этой </a:t>
            </a:r>
            <a:r>
              <a:rPr lang="ru-RU" sz="1800" b="1" dirty="0" err="1" smtClean="0"/>
              <a:t>грушой</a:t>
            </a:r>
            <a:r>
              <a:rPr lang="ru-RU" sz="1800" b="1" dirty="0" smtClean="0"/>
              <a:t> </a:t>
            </a:r>
            <a:r>
              <a:rPr lang="ru-RU" sz="1800" b="1" dirty="0"/>
              <a:t>торговали в Минске, Москве, Петербурге и даже в </a:t>
            </a:r>
            <a:r>
              <a:rPr lang="ru-RU" sz="1800" b="1" dirty="0" smtClean="0"/>
              <a:t>США. Сорт, </a:t>
            </a:r>
            <a:r>
              <a:rPr lang="ru-RU" sz="1800" b="1" dirty="0"/>
              <a:t>по поверьям, был выведен монахами </a:t>
            </a:r>
            <a:r>
              <a:rPr lang="ru-RU" sz="1800" b="1" dirty="0" err="1"/>
              <a:t>Бернардинского</a:t>
            </a:r>
            <a:r>
              <a:rPr lang="ru-RU" sz="1800" b="1" dirty="0"/>
              <a:t> монастыря </a:t>
            </a:r>
            <a:r>
              <a:rPr lang="ru-RU" sz="1800" b="1" dirty="0" smtClean="0"/>
              <a:t>в г. Слуцке. </a:t>
            </a:r>
          </a:p>
          <a:p>
            <a:pPr marL="0" indent="0">
              <a:buNone/>
            </a:pPr>
            <a:r>
              <a:rPr lang="ru-RU" sz="1800" b="1" dirty="0" smtClean="0"/>
              <a:t>	В настоящее время в городе сохранилось около 20 деревьев, два из которых произрастают на территории учреждения 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1" y="1384635"/>
            <a:ext cx="1688511" cy="1672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1" y="3212976"/>
            <a:ext cx="1648974" cy="15720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1" y="4941168"/>
            <a:ext cx="1597374" cy="15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63880" cy="129202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D4D4D"/>
                </a:solidFill>
              </a:rPr>
              <a:t> Слуцкий  район 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30363"/>
            <a:ext cx="8015808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b="1" dirty="0" smtClean="0"/>
              <a:t>НАСЕЛЕНИЕ РАЙОНА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итогам </a:t>
            </a:r>
            <a:r>
              <a:rPr lang="ru-RU" sz="2000" dirty="0" smtClean="0"/>
              <a:t>переписи 2019 года </a:t>
            </a:r>
            <a:r>
              <a:rPr lang="ru-RU" sz="2000" dirty="0"/>
              <a:t>в Слуцком районе проживает 89 221 человек. Городских жителей больше, чем сельских в 2,2 раза: 61 708 горожан и 27 513 сельчан.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/>
              <a:t>ОБРАЗОВАНИЕ СЛУЦКОГО РАЙОНА, 2022 год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 smtClean="0"/>
              <a:t>-Учреждения общего среднего образования </a:t>
            </a:r>
            <a:r>
              <a:rPr lang="ru-RU" sz="2000" dirty="0" smtClean="0"/>
              <a:t>(общие средние школы, базовые школы, учебно-педагогические комплексы ясли-сад средние школы, гимназии) </a:t>
            </a:r>
            <a:r>
              <a:rPr lang="ru-RU" sz="3100" dirty="0" smtClean="0">
                <a:solidFill>
                  <a:srgbClr val="7030A0"/>
                </a:solidFill>
              </a:rPr>
              <a:t>-</a:t>
            </a:r>
            <a:r>
              <a:rPr lang="ru-RU" sz="3100" b="1" dirty="0" smtClean="0">
                <a:solidFill>
                  <a:srgbClr val="7030A0"/>
                </a:solidFill>
              </a:rPr>
              <a:t>38;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-</a:t>
            </a:r>
            <a:r>
              <a:rPr lang="ru-RU" sz="2600" dirty="0" smtClean="0"/>
              <a:t>Учреждения дошкольного образования</a:t>
            </a:r>
            <a:r>
              <a:rPr lang="ru-RU" sz="2000" dirty="0" smtClean="0"/>
              <a:t>(ясли-сады, дошкольные центры развития образования)- </a:t>
            </a:r>
            <a:r>
              <a:rPr lang="ru-RU" sz="3100" b="1" dirty="0" smtClean="0">
                <a:solidFill>
                  <a:srgbClr val="7030A0"/>
                </a:solidFill>
              </a:rPr>
              <a:t>39</a:t>
            </a:r>
            <a:r>
              <a:rPr lang="ru-RU" sz="3100" b="1" dirty="0" smtClean="0"/>
              <a:t>;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 smtClean="0"/>
              <a:t>Учреждения </a:t>
            </a:r>
            <a:r>
              <a:rPr lang="ru-RU" sz="2600" dirty="0"/>
              <a:t>специального </a:t>
            </a:r>
            <a:r>
              <a:rPr lang="ru-RU" sz="2600" dirty="0" smtClean="0"/>
              <a:t>образования </a:t>
            </a:r>
            <a:r>
              <a:rPr lang="ru-RU" sz="2000" dirty="0" smtClean="0"/>
              <a:t>(районный </a:t>
            </a:r>
            <a:r>
              <a:rPr lang="ru-RU" sz="2000" dirty="0"/>
              <a:t>центр коррекционно-развивающего обучения и </a:t>
            </a:r>
            <a:r>
              <a:rPr lang="ru-RU" sz="2000" dirty="0" smtClean="0"/>
              <a:t>реабилитации)-</a:t>
            </a:r>
            <a:r>
              <a:rPr lang="ru-RU" sz="3100" b="1" dirty="0" smtClean="0">
                <a:solidFill>
                  <a:srgbClr val="7030A0"/>
                </a:solidFill>
              </a:rPr>
              <a:t>1</a:t>
            </a:r>
            <a:r>
              <a:rPr lang="ru-RU" sz="3100" dirty="0" smtClean="0"/>
              <a:t>;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 smtClean="0"/>
              <a:t>Учреждения дополнительного образования детей и молодежи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 smtClean="0"/>
              <a:t> </a:t>
            </a:r>
            <a:r>
              <a:rPr lang="ru-RU" sz="2000" dirty="0" smtClean="0"/>
              <a:t>( центр детского творчества, центр туризма, центр технического и прикладного творчества учащейся молодежи, </a:t>
            </a:r>
            <a:r>
              <a:rPr lang="ru-RU" sz="2000" dirty="0" smtClean="0">
                <a:solidFill>
                  <a:srgbClr val="7030A0"/>
                </a:solidFill>
              </a:rPr>
              <a:t>эколого-биологический центр учащихся</a:t>
            </a:r>
            <a:r>
              <a:rPr lang="ru-RU" sz="2000" dirty="0"/>
              <a:t>, венное </a:t>
            </a:r>
            <a:r>
              <a:rPr lang="ru-RU" sz="2000" dirty="0" smtClean="0"/>
              <a:t>физкультурно-оздоровительный </a:t>
            </a:r>
            <a:r>
              <a:rPr lang="ru-RU" sz="2000" dirty="0"/>
              <a:t>центр </a:t>
            </a:r>
            <a:r>
              <a:rPr lang="ru-RU" sz="2000" dirty="0" smtClean="0"/>
              <a:t>учащихся) -</a:t>
            </a:r>
            <a:r>
              <a:rPr lang="ru-RU" sz="2800" b="1" dirty="0" smtClean="0">
                <a:solidFill>
                  <a:srgbClr val="7030A0"/>
                </a:solidFill>
              </a:rPr>
              <a:t>5.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9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4" y="188640"/>
            <a:ext cx="7276850" cy="85308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4D4D4D"/>
                </a:solidFill>
              </a:rPr>
              <a:t>ГУО «СЛУЦКИЙ ЭКОЛОГО-БИОЛОГИЧЕСКИЙ ЦЕНТР УЧАЩИХСЯ»</a:t>
            </a:r>
            <a:br>
              <a:rPr lang="ru-RU" sz="2000" dirty="0" smtClean="0">
                <a:solidFill>
                  <a:srgbClr val="4D4D4D"/>
                </a:solidFill>
              </a:rPr>
            </a:br>
            <a:r>
              <a:rPr lang="ru-RU" sz="2000" dirty="0" smtClean="0">
                <a:solidFill>
                  <a:srgbClr val="4D4D4D"/>
                </a:solidFill>
              </a:rPr>
              <a:t>2021/2022 учебный год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752" y="1772816"/>
            <a:ext cx="6336704" cy="47525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 smtClean="0"/>
              <a:t>Количество объединений по интересам: </a:t>
            </a:r>
            <a:r>
              <a:rPr lang="ru-RU" altLang="ko-KR" sz="2400" b="1" dirty="0" smtClean="0">
                <a:solidFill>
                  <a:srgbClr val="7030A0"/>
                </a:solidFill>
              </a:rPr>
              <a:t>42</a:t>
            </a:r>
            <a:r>
              <a:rPr lang="ru-RU" altLang="ko-KR" sz="2400" b="1" dirty="0" smtClean="0"/>
              <a:t> 	(профили: экологический, биологический , 	экология творчества средствами природы)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 smtClean="0"/>
              <a:t>Количество педагогов: </a:t>
            </a:r>
            <a:r>
              <a:rPr lang="ru-RU" altLang="ko-KR" sz="2400" b="1" dirty="0" smtClean="0">
                <a:solidFill>
                  <a:srgbClr val="7030A0"/>
                </a:solidFill>
              </a:rPr>
              <a:t>15 (основные-9			                      совместители -6)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 smtClean="0"/>
              <a:t>Количество учащихся:</a:t>
            </a:r>
            <a:r>
              <a:rPr lang="ru-RU" altLang="ko-KR" sz="2400" b="1" dirty="0" smtClean="0">
                <a:solidFill>
                  <a:srgbClr val="7030A0"/>
                </a:solidFill>
              </a:rPr>
              <a:t>504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	</a:t>
            </a:r>
            <a:endParaRPr lang="ru-RU" altLang="ko-KR" sz="2400" b="1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	</a:t>
            </a:r>
            <a:r>
              <a:rPr lang="ru-RU" altLang="ko-KR" sz="2400" b="1" dirty="0" smtClean="0">
                <a:solidFill>
                  <a:srgbClr val="7030A0"/>
                </a:solidFill>
              </a:rPr>
              <a:t>С 2021 года </a:t>
            </a:r>
            <a:r>
              <a:rPr lang="ru-RU" altLang="ko-KR" sz="2400" b="1" dirty="0" smtClean="0"/>
              <a:t>на базе учреждения начал работу районный ресурсный центр по экологическому воспитанию учащихся «</a:t>
            </a:r>
            <a:r>
              <a:rPr lang="ru-RU" altLang="ko-KR" sz="2400" b="1" dirty="0" err="1" smtClean="0"/>
              <a:t>ЭкоМИР</a:t>
            </a:r>
            <a:r>
              <a:rPr lang="ru-RU" altLang="ko-KR" sz="2400" b="1" dirty="0" smtClean="0"/>
              <a:t>»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2400" b="1" dirty="0" smtClean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b="1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	</a:t>
            </a:r>
            <a:r>
              <a:rPr lang="ru-RU" altLang="ko-KR" sz="2400" b="1" dirty="0"/>
              <a:t> </a:t>
            </a:r>
            <a:r>
              <a:rPr lang="ru-RU" altLang="ko-KR" sz="2400" b="1" dirty="0" smtClean="0">
                <a:solidFill>
                  <a:srgbClr val="7030A0"/>
                </a:solidFill>
              </a:rPr>
              <a:t>В  2004 году </a:t>
            </a:r>
            <a:r>
              <a:rPr lang="ru-RU" altLang="ko-KR" sz="2400" b="1" dirty="0" smtClean="0"/>
              <a:t>открыто </a:t>
            </a:r>
            <a:r>
              <a:rPr lang="ru-RU" altLang="ko-KR" sz="2400" b="1" dirty="0" err="1" smtClean="0"/>
              <a:t>Слуцкое</a:t>
            </a:r>
            <a:r>
              <a:rPr lang="ru-RU" altLang="ko-KR" sz="2400" b="1" dirty="0" smtClean="0"/>
              <a:t> районное отделение общественной организации «</a:t>
            </a:r>
            <a:r>
              <a:rPr lang="ru-RU" altLang="ko-KR" sz="2400" b="1" dirty="0" err="1" smtClean="0"/>
              <a:t>Ахова</a:t>
            </a:r>
            <a:r>
              <a:rPr lang="ru-RU" altLang="ko-KR" sz="2400" b="1" dirty="0" smtClean="0"/>
              <a:t> </a:t>
            </a:r>
            <a:r>
              <a:rPr lang="ru-RU" altLang="ko-KR" sz="2400" b="1" dirty="0" err="1" smtClean="0"/>
              <a:t>птушак</a:t>
            </a:r>
            <a:r>
              <a:rPr lang="ru-RU" altLang="ko-KR" sz="2400" b="1" dirty="0" smtClean="0"/>
              <a:t> </a:t>
            </a:r>
            <a:r>
              <a:rPr lang="ru-RU" altLang="ko-KR" sz="2400" b="1" dirty="0" err="1" smtClean="0"/>
              <a:t>Бацькаушчыны</a:t>
            </a:r>
            <a:r>
              <a:rPr lang="ru-RU" altLang="ko-KR" sz="2400" b="1" dirty="0" smtClean="0"/>
              <a:t>»</a:t>
            </a:r>
            <a:r>
              <a:rPr lang="ru-RU" altLang="ko-KR" sz="2400" b="1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1900" b="1" dirty="0" smtClean="0">
                <a:solidFill>
                  <a:srgbClr val="7030A0"/>
                </a:solidFill>
                <a:latin typeface="Verdana" pitchFamily="34" charset="0"/>
                <a:ea typeface="굴림" charset="-127"/>
              </a:rPr>
              <a:t>(46 детских орнитологических клубов «Крылатый дозор»,386учащихся,39учреждений) </a:t>
            </a:r>
            <a:endParaRPr lang="ru-RU" altLang="ko-KR" sz="1900" b="1" dirty="0">
              <a:solidFill>
                <a:srgbClr val="7030A0"/>
              </a:solidFill>
              <a:latin typeface="Verdana" pitchFamily="34" charset="0"/>
              <a:ea typeface="굴림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19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 b="30900"/>
          <a:stretch/>
        </p:blipFill>
        <p:spPr>
          <a:xfrm>
            <a:off x="107504" y="1772816"/>
            <a:ext cx="2160240" cy="1507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5" r="2477" b="14428"/>
          <a:stretch/>
        </p:blipFill>
        <p:spPr>
          <a:xfrm>
            <a:off x="213978" y="4509120"/>
            <a:ext cx="1947291" cy="21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88640"/>
            <a:ext cx="7654280" cy="71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4D4D4D"/>
                </a:solidFill>
              </a:rPr>
              <a:t>Работа объединений по интересам в </a:t>
            </a:r>
            <a:br>
              <a:rPr lang="ru-RU" sz="2400" dirty="0" smtClean="0">
                <a:solidFill>
                  <a:srgbClr val="4D4D4D"/>
                </a:solidFill>
              </a:rPr>
            </a:br>
            <a:r>
              <a:rPr lang="ru-RU" sz="2400" dirty="0">
                <a:solidFill>
                  <a:srgbClr val="4D4D4D"/>
                </a:solidFill>
              </a:rPr>
              <a:t>в</a:t>
            </a:r>
            <a:r>
              <a:rPr lang="ru-RU" sz="2400" dirty="0" smtClean="0">
                <a:solidFill>
                  <a:srgbClr val="4D4D4D"/>
                </a:solidFill>
              </a:rPr>
              <a:t> учреждениях образования сельской местности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200" b="1" dirty="0" smtClean="0"/>
              <a:t>Педагоги-совместители: </a:t>
            </a:r>
            <a:r>
              <a:rPr lang="ru-RU" altLang="ko-KR" sz="2200" b="1" dirty="0" smtClean="0">
                <a:solidFill>
                  <a:srgbClr val="7030A0"/>
                </a:solidFill>
              </a:rPr>
              <a:t>учителя биологии, географии, начальной школы;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altLang="ko-KR" sz="22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200" b="1" dirty="0" smtClean="0"/>
              <a:t>Многолетнее сотрудничество;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altLang="ko-KR" sz="2200" b="1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200" b="1" dirty="0" smtClean="0"/>
              <a:t>Широкие возможности для использование таких форм работы как экскурсии, экологические прогулки, ботанические, энтомологические и зоологические практикумы, наблюдения в природе, научно-исследовательская деятельность( </a:t>
            </a:r>
            <a:r>
              <a:rPr lang="ru-RU" altLang="ko-KR" sz="2200" b="1" dirty="0" smtClean="0">
                <a:solidFill>
                  <a:srgbClr val="7030A0"/>
                </a:solidFill>
              </a:rPr>
              <a:t>«природа рядом», наличие учебных эколого-биологических комплексов, музеев природы, комнатных садов, сотрудничество с лесхозами);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altLang="ko-KR" sz="22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200" b="1" dirty="0" smtClean="0"/>
              <a:t>Организация практической природоохранной деятельности </a:t>
            </a:r>
            <a:r>
              <a:rPr lang="ru-RU" altLang="ko-KR" sz="2200" b="1" dirty="0" smtClean="0">
                <a:solidFill>
                  <a:srgbClr val="7030A0"/>
                </a:solidFill>
              </a:rPr>
              <a:t>(подкормка птиц, постройка и развешивание гнездовий и домиков для летучих мышей, посадка деревьев и кустарников, уборка мусора в лесу и около водоемов);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200" b="1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ko-KR" sz="2200" b="1" dirty="0" smtClean="0">
                <a:solidFill>
                  <a:srgbClr val="7030A0"/>
                </a:solidFill>
              </a:rPr>
              <a:t> </a:t>
            </a:r>
            <a:r>
              <a:rPr lang="ru-RU" altLang="ko-KR" sz="2200" b="1" dirty="0" smtClean="0"/>
              <a:t>Организация отдельных  мероприятий в </a:t>
            </a:r>
            <a:r>
              <a:rPr lang="ru-RU" altLang="ko-KR" sz="2200" b="1" dirty="0" err="1" smtClean="0"/>
              <a:t>г.Слуцке</a:t>
            </a:r>
            <a:r>
              <a:rPr lang="ru-RU" altLang="ko-KR" sz="2200" b="1" dirty="0" smtClean="0"/>
              <a:t>  на базе Слуцкого эколого-биологического центра учащихся.</a:t>
            </a:r>
            <a:endParaRPr lang="ru-RU" altLang="ko-KR" sz="2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774" r="2473"/>
          <a:stretch/>
        </p:blipFill>
        <p:spPr>
          <a:xfrm>
            <a:off x="154791" y="5409541"/>
            <a:ext cx="1720078" cy="14150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" y="2852936"/>
            <a:ext cx="1783683" cy="2376264"/>
          </a:xfrm>
          <a:prstGeom prst="rect">
            <a:avLst/>
          </a:prstGeom>
        </p:spPr>
      </p:pic>
      <p:pic>
        <p:nvPicPr>
          <p:cNvPr id="7" name="Содержимое 3" descr="SAM_24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895" y="1364004"/>
            <a:ext cx="1720078" cy="12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6934200" cy="715963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80000"/>
              </a:lnSpc>
            </a:pPr>
            <a:r>
              <a:rPr lang="ru-RU" altLang="ko-KR" sz="2700" dirty="0" smtClean="0"/>
              <a:t>Районный </a:t>
            </a:r>
            <a:r>
              <a:rPr lang="ru-RU" altLang="ko-KR" sz="2700" dirty="0"/>
              <a:t>ресурсный центр по экологическому воспитанию учащихся «</a:t>
            </a:r>
            <a:r>
              <a:rPr lang="ru-RU" altLang="ko-KR" sz="2700" dirty="0" err="1"/>
              <a:t>ЭкоМИР</a:t>
            </a:r>
            <a:r>
              <a:rPr lang="ru-RU" altLang="ko-KR" sz="4000" dirty="0"/>
              <a:t>»</a:t>
            </a:r>
            <a:br>
              <a:rPr lang="ru-RU" altLang="ko-KR" sz="4000" dirty="0"/>
            </a:br>
            <a:r>
              <a:rPr lang="ru-RU" altLang="ko-KR" sz="4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/>
            </a:r>
            <a:br>
              <a:rPr lang="ru-RU" altLang="ko-KR" sz="4000" dirty="0">
                <a:solidFill>
                  <a:srgbClr val="4D4D4D"/>
                </a:solidFill>
                <a:latin typeface="Verdana" pitchFamily="34" charset="0"/>
                <a:ea typeface="굴림" charset="-127"/>
              </a:rPr>
            </a:b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2"/>
            <a:ext cx="6934200" cy="48229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altLang="ko-KR" sz="7200" b="1" dirty="0" smtClean="0"/>
          </a:p>
          <a:p>
            <a:pPr>
              <a:lnSpc>
                <a:spcPct val="80000"/>
              </a:lnSpc>
            </a:pPr>
            <a:r>
              <a:rPr lang="ru-RU" altLang="ko-KR" sz="7200" b="1" dirty="0" smtClean="0"/>
              <a:t>Организация и проведение конкурсов, акций, фестивалей;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7200" b="1" dirty="0" smtClean="0"/>
              <a:t> </a:t>
            </a:r>
            <a:r>
              <a:rPr lang="ru-RU" altLang="ko-KR" sz="7200" b="1" dirty="0">
                <a:solidFill>
                  <a:srgbClr val="7030A0"/>
                </a:solidFill>
              </a:rPr>
              <a:t>акция </a:t>
            </a:r>
            <a:r>
              <a:rPr lang="ru-RU" altLang="ko-KR" sz="7200" b="1" dirty="0" smtClean="0">
                <a:solidFill>
                  <a:srgbClr val="7030A0"/>
                </a:solidFill>
              </a:rPr>
              <a:t>«Международный день музейного </a:t>
            </a:r>
            <a:r>
              <a:rPr lang="ru-RU" altLang="ko-KR" sz="7200" b="1" dirty="0" err="1" smtClean="0">
                <a:solidFill>
                  <a:srgbClr val="7030A0"/>
                </a:solidFill>
              </a:rPr>
              <a:t>селфи</a:t>
            </a:r>
            <a:r>
              <a:rPr lang="ru-RU" altLang="ko-KR" sz="7200" b="1" dirty="0" smtClean="0">
                <a:solidFill>
                  <a:srgbClr val="7030A0"/>
                </a:solidFill>
              </a:rPr>
              <a:t>, акция «Сделай подарок музею, сохрани природу», акция «Летучие призраки»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72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ru-RU" sz="7200" b="1" dirty="0">
              <a:solidFill>
                <a:srgbClr val="007033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ko-KR" sz="7200" b="1" dirty="0"/>
              <a:t>Организация </a:t>
            </a:r>
            <a:r>
              <a:rPr lang="ru-RU" altLang="ko-KR" sz="7200" b="1" dirty="0" smtClean="0"/>
              <a:t>мероприятий для сельских школьников на базе Слуцкого эколого-биологического центра учащихся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7200" b="1" dirty="0">
                <a:solidFill>
                  <a:srgbClr val="7030A0"/>
                </a:solidFill>
              </a:rPr>
              <a:t>	</a:t>
            </a:r>
            <a:r>
              <a:rPr lang="ru-RU" sz="7200" b="1" dirty="0" smtClean="0">
                <a:solidFill>
                  <a:srgbClr val="7030A0"/>
                </a:solidFill>
              </a:rPr>
              <a:t>Мини-проекты 6-го школьного дня:</a:t>
            </a:r>
          </a:p>
          <a:p>
            <a:pPr marL="0" indent="0">
              <a:lnSpc>
                <a:spcPct val="80000"/>
              </a:lnSpc>
              <a:buNone/>
            </a:pPr>
            <a:endParaRPr lang="ru-RU" sz="7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 «Экологическая </a:t>
            </a:r>
            <a:r>
              <a:rPr lang="ru-RU" sz="7200" b="1" dirty="0">
                <a:solidFill>
                  <a:srgbClr val="7030A0"/>
                </a:solidFill>
              </a:rPr>
              <a:t>мастерская</a:t>
            </a:r>
            <a:r>
              <a:rPr lang="ru-RU" sz="7200" b="1" dirty="0" smtClean="0">
                <a:solidFill>
                  <a:srgbClr val="7030A0"/>
                </a:solidFill>
              </a:rPr>
              <a:t>»,  </a:t>
            </a:r>
          </a:p>
          <a:p>
            <a:pPr marL="0" indent="0">
              <a:lnSpc>
                <a:spcPct val="80000"/>
              </a:lnSpc>
              <a:buNone/>
            </a:pPr>
            <a:endParaRPr lang="ru-RU" sz="7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«</a:t>
            </a:r>
            <a:r>
              <a:rPr lang="ru-RU" sz="7200" b="1" dirty="0">
                <a:solidFill>
                  <a:srgbClr val="7030A0"/>
                </a:solidFill>
              </a:rPr>
              <a:t>Приключения в живой стране</a:t>
            </a:r>
            <a:r>
              <a:rPr lang="ru-RU" sz="7200" b="1" dirty="0" smtClean="0">
                <a:solidFill>
                  <a:srgbClr val="7030A0"/>
                </a:solidFill>
              </a:rPr>
              <a:t>»,</a:t>
            </a:r>
          </a:p>
          <a:p>
            <a:pPr marL="0" indent="0">
              <a:lnSpc>
                <a:spcPct val="80000"/>
              </a:lnSpc>
              <a:buNone/>
            </a:pPr>
            <a:endParaRPr lang="ru-RU" sz="7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«</a:t>
            </a:r>
            <a:r>
              <a:rPr lang="ru-RU" sz="7200" b="1" dirty="0">
                <a:solidFill>
                  <a:srgbClr val="7030A0"/>
                </a:solidFill>
              </a:rPr>
              <a:t>Путешествие со Слуцким СОЛОВЬЕМ</a:t>
            </a:r>
            <a:r>
              <a:rPr lang="ru-RU" sz="7200" b="1" dirty="0" smtClean="0">
                <a:solidFill>
                  <a:srgbClr val="7030A0"/>
                </a:solidFill>
              </a:rPr>
              <a:t>».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ko-KR" sz="96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9600" b="1" dirty="0" smtClean="0"/>
              <a:t>	Организация </a:t>
            </a:r>
            <a:r>
              <a:rPr lang="ru-RU" altLang="ko-KR" sz="9600" b="1" dirty="0"/>
              <a:t>мероприятий для сельских </a:t>
            </a:r>
            <a:r>
              <a:rPr lang="ru-RU" altLang="ko-KR" sz="9600" b="1" dirty="0" smtClean="0"/>
              <a:t>школьников с выездом в учреждения образования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9600" b="1" dirty="0" smtClean="0">
                <a:solidFill>
                  <a:srgbClr val="7030A0"/>
                </a:solidFill>
              </a:rPr>
              <a:t>	«</a:t>
            </a:r>
            <a:r>
              <a:rPr lang="ru-RU" sz="9600" b="1" dirty="0">
                <a:solidFill>
                  <a:srgbClr val="7030A0"/>
                </a:solidFill>
              </a:rPr>
              <a:t>Экологическая суббота на колесах</a:t>
            </a:r>
            <a:r>
              <a:rPr lang="ru-RU" sz="9600" b="1" dirty="0" smtClean="0">
                <a:solidFill>
                  <a:srgbClr val="7030A0"/>
                </a:solidFill>
              </a:rPr>
              <a:t>»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9600" b="1" dirty="0" smtClean="0">
                <a:solidFill>
                  <a:srgbClr val="7030A0"/>
                </a:solidFill>
              </a:rPr>
              <a:t>(16 учреждений) </a:t>
            </a:r>
            <a:endParaRPr lang="ru-RU" sz="9600" b="1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72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endParaRPr lang="ru-RU" altLang="ko-KR" sz="24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2400" dirty="0" smtClean="0">
                <a:solidFill>
                  <a:srgbClr val="4D4D4D"/>
                </a:solidFill>
                <a:latin typeface="Verdana" pitchFamily="34" charset="0"/>
                <a:ea typeface="굴림" charset="-127"/>
              </a:rPr>
              <a:t> </a:t>
            </a:r>
            <a:endParaRPr lang="en-US" altLang="ko-KR" sz="24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2400" dirty="0">
              <a:solidFill>
                <a:srgbClr val="4D4D4D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4" name="Рисунок 3" descr="IMG_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30363"/>
            <a:ext cx="1698552" cy="1273914"/>
          </a:xfrm>
          <a:prstGeom prst="rect">
            <a:avLst/>
          </a:prstGeom>
        </p:spPr>
      </p:pic>
      <p:pic>
        <p:nvPicPr>
          <p:cNvPr id="5" name="Рисунок 4" descr="Изображение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662" y="2996952"/>
            <a:ext cx="1742251" cy="1306689"/>
          </a:xfrm>
          <a:prstGeom prst="rect">
            <a:avLst/>
          </a:prstGeom>
        </p:spPr>
      </p:pic>
      <p:pic>
        <p:nvPicPr>
          <p:cNvPr id="7" name="Picture 6" descr="F:\Новая папка\DSCF5439.JPG"/>
          <p:cNvPicPr>
            <a:picLocks noChangeAspect="1" noChangeArrowheads="1"/>
          </p:cNvPicPr>
          <p:nvPr/>
        </p:nvPicPr>
        <p:blipFill>
          <a:blip r:embed="rId5"/>
          <a:srcRect l="25751" r="20676"/>
          <a:stretch>
            <a:fillRect/>
          </a:stretch>
        </p:blipFill>
        <p:spPr bwMode="auto">
          <a:xfrm>
            <a:off x="179512" y="4478818"/>
            <a:ext cx="1656184" cy="2318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5976664" cy="71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4D4D4D"/>
                </a:solidFill>
              </a:rPr>
              <a:t>Экологическое воспитание в рамках деятельности клубов «Крылатый дозор» </a:t>
            </a:r>
            <a:endParaRPr lang="en-US" sz="2400" dirty="0">
              <a:solidFill>
                <a:srgbClr val="4D4D4D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Участие </a:t>
            </a:r>
            <a:r>
              <a:rPr lang="ru-RU" altLang="ko-KR" sz="1800" b="1" dirty="0"/>
              <a:t>в национальных акциях и </a:t>
            </a:r>
            <a:r>
              <a:rPr lang="ru-RU" altLang="ko-KR" sz="1800" b="1" dirty="0" smtClean="0"/>
              <a:t>кампаниях </a:t>
            </a:r>
            <a:r>
              <a:rPr lang="ru-RU" sz="1800" dirty="0" smtClean="0">
                <a:solidFill>
                  <a:srgbClr val="4D4D4D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«Осенние дни наблюдений за птицами», «Птицы на кормушке», «Живая весна», «Учеты водоплавающих птиц», «Птица года»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/>
              <a:t>	</a:t>
            </a:r>
            <a:endParaRPr lang="ru-RU" altLang="ko-KR" sz="1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Участие в районных природоохранных мероприятиях: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(День клубов «Крылатый дозор», «Марш парков в Слуцком районе», </a:t>
            </a:r>
            <a:r>
              <a:rPr lang="ru-RU" sz="1800" b="1" dirty="0" err="1" smtClean="0">
                <a:solidFill>
                  <a:srgbClr val="7030A0"/>
                </a:solidFill>
              </a:rPr>
              <a:t>фотофлешмобы</a:t>
            </a:r>
            <a:r>
              <a:rPr lang="ru-RU" sz="1800" b="1" dirty="0" smtClean="0">
                <a:solidFill>
                  <a:srgbClr val="7030A0"/>
                </a:solidFill>
              </a:rPr>
              <a:t>, Неделя птиц)</a:t>
            </a:r>
          </a:p>
          <a:p>
            <a:pPr marL="0" indent="0">
              <a:lnSpc>
                <a:spcPct val="80000"/>
              </a:lnSpc>
              <a:buNone/>
            </a:pPr>
            <a:endParaRPr lang="ru-RU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	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ko-KR" sz="1800" b="1" dirty="0" smtClean="0"/>
              <a:t>Исследовательская деятельность</a:t>
            </a:r>
            <a:r>
              <a:rPr lang="ru-RU" altLang="ko-KR" sz="1800" b="1" dirty="0" smtClean="0">
                <a:solidFill>
                  <a:srgbClr val="7030A0"/>
                </a:solidFill>
              </a:rPr>
              <a:t>: мониторинг численности полевых видов птиц, видовой состав птиц на пришкольной территории, особенности гнездования </a:t>
            </a:r>
            <a:r>
              <a:rPr lang="ru-RU" altLang="ko-KR" sz="1800" b="1" dirty="0" err="1" smtClean="0">
                <a:solidFill>
                  <a:srgbClr val="7030A0"/>
                </a:solidFill>
              </a:rPr>
              <a:t>врановых</a:t>
            </a:r>
            <a:r>
              <a:rPr lang="ru-RU" altLang="ko-KR" sz="1800" b="1" dirty="0" smtClean="0">
                <a:solidFill>
                  <a:srgbClr val="7030A0"/>
                </a:solidFill>
              </a:rPr>
              <a:t> птиц, сов  в населенных пунктах;  </a:t>
            </a:r>
            <a:endParaRPr lang="ru-RU" sz="1800" b="1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9" y="1484784"/>
            <a:ext cx="1653118" cy="1653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1" y="4806499"/>
            <a:ext cx="1712976" cy="17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0099" r="6688"/>
          <a:stretch/>
        </p:blipFill>
        <p:spPr>
          <a:xfrm>
            <a:off x="191039" y="3356992"/>
            <a:ext cx="1705137" cy="12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338</Words>
  <Application>Microsoft Office PowerPoint</Application>
  <PresentationFormat>Экран (4:3)</PresentationFormat>
  <Paragraphs>87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Calibri</vt:lpstr>
      <vt:lpstr>굴림</vt:lpstr>
      <vt:lpstr>Verdana</vt:lpstr>
      <vt:lpstr>Тема Office</vt:lpstr>
      <vt:lpstr>«Специфика дополнительного образования эколого-биологического профиля сельских школьников» Коледа Т.А., директор ГУО «Слуцкий эколого-биологический центр учащихся», Минская область, г.Слуцк, Республика Беларусь</vt:lpstr>
      <vt:lpstr>Слуцкий район, Минская область, Республика Беларусь</vt:lpstr>
      <vt:lpstr>ЭКОЛОГИЧЕСКИЕ СИМВОЛЫ СЛУЦКОГО РАЙОНА</vt:lpstr>
      <vt:lpstr> Слуцкий  район </vt:lpstr>
      <vt:lpstr>ГУО «СЛУЦКИЙ ЭКОЛОГО-БИОЛОГИЧЕСКИЙ ЦЕНТР УЧАЩИХСЯ» 2021/2022 учебный год</vt:lpstr>
      <vt:lpstr>Работа объединений по интересам в  в учреждениях образования сельской местности</vt:lpstr>
      <vt:lpstr>Районный ресурсный центр по экологическому воспитанию учащихся «ЭкоМИР»  </vt:lpstr>
      <vt:lpstr>Экологическое воспитание в рамках деятельности клубов «Крылатый дозор» </vt:lpstr>
    </vt:vector>
  </TitlesOfParts>
  <Company>presentation-creation.ru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EBCU</cp:lastModifiedBy>
  <cp:revision>48</cp:revision>
  <dcterms:created xsi:type="dcterms:W3CDTF">2018-06-19T14:54:49Z</dcterms:created>
  <dcterms:modified xsi:type="dcterms:W3CDTF">2022-03-12T09:15:08Z</dcterms:modified>
</cp:coreProperties>
</file>