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1" r:id="rId6"/>
    <p:sldId id="260" r:id="rId7"/>
    <p:sldId id="265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684D-66B9-4D63-A8D9-B8F698401366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1036-A182-4AF6-B083-27DC272E9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0551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684D-66B9-4D63-A8D9-B8F698401366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1036-A182-4AF6-B083-27DC272E9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019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684D-66B9-4D63-A8D9-B8F698401366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1036-A182-4AF6-B083-27DC272E9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64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684D-66B9-4D63-A8D9-B8F698401366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1036-A182-4AF6-B083-27DC272E9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0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684D-66B9-4D63-A8D9-B8F698401366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1036-A182-4AF6-B083-27DC272E9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298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684D-66B9-4D63-A8D9-B8F698401366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1036-A182-4AF6-B083-27DC272E9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473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684D-66B9-4D63-A8D9-B8F698401366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1036-A182-4AF6-B083-27DC272E9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4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684D-66B9-4D63-A8D9-B8F698401366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1036-A182-4AF6-B083-27DC272E9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658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684D-66B9-4D63-A8D9-B8F698401366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1036-A182-4AF6-B083-27DC272E9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839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684D-66B9-4D63-A8D9-B8F698401366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1036-A182-4AF6-B083-27DC272E9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311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8684D-66B9-4D63-A8D9-B8F698401366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1036-A182-4AF6-B083-27DC272E9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97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8684D-66B9-4D63-A8D9-B8F698401366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61036-A182-4AF6-B083-27DC272E95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574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457200" y="274639"/>
            <a:ext cx="7211144" cy="70608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6916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ru-RU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3300" b="1" dirty="0" smtClean="0">
                <a:solidFill>
                  <a:srgbClr val="C00000"/>
                </a:solidFill>
              </a:rPr>
              <a:t>Установочный </a:t>
            </a:r>
            <a:r>
              <a:rPr lang="ru-RU" sz="3300" b="1" dirty="0" err="1" smtClean="0">
                <a:solidFill>
                  <a:srgbClr val="C00000"/>
                </a:solidFill>
              </a:rPr>
              <a:t>вебинар</a:t>
            </a:r>
            <a:endParaRPr lang="ru-RU" sz="33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3300" b="1" dirty="0">
                <a:solidFill>
                  <a:srgbClr val="C00000"/>
                </a:solidFill>
              </a:rPr>
              <a:t>д</a:t>
            </a:r>
            <a:r>
              <a:rPr lang="ru-RU" sz="3300" b="1" dirty="0" smtClean="0">
                <a:solidFill>
                  <a:srgbClr val="C00000"/>
                </a:solidFill>
              </a:rPr>
              <a:t>ля участников регионального проекта</a:t>
            </a:r>
          </a:p>
          <a:p>
            <a:pPr marL="0" indent="0" algn="ctr">
              <a:buNone/>
            </a:pPr>
            <a:r>
              <a:rPr lang="ru-RU" sz="4300" dirty="0"/>
              <a:t>«Поддержка детей мигрантов в образовательном пространстве Ярославской области»</a:t>
            </a:r>
            <a:endParaRPr lang="ru-RU" sz="43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ru-RU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200" dirty="0" smtClean="0">
                <a:solidFill>
                  <a:schemeClr val="bg1">
                    <a:lumMod val="50000"/>
                  </a:schemeClr>
                </a:solidFill>
              </a:rPr>
              <a:t>Измайлова Е. Л., старший методист центра образовательного менеджмента ГАУ ДПО ЯО «Институт развития образования»</a:t>
            </a:r>
          </a:p>
          <a:p>
            <a:pPr marL="0" indent="0" algn="ctr">
              <a:buNone/>
            </a:pPr>
            <a:r>
              <a:rPr lang="ru-RU" sz="2200" dirty="0" smtClean="0">
                <a:solidFill>
                  <a:schemeClr val="bg1">
                    <a:lumMod val="50000"/>
                  </a:schemeClr>
                </a:solidFill>
              </a:rPr>
              <a:t>21.06.2023</a:t>
            </a:r>
            <a:endParaRPr lang="ru-RU" sz="2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2782"/>
            <a:ext cx="899985" cy="88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234" y="469815"/>
            <a:ext cx="7828270" cy="294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39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82442" y="116603"/>
            <a:ext cx="7772400" cy="797767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Правовые основания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412776"/>
            <a:ext cx="8280920" cy="5328592"/>
          </a:xfrm>
        </p:spPr>
        <p:txBody>
          <a:bodyPr>
            <a:normAutofit fontScale="55000" lnSpcReduction="20000"/>
          </a:bodyPr>
          <a:lstStyle/>
          <a:p>
            <a:pPr marL="457200" indent="-457200" algn="just">
              <a:buFont typeface="Wingdings" pitchFamily="2" charset="2"/>
              <a:buChar char="ü"/>
            </a:pPr>
            <a:r>
              <a:rPr lang="ru-RU" dirty="0" smtClean="0"/>
              <a:t>Стратегия государственной национальной политики Российской Федерации до 2025 года (утв. Указом Президента РФ </a:t>
            </a:r>
            <a:r>
              <a:rPr lang="ru-RU" dirty="0" err="1" smtClean="0"/>
              <a:t>рт</a:t>
            </a:r>
            <a:r>
              <a:rPr lang="ru-RU" dirty="0" smtClean="0"/>
              <a:t> 19.12.2012 №1666)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ru-RU" dirty="0" smtClean="0"/>
              <a:t>Концепция государственной миграционной политики Российской Федерации на период до 2025 г.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ru-RU" dirty="0" smtClean="0"/>
              <a:t> Поручение Президента Российской Федерации по итогам заседания </a:t>
            </a:r>
            <a:r>
              <a:rPr lang="ru-RU" dirty="0" err="1" smtClean="0"/>
              <a:t>Сорвета</a:t>
            </a:r>
            <a:r>
              <a:rPr lang="ru-RU" dirty="0" smtClean="0"/>
              <a:t> при Президенте РФ по межнациональным отношениям 30.03.2021 от 19 мая 2021 г. №Пр-831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ru-RU" dirty="0" smtClean="0"/>
              <a:t>Комплекс мер по социализации и психологической адаптации несовершеннолетних иностранных граждан, подлежащих обучению по образовательным программам дошкольного, начального общего, основного общего и среднего общего образования, среднего профессионального образования, высшего образования на период до 2025 года (Утв. Министерством просвещения РФ, Министерством науки и высшего образования РФ  и Федеральным агентством по делам национальностей, апрель 2022 г.)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ru-RU" dirty="0" smtClean="0"/>
              <a:t> Региональный комплекс мер по социализации и психологической адаптации несовершеннолетних иностранных граждан, подлежащих обучению по образовательным программам дошкольного, начального общего, основного общего и среднего общего образования, среднего профессионального образования, высшего образования на период до 2025 года (утв. Июнь 2022)</a:t>
            </a:r>
          </a:p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37312"/>
            <a:ext cx="7827963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0133"/>
            <a:ext cx="901700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245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81909" y="260648"/>
            <a:ext cx="7772400" cy="740221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Цель проекта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1844824"/>
            <a:ext cx="6400800" cy="3096344"/>
          </a:xfrm>
        </p:spPr>
        <p:txBody>
          <a:bodyPr>
            <a:noAutofit/>
          </a:bodyPr>
          <a:lstStyle/>
          <a:p>
            <a:r>
              <a:rPr lang="ru-RU" sz="2400" dirty="0" smtClean="0">
                <a:effectLst/>
                <a:latin typeface="Times New Roman"/>
                <a:ea typeface="Times New Roman"/>
              </a:rPr>
              <a:t>содействовать реализации права детей мигрантов на получение качественного образования посредством реализации на региональном, муниципальном и институциональном уровнях системы мер, направленных на обеспечение  языковой и социокультурной адаптации детей мигрантов</a:t>
            </a:r>
            <a:endParaRPr lang="ru-RU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346" y="6093296"/>
            <a:ext cx="7827963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79" y="116632"/>
            <a:ext cx="901700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744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82442" y="116603"/>
            <a:ext cx="7772400" cy="1008141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Участники проекта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8354" y="1268760"/>
            <a:ext cx="8046094" cy="525658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МОУ «Средняя школа №  2» </a:t>
            </a:r>
          </a:p>
          <a:p>
            <a:r>
              <a:rPr lang="ru-RU" dirty="0" smtClean="0"/>
              <a:t>МОУ «Средняя школа №  8»</a:t>
            </a:r>
          </a:p>
          <a:p>
            <a:r>
              <a:rPr lang="ru-RU" dirty="0" smtClean="0"/>
              <a:t>МОУ «Средняя школа №  40» </a:t>
            </a:r>
          </a:p>
          <a:p>
            <a:r>
              <a:rPr lang="ru-RU" dirty="0" smtClean="0"/>
              <a:t>«Основная школа №  50 имени Валерия Харитонова»</a:t>
            </a:r>
          </a:p>
          <a:p>
            <a:r>
              <a:rPr lang="ru-RU" dirty="0" smtClean="0"/>
              <a:t>МОУ «Средняя школа №  57»</a:t>
            </a:r>
          </a:p>
          <a:p>
            <a:r>
              <a:rPr lang="ru-RU" dirty="0" smtClean="0"/>
              <a:t>МОУ «Средняя школа №  60»</a:t>
            </a:r>
          </a:p>
          <a:p>
            <a:r>
              <a:rPr lang="ru-RU" dirty="0" smtClean="0"/>
              <a:t>МОУ «Средняя школа № 72»</a:t>
            </a:r>
          </a:p>
          <a:p>
            <a:r>
              <a:rPr lang="ru-RU" dirty="0" smtClean="0"/>
              <a:t> МОУ «Средняя школа №  77»</a:t>
            </a:r>
          </a:p>
          <a:p>
            <a:r>
              <a:rPr lang="ru-RU" dirty="0" smtClean="0"/>
              <a:t>	МОУ «</a:t>
            </a:r>
            <a:r>
              <a:rPr lang="ru-RU" dirty="0" err="1" smtClean="0"/>
              <a:t>Карачихская</a:t>
            </a:r>
            <a:r>
              <a:rPr lang="ru-RU" dirty="0" smtClean="0"/>
              <a:t> средняя школа»</a:t>
            </a:r>
          </a:p>
          <a:p>
            <a:r>
              <a:rPr lang="ru-RU" dirty="0" smtClean="0"/>
              <a:t>МОУ «</a:t>
            </a:r>
            <a:r>
              <a:rPr lang="ru-RU" dirty="0" err="1" smtClean="0"/>
              <a:t>Кузнечихинская</a:t>
            </a:r>
            <a:r>
              <a:rPr lang="ru-RU" dirty="0" smtClean="0"/>
              <a:t> средняя школа»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381328"/>
            <a:ext cx="7827963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0133"/>
            <a:ext cx="901700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245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82442" y="116603"/>
            <a:ext cx="7772400" cy="797767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Проблемы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8354" y="1196752"/>
            <a:ext cx="8064896" cy="489654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-  увеличивается </a:t>
            </a:r>
            <a:r>
              <a:rPr lang="ru-RU" dirty="0"/>
              <a:t>количество детей </a:t>
            </a:r>
            <a:r>
              <a:rPr lang="ru-RU" dirty="0" smtClean="0"/>
              <a:t>мигрантов</a:t>
            </a:r>
          </a:p>
          <a:p>
            <a:pPr marL="457200" indent="-457200" algn="just">
              <a:buFontTx/>
              <a:buChar char="-"/>
            </a:pPr>
            <a:r>
              <a:rPr lang="ru-RU" dirty="0" smtClean="0"/>
              <a:t>сложности </a:t>
            </a:r>
            <a:r>
              <a:rPr lang="ru-RU" dirty="0"/>
              <a:t>с освоением русского </a:t>
            </a:r>
            <a:r>
              <a:rPr lang="ru-RU" dirty="0" smtClean="0"/>
              <a:t>языка</a:t>
            </a:r>
          </a:p>
          <a:p>
            <a:pPr marL="457200" indent="-457200" algn="just">
              <a:buFontTx/>
              <a:buChar char="-"/>
            </a:pPr>
            <a:r>
              <a:rPr lang="ru-RU" dirty="0" smtClean="0"/>
              <a:t>отсутствие </a:t>
            </a:r>
            <a:r>
              <a:rPr lang="ru-RU" dirty="0"/>
              <a:t>представлений  о нормах и базовых ценностях российского </a:t>
            </a:r>
            <a:r>
              <a:rPr lang="ru-RU" dirty="0" smtClean="0"/>
              <a:t>общества</a:t>
            </a:r>
          </a:p>
          <a:p>
            <a:pPr marL="457200" indent="-457200" algn="just">
              <a:buFontTx/>
              <a:buChar char="-"/>
            </a:pPr>
            <a:r>
              <a:rPr lang="ru-RU" dirty="0" smtClean="0"/>
              <a:t> </a:t>
            </a:r>
            <a:r>
              <a:rPr lang="ru-RU" dirty="0"/>
              <a:t>трудности коммуникации  в коллективе обучающихся </a:t>
            </a:r>
            <a:r>
              <a:rPr lang="ru-RU" dirty="0" smtClean="0"/>
              <a:t>и </a:t>
            </a:r>
            <a:r>
              <a:rPr lang="ru-RU" dirty="0"/>
              <a:t>взаимодействия с </a:t>
            </a:r>
            <a:r>
              <a:rPr lang="ru-RU" dirty="0" smtClean="0"/>
              <a:t>педагогами</a:t>
            </a:r>
          </a:p>
          <a:p>
            <a:pPr marL="457200" indent="-457200" algn="just">
              <a:buFontTx/>
              <a:buChar char="-"/>
            </a:pPr>
            <a:r>
              <a:rPr lang="ru-RU" dirty="0" smtClean="0"/>
              <a:t> сложности взаимодействия с родителями…</a:t>
            </a:r>
          </a:p>
          <a:p>
            <a:pPr marL="457200" indent="-457200">
              <a:buFontTx/>
              <a:buChar char="-"/>
            </a:pP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204" y="6237312"/>
            <a:ext cx="7827963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0133"/>
            <a:ext cx="901700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094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82442" y="116603"/>
            <a:ext cx="7772400" cy="936133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Задачи ГАУ ДПО ЯО ИРО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8354" y="1340768"/>
            <a:ext cx="8046094" cy="511256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/>
              <a:t>1.	Повысить  квалификацию педагогических работников  и управленцев по психологической грамотности и коммуникативной компетентности.</a:t>
            </a:r>
          </a:p>
          <a:p>
            <a:pPr algn="just"/>
            <a:r>
              <a:rPr lang="ru-RU" dirty="0" smtClean="0"/>
              <a:t>2.	Организовать  информационно-методического сопровождения ОО – участников проекта.</a:t>
            </a:r>
          </a:p>
          <a:p>
            <a:pPr algn="just"/>
            <a:r>
              <a:rPr lang="ru-RU" dirty="0" smtClean="0"/>
              <a:t>3.	Обобщить и распространить успешные практики социокультурной и языковой адаптации детей мигрантов.</a:t>
            </a:r>
          </a:p>
          <a:p>
            <a:pPr algn="just"/>
            <a:r>
              <a:rPr lang="ru-RU" dirty="0" smtClean="0"/>
              <a:t>4.	Оказать консультационную поддержку ОО по созданию  образовательной среды, способствующей   социализации и культурной адаптации детей мигрантов. </a:t>
            </a:r>
          </a:p>
          <a:p>
            <a:pPr algn="just"/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54" y="6309320"/>
            <a:ext cx="7827963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0133"/>
            <a:ext cx="901700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094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82442" y="116603"/>
            <a:ext cx="7772400" cy="864125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Задачи школы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8354" y="1196752"/>
            <a:ext cx="8118102" cy="5400600"/>
          </a:xfrm>
        </p:spPr>
        <p:txBody>
          <a:bodyPr>
            <a:normAutofit fontScale="85000" lnSpcReduction="20000"/>
          </a:bodyPr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ru-RU" dirty="0" smtClean="0"/>
              <a:t>формирование образовательной </a:t>
            </a:r>
            <a:r>
              <a:rPr lang="ru-RU" dirty="0"/>
              <a:t>среды, обеспечивающей комфортное включение детей мигрантов в образовательное </a:t>
            </a:r>
            <a:r>
              <a:rPr lang="ru-RU" dirty="0" smtClean="0"/>
              <a:t>пространство ОО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ru-RU" dirty="0" smtClean="0"/>
              <a:t>оценка уровня языковой подготовки детей мигрантов и выявление особых образовательных потребностей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ru-RU" dirty="0" smtClean="0"/>
              <a:t>дополнительная языковая подготовка детей мигрантов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ru-RU" dirty="0" smtClean="0"/>
              <a:t>психолого-педагогическое сопровождение детей мигрантов и их родителей 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ru-RU" dirty="0" smtClean="0"/>
              <a:t>комплекс мероприятий культурно-просветительного характера и практик межкультурного взаимодействия 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ru-RU" dirty="0" smtClean="0"/>
              <a:t>работа с родителями обучающихся 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908" y="6309320"/>
            <a:ext cx="7827963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0133"/>
            <a:ext cx="901700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306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867" y="260648"/>
            <a:ext cx="7592921" cy="122416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Открыты к </a:t>
            </a:r>
            <a:r>
              <a:rPr lang="ru-RU" dirty="0" smtClean="0">
                <a:solidFill>
                  <a:srgbClr val="C00000"/>
                </a:solidFill>
              </a:rPr>
              <a:t>сотрудничеству</a:t>
            </a:r>
            <a:r>
              <a:rPr lang="en-US" dirty="0" smtClean="0">
                <a:solidFill>
                  <a:srgbClr val="C00000"/>
                </a:solidFill>
              </a:rPr>
              <a:t> !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60032" y="5877272"/>
            <a:ext cx="3844756" cy="576064"/>
          </a:xfrm>
        </p:spPr>
        <p:txBody>
          <a:bodyPr>
            <a:normAutofit lnSpcReduction="10000"/>
          </a:bodyPr>
          <a:lstStyle/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366" y="6280894"/>
            <a:ext cx="7827963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901700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652304" y="1916832"/>
            <a:ext cx="608302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/>
          </a:p>
          <a:p>
            <a:pPr algn="ctr"/>
            <a:r>
              <a:rPr lang="ru-RU" sz="2400" dirty="0" smtClean="0"/>
              <a:t>Измайлова </a:t>
            </a:r>
            <a:r>
              <a:rPr lang="ru-RU" sz="2400" dirty="0" smtClean="0"/>
              <a:t>Елена Львовна,</a:t>
            </a:r>
          </a:p>
          <a:p>
            <a:pPr algn="ctr"/>
            <a:r>
              <a:rPr lang="ru-RU" sz="2400" dirty="0" smtClean="0"/>
              <a:t> старший методист </a:t>
            </a:r>
          </a:p>
          <a:p>
            <a:pPr algn="ctr"/>
            <a:r>
              <a:rPr lang="ru-RU" sz="2400" dirty="0" smtClean="0"/>
              <a:t>центра образовательного </a:t>
            </a:r>
            <a:r>
              <a:rPr lang="ru-RU" sz="2400" dirty="0" smtClean="0"/>
              <a:t>менеджмента</a:t>
            </a:r>
            <a:endParaRPr lang="en-US" sz="2400" dirty="0" smtClean="0"/>
          </a:p>
          <a:p>
            <a:pPr algn="ctr"/>
            <a:r>
              <a:rPr lang="ru-RU" sz="2400" dirty="0" smtClean="0"/>
              <a:t>  </a:t>
            </a:r>
            <a:r>
              <a:rPr lang="ru-RU" sz="2400" dirty="0" smtClean="0"/>
              <a:t>ГАУ ДПО ЯО ИРО</a:t>
            </a:r>
          </a:p>
          <a:p>
            <a:pPr algn="ctr"/>
            <a:r>
              <a:rPr lang="ru-RU" sz="2400" dirty="0" smtClean="0"/>
              <a:t>Тел. 8(4852)23-05-79</a:t>
            </a:r>
          </a:p>
          <a:p>
            <a:pPr algn="ctr"/>
            <a:r>
              <a:rPr lang="ru-RU" sz="2400" dirty="0" smtClean="0"/>
              <a:t>E-mail: izmailova@iro.yar.ru</a:t>
            </a:r>
            <a:endParaRPr lang="ru-RU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621143"/>
            <a:ext cx="246697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306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414</Words>
  <Application>Microsoft Office PowerPoint</Application>
  <PresentationFormat>Экран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Правовые основания</vt:lpstr>
      <vt:lpstr>Цель проекта</vt:lpstr>
      <vt:lpstr>Участники проекта</vt:lpstr>
      <vt:lpstr>Проблемы</vt:lpstr>
      <vt:lpstr>Задачи ГАУ ДПО ЯО ИРО</vt:lpstr>
      <vt:lpstr>Задачи школы</vt:lpstr>
      <vt:lpstr>Открыты к сотрудничеству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 Львовна Измайлова</dc:creator>
  <cp:lastModifiedBy>Елена Львовна Измайлова</cp:lastModifiedBy>
  <cp:revision>7</cp:revision>
  <dcterms:created xsi:type="dcterms:W3CDTF">2023-06-21T07:59:18Z</dcterms:created>
  <dcterms:modified xsi:type="dcterms:W3CDTF">2023-06-21T10:29:09Z</dcterms:modified>
</cp:coreProperties>
</file>