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6" r:id="rId4"/>
    <p:sldId id="269" r:id="rId5"/>
    <p:sldId id="268" r:id="rId6"/>
    <p:sldId id="259" r:id="rId7"/>
    <p:sldId id="261" r:id="rId8"/>
    <p:sldId id="260" r:id="rId9"/>
    <p:sldId id="265" r:id="rId10"/>
    <p:sldId id="270" r:id="rId11"/>
    <p:sldId id="263" r:id="rId1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4D84B8-7D75-4CE5-946B-BF86C6793268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8E7E15-2F8E-46AC-BF6E-F18B958A1504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65000"/>
                  <a:lumOff val="35000"/>
                </a:schemeClr>
              </a:solidFill>
            </a:rPr>
            <a:t>Разработка и реализация моделей поддержки детей мигрантов в ОО</a:t>
          </a:r>
        </a:p>
        <a:p>
          <a:r>
            <a:rPr lang="ru-RU" dirty="0" smtClean="0">
              <a:solidFill>
                <a:schemeClr val="tx1">
                  <a:lumMod val="65000"/>
                  <a:lumOff val="35000"/>
                </a:schemeClr>
              </a:solidFill>
            </a:rPr>
            <a:t>Конкурс лучших практик</a:t>
          </a:r>
        </a:p>
        <a:p>
          <a:r>
            <a:rPr lang="ru-RU" dirty="0" smtClean="0">
              <a:solidFill>
                <a:schemeClr val="tx1">
                  <a:lumMod val="65000"/>
                  <a:lumOff val="35000"/>
                </a:schemeClr>
              </a:solidFill>
            </a:rPr>
            <a:t>Методические прогулки</a:t>
          </a:r>
        </a:p>
        <a:p>
          <a:r>
            <a:rPr lang="ru-RU" dirty="0" smtClean="0">
              <a:solidFill>
                <a:schemeClr val="tx1">
                  <a:lumMod val="65000"/>
                  <a:lumOff val="35000"/>
                </a:schemeClr>
              </a:solidFill>
            </a:rPr>
            <a:t>«Педсовет76.РФ»</a:t>
          </a:r>
          <a:endParaRPr lang="ru-RU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1B1CCB1-E385-46CB-B28B-4A3D5A141694}" type="parTrans" cxnId="{F6D356F1-FCE4-4B95-9872-FC46BC551AC5}">
      <dgm:prSet/>
      <dgm:spPr/>
      <dgm:t>
        <a:bodyPr/>
        <a:lstStyle/>
        <a:p>
          <a:endParaRPr lang="ru-RU"/>
        </a:p>
      </dgm:t>
    </dgm:pt>
    <dgm:pt modelId="{A9F8ACFE-3276-45C4-AE48-00ECE509990F}" type="sibTrans" cxnId="{F6D356F1-FCE4-4B95-9872-FC46BC551AC5}">
      <dgm:prSet/>
      <dgm:spPr/>
      <dgm:t>
        <a:bodyPr/>
        <a:lstStyle/>
        <a:p>
          <a:endParaRPr lang="ru-RU"/>
        </a:p>
      </dgm:t>
    </dgm:pt>
    <dgm:pt modelId="{E69938A1-1AA8-40E5-8CD7-2E3DED5B803C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65000"/>
                  <a:lumOff val="35000"/>
                </a:schemeClr>
              </a:solidFill>
            </a:rPr>
            <a:t>Представление продуктов проектных площадок</a:t>
          </a:r>
        </a:p>
        <a:p>
          <a:r>
            <a:rPr lang="ru-RU" dirty="0" smtClean="0">
              <a:solidFill>
                <a:schemeClr val="tx1">
                  <a:lumMod val="65000"/>
                  <a:lumOff val="35000"/>
                </a:schemeClr>
              </a:solidFill>
            </a:rPr>
            <a:t>Сборник лучших практик</a:t>
          </a:r>
        </a:p>
        <a:p>
          <a:r>
            <a:rPr lang="ru-RU" dirty="0" smtClean="0">
              <a:solidFill>
                <a:schemeClr val="tx1">
                  <a:lumMod val="65000"/>
                  <a:lumOff val="35000"/>
                </a:schemeClr>
              </a:solidFill>
            </a:rPr>
            <a:t>Банк информационно-методических материалов</a:t>
          </a:r>
        </a:p>
        <a:p>
          <a:r>
            <a:rPr lang="ru-RU" dirty="0" smtClean="0">
              <a:solidFill>
                <a:schemeClr val="tx1">
                  <a:lumMod val="65000"/>
                  <a:lumOff val="35000"/>
                </a:schemeClr>
              </a:solidFill>
            </a:rPr>
            <a:t>Анализ результативности проекта</a:t>
          </a:r>
        </a:p>
        <a:p>
          <a:endParaRPr lang="ru-RU" dirty="0"/>
        </a:p>
      </dgm:t>
    </dgm:pt>
    <dgm:pt modelId="{BE989010-6801-4AAA-8B64-BF542A0AF3B5}" type="parTrans" cxnId="{D50977BC-2F28-46D0-A211-71E6D5122295}">
      <dgm:prSet/>
      <dgm:spPr/>
      <dgm:t>
        <a:bodyPr/>
        <a:lstStyle/>
        <a:p>
          <a:endParaRPr lang="ru-RU"/>
        </a:p>
      </dgm:t>
    </dgm:pt>
    <dgm:pt modelId="{46909292-E082-4446-B1FD-7DBB9555D4F1}" type="sibTrans" cxnId="{D50977BC-2F28-46D0-A211-71E6D5122295}">
      <dgm:prSet/>
      <dgm:spPr/>
      <dgm:t>
        <a:bodyPr/>
        <a:lstStyle/>
        <a:p>
          <a:endParaRPr lang="ru-RU"/>
        </a:p>
      </dgm:t>
    </dgm:pt>
    <dgm:pt modelId="{7A9E5CB0-DD2B-42DA-93EC-0273B1BE75F4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65000"/>
                  <a:lumOff val="35000"/>
                </a:schemeClr>
              </a:solidFill>
            </a:rPr>
            <a:t>Повышение квалификации</a:t>
          </a:r>
        </a:p>
        <a:p>
          <a:r>
            <a:rPr lang="ru-RU" dirty="0" smtClean="0">
              <a:solidFill>
                <a:schemeClr val="tx1">
                  <a:lumMod val="65000"/>
                  <a:lumOff val="35000"/>
                </a:schemeClr>
              </a:solidFill>
            </a:rPr>
            <a:t>Семинары и </a:t>
          </a:r>
          <a:r>
            <a:rPr lang="ru-RU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вебинары</a:t>
          </a:r>
          <a:r>
            <a:rPr lang="ru-RU" dirty="0" smtClean="0">
              <a:solidFill>
                <a:schemeClr val="tx1">
                  <a:lumMod val="65000"/>
                  <a:lumOff val="35000"/>
                </a:schemeClr>
              </a:solidFill>
            </a:rPr>
            <a:t> для педагогов и психологов</a:t>
          </a:r>
        </a:p>
        <a:p>
          <a:r>
            <a:rPr lang="ru-RU" dirty="0" smtClean="0">
              <a:solidFill>
                <a:schemeClr val="tx1">
                  <a:lumMod val="65000"/>
                  <a:lumOff val="35000"/>
                </a:schemeClr>
              </a:solidFill>
            </a:rPr>
            <a:t>Консультирование и методическая помощь школьным командам </a:t>
          </a:r>
          <a:endParaRPr lang="ru-RU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940932B-5FDA-4422-807A-E8BBD4C637BE}" type="sibTrans" cxnId="{D071B24C-DF0E-47F2-99E8-773092F6E23E}">
      <dgm:prSet/>
      <dgm:spPr/>
      <dgm:t>
        <a:bodyPr/>
        <a:lstStyle/>
        <a:p>
          <a:endParaRPr lang="ru-RU"/>
        </a:p>
      </dgm:t>
    </dgm:pt>
    <dgm:pt modelId="{841C1ADC-E1DC-4E81-BF79-215C28A38102}" type="parTrans" cxnId="{D071B24C-DF0E-47F2-99E8-773092F6E23E}">
      <dgm:prSet/>
      <dgm:spPr/>
      <dgm:t>
        <a:bodyPr/>
        <a:lstStyle/>
        <a:p>
          <a:endParaRPr lang="ru-RU"/>
        </a:p>
      </dgm:t>
    </dgm:pt>
    <dgm:pt modelId="{07DC73A8-D915-4D00-AF22-51ECFCF3BEDB}" type="pres">
      <dgm:prSet presAssocID="{AC4D84B8-7D75-4CE5-946B-BF86C679326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FA08371-61ED-411C-89B9-A1DAAC8784E8}" type="pres">
      <dgm:prSet presAssocID="{7A9E5CB0-DD2B-42DA-93EC-0273B1BE75F4}" presName="composite" presStyleCnt="0"/>
      <dgm:spPr/>
    </dgm:pt>
    <dgm:pt modelId="{3A72B9CC-CE0F-49C4-BA60-8A68CC99F770}" type="pres">
      <dgm:prSet presAssocID="{7A9E5CB0-DD2B-42DA-93EC-0273B1BE75F4}" presName="LShape" presStyleLbl="alignNode1" presStyleIdx="0" presStyleCnt="5"/>
      <dgm:spPr/>
    </dgm:pt>
    <dgm:pt modelId="{601DC203-54D9-4185-BDE2-AED7F05353BA}" type="pres">
      <dgm:prSet presAssocID="{7A9E5CB0-DD2B-42DA-93EC-0273B1BE75F4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EF7C6-8DF6-406B-A864-22088930EC8A}" type="pres">
      <dgm:prSet presAssocID="{7A9E5CB0-DD2B-42DA-93EC-0273B1BE75F4}" presName="Triangle" presStyleLbl="alignNode1" presStyleIdx="1" presStyleCnt="5"/>
      <dgm:spPr/>
    </dgm:pt>
    <dgm:pt modelId="{9A54C33B-0F89-4857-A5D2-371EEF158ED7}" type="pres">
      <dgm:prSet presAssocID="{7940932B-5FDA-4422-807A-E8BBD4C637BE}" presName="sibTrans" presStyleCnt="0"/>
      <dgm:spPr/>
    </dgm:pt>
    <dgm:pt modelId="{7FE11629-A48C-4E6D-A3B7-32A38A9E7451}" type="pres">
      <dgm:prSet presAssocID="{7940932B-5FDA-4422-807A-E8BBD4C637BE}" presName="space" presStyleCnt="0"/>
      <dgm:spPr/>
    </dgm:pt>
    <dgm:pt modelId="{B3AA2C7F-3C9F-4866-950C-3C6DB7943B6F}" type="pres">
      <dgm:prSet presAssocID="{488E7E15-2F8E-46AC-BF6E-F18B958A1504}" presName="composite" presStyleCnt="0"/>
      <dgm:spPr/>
    </dgm:pt>
    <dgm:pt modelId="{9013C71B-5F5D-4A12-A92C-661B2AB0B8A5}" type="pres">
      <dgm:prSet presAssocID="{488E7E15-2F8E-46AC-BF6E-F18B958A1504}" presName="LShape" presStyleLbl="alignNode1" presStyleIdx="2" presStyleCnt="5"/>
      <dgm:spPr/>
    </dgm:pt>
    <dgm:pt modelId="{71DC2C7C-D0ED-418C-A686-4207700AC69D}" type="pres">
      <dgm:prSet presAssocID="{488E7E15-2F8E-46AC-BF6E-F18B958A1504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F7798-E5CE-46FD-A9C5-7ABE1AF8DDB9}" type="pres">
      <dgm:prSet presAssocID="{488E7E15-2F8E-46AC-BF6E-F18B958A1504}" presName="Triangle" presStyleLbl="alignNode1" presStyleIdx="3" presStyleCnt="5"/>
      <dgm:spPr/>
    </dgm:pt>
    <dgm:pt modelId="{C82ED0B9-9F39-4324-B2D1-0FF181229D50}" type="pres">
      <dgm:prSet presAssocID="{A9F8ACFE-3276-45C4-AE48-00ECE509990F}" presName="sibTrans" presStyleCnt="0"/>
      <dgm:spPr/>
    </dgm:pt>
    <dgm:pt modelId="{66EE0426-06A6-410F-B4F0-B11095561980}" type="pres">
      <dgm:prSet presAssocID="{A9F8ACFE-3276-45C4-AE48-00ECE509990F}" presName="space" presStyleCnt="0"/>
      <dgm:spPr/>
    </dgm:pt>
    <dgm:pt modelId="{D7DE2801-5DDC-4003-B077-129B937F4757}" type="pres">
      <dgm:prSet presAssocID="{E69938A1-1AA8-40E5-8CD7-2E3DED5B803C}" presName="composite" presStyleCnt="0"/>
      <dgm:spPr/>
    </dgm:pt>
    <dgm:pt modelId="{11B8A491-4D87-491A-BF54-CF4786A244E4}" type="pres">
      <dgm:prSet presAssocID="{E69938A1-1AA8-40E5-8CD7-2E3DED5B803C}" presName="LShape" presStyleLbl="alignNode1" presStyleIdx="4" presStyleCnt="5"/>
      <dgm:spPr/>
    </dgm:pt>
    <dgm:pt modelId="{6FA86D0B-1C74-4355-B6D6-CEB8B0A9E48A}" type="pres">
      <dgm:prSet presAssocID="{E69938A1-1AA8-40E5-8CD7-2E3DED5B803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0977BC-2F28-46D0-A211-71E6D5122295}" srcId="{AC4D84B8-7D75-4CE5-946B-BF86C6793268}" destId="{E69938A1-1AA8-40E5-8CD7-2E3DED5B803C}" srcOrd="2" destOrd="0" parTransId="{BE989010-6801-4AAA-8B64-BF542A0AF3B5}" sibTransId="{46909292-E082-4446-B1FD-7DBB9555D4F1}"/>
    <dgm:cxn modelId="{236C7960-9DF7-4B79-A5DB-5966303E3E42}" type="presOf" srcId="{7A9E5CB0-DD2B-42DA-93EC-0273B1BE75F4}" destId="{601DC203-54D9-4185-BDE2-AED7F05353BA}" srcOrd="0" destOrd="0" presId="urn:microsoft.com/office/officeart/2009/3/layout/StepUpProcess"/>
    <dgm:cxn modelId="{D35A1404-A94C-4FAA-8527-79AF46328481}" type="presOf" srcId="{AC4D84B8-7D75-4CE5-946B-BF86C6793268}" destId="{07DC73A8-D915-4D00-AF22-51ECFCF3BEDB}" srcOrd="0" destOrd="0" presId="urn:microsoft.com/office/officeart/2009/3/layout/StepUpProcess"/>
    <dgm:cxn modelId="{D071B24C-DF0E-47F2-99E8-773092F6E23E}" srcId="{AC4D84B8-7D75-4CE5-946B-BF86C6793268}" destId="{7A9E5CB0-DD2B-42DA-93EC-0273B1BE75F4}" srcOrd="0" destOrd="0" parTransId="{841C1ADC-E1DC-4E81-BF79-215C28A38102}" sibTransId="{7940932B-5FDA-4422-807A-E8BBD4C637BE}"/>
    <dgm:cxn modelId="{F6D356F1-FCE4-4B95-9872-FC46BC551AC5}" srcId="{AC4D84B8-7D75-4CE5-946B-BF86C6793268}" destId="{488E7E15-2F8E-46AC-BF6E-F18B958A1504}" srcOrd="1" destOrd="0" parTransId="{91B1CCB1-E385-46CB-B28B-4A3D5A141694}" sibTransId="{A9F8ACFE-3276-45C4-AE48-00ECE509990F}"/>
    <dgm:cxn modelId="{6F2DD5D3-A144-4972-AF17-3BFBBCAC869E}" type="presOf" srcId="{E69938A1-1AA8-40E5-8CD7-2E3DED5B803C}" destId="{6FA86D0B-1C74-4355-B6D6-CEB8B0A9E48A}" srcOrd="0" destOrd="0" presId="urn:microsoft.com/office/officeart/2009/3/layout/StepUpProcess"/>
    <dgm:cxn modelId="{382FF3AA-4A8C-42BE-AFE8-D640FAEF81E4}" type="presOf" srcId="{488E7E15-2F8E-46AC-BF6E-F18B958A1504}" destId="{71DC2C7C-D0ED-418C-A686-4207700AC69D}" srcOrd="0" destOrd="0" presId="urn:microsoft.com/office/officeart/2009/3/layout/StepUpProcess"/>
    <dgm:cxn modelId="{89311668-A296-47B8-B052-423449F58852}" type="presParOf" srcId="{07DC73A8-D915-4D00-AF22-51ECFCF3BEDB}" destId="{BFA08371-61ED-411C-89B9-A1DAAC8784E8}" srcOrd="0" destOrd="0" presId="urn:microsoft.com/office/officeart/2009/3/layout/StepUpProcess"/>
    <dgm:cxn modelId="{F8D25DB2-71C3-4B8C-A55A-BE0F992A5557}" type="presParOf" srcId="{BFA08371-61ED-411C-89B9-A1DAAC8784E8}" destId="{3A72B9CC-CE0F-49C4-BA60-8A68CC99F770}" srcOrd="0" destOrd="0" presId="urn:microsoft.com/office/officeart/2009/3/layout/StepUpProcess"/>
    <dgm:cxn modelId="{DDD138A9-798D-4E22-A7A6-DE3E461AE264}" type="presParOf" srcId="{BFA08371-61ED-411C-89B9-A1DAAC8784E8}" destId="{601DC203-54D9-4185-BDE2-AED7F05353BA}" srcOrd="1" destOrd="0" presId="urn:microsoft.com/office/officeart/2009/3/layout/StepUpProcess"/>
    <dgm:cxn modelId="{E40575CE-99F4-4B49-9EBA-EDEF40C6F242}" type="presParOf" srcId="{BFA08371-61ED-411C-89B9-A1DAAC8784E8}" destId="{0C1EF7C6-8DF6-406B-A864-22088930EC8A}" srcOrd="2" destOrd="0" presId="urn:microsoft.com/office/officeart/2009/3/layout/StepUpProcess"/>
    <dgm:cxn modelId="{319D835E-832F-437F-9994-E76698794A9F}" type="presParOf" srcId="{07DC73A8-D915-4D00-AF22-51ECFCF3BEDB}" destId="{9A54C33B-0F89-4857-A5D2-371EEF158ED7}" srcOrd="1" destOrd="0" presId="urn:microsoft.com/office/officeart/2009/3/layout/StepUpProcess"/>
    <dgm:cxn modelId="{7839C99F-F1FE-478D-9B6B-7E418A208E17}" type="presParOf" srcId="{9A54C33B-0F89-4857-A5D2-371EEF158ED7}" destId="{7FE11629-A48C-4E6D-A3B7-32A38A9E7451}" srcOrd="0" destOrd="0" presId="urn:microsoft.com/office/officeart/2009/3/layout/StepUpProcess"/>
    <dgm:cxn modelId="{AD0DF63D-A09E-4DEE-AAF6-0A38ADBBDE85}" type="presParOf" srcId="{07DC73A8-D915-4D00-AF22-51ECFCF3BEDB}" destId="{B3AA2C7F-3C9F-4866-950C-3C6DB7943B6F}" srcOrd="2" destOrd="0" presId="urn:microsoft.com/office/officeart/2009/3/layout/StepUpProcess"/>
    <dgm:cxn modelId="{AA1DBC23-EF04-4354-8877-19F983CE4EE4}" type="presParOf" srcId="{B3AA2C7F-3C9F-4866-950C-3C6DB7943B6F}" destId="{9013C71B-5F5D-4A12-A92C-661B2AB0B8A5}" srcOrd="0" destOrd="0" presId="urn:microsoft.com/office/officeart/2009/3/layout/StepUpProcess"/>
    <dgm:cxn modelId="{438432D8-E7F9-4CEC-BE6B-ABE8E5978748}" type="presParOf" srcId="{B3AA2C7F-3C9F-4866-950C-3C6DB7943B6F}" destId="{71DC2C7C-D0ED-418C-A686-4207700AC69D}" srcOrd="1" destOrd="0" presId="urn:microsoft.com/office/officeart/2009/3/layout/StepUpProcess"/>
    <dgm:cxn modelId="{A254668D-7715-4D87-B60B-B96B843DAC2C}" type="presParOf" srcId="{B3AA2C7F-3C9F-4866-950C-3C6DB7943B6F}" destId="{7CEF7798-E5CE-46FD-A9C5-7ABE1AF8DDB9}" srcOrd="2" destOrd="0" presId="urn:microsoft.com/office/officeart/2009/3/layout/StepUpProcess"/>
    <dgm:cxn modelId="{B955B64C-D44B-4286-A1B7-059EA20CF435}" type="presParOf" srcId="{07DC73A8-D915-4D00-AF22-51ECFCF3BEDB}" destId="{C82ED0B9-9F39-4324-B2D1-0FF181229D50}" srcOrd="3" destOrd="0" presId="urn:microsoft.com/office/officeart/2009/3/layout/StepUpProcess"/>
    <dgm:cxn modelId="{046C950A-8FB5-4EE7-975F-D2026654547B}" type="presParOf" srcId="{C82ED0B9-9F39-4324-B2D1-0FF181229D50}" destId="{66EE0426-06A6-410F-B4F0-B11095561980}" srcOrd="0" destOrd="0" presId="urn:microsoft.com/office/officeart/2009/3/layout/StepUpProcess"/>
    <dgm:cxn modelId="{A7761DAC-7D70-4F0C-8297-AC47B6EFA17B}" type="presParOf" srcId="{07DC73A8-D915-4D00-AF22-51ECFCF3BEDB}" destId="{D7DE2801-5DDC-4003-B077-129B937F4757}" srcOrd="4" destOrd="0" presId="urn:microsoft.com/office/officeart/2009/3/layout/StepUpProcess"/>
    <dgm:cxn modelId="{B108279F-86FE-4F4F-A944-8E95F1F3250A}" type="presParOf" srcId="{D7DE2801-5DDC-4003-B077-129B937F4757}" destId="{11B8A491-4D87-491A-BF54-CF4786A244E4}" srcOrd="0" destOrd="0" presId="urn:microsoft.com/office/officeart/2009/3/layout/StepUpProcess"/>
    <dgm:cxn modelId="{970F4E3E-5F9D-4AC3-B264-83C886C652BB}" type="presParOf" srcId="{D7DE2801-5DDC-4003-B077-129B937F4757}" destId="{6FA86D0B-1C74-4355-B6D6-CEB8B0A9E48A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2B9CC-CE0F-49C4-BA60-8A68CC99F770}">
      <dsp:nvSpPr>
        <dsp:cNvPr id="0" name=""/>
        <dsp:cNvSpPr/>
      </dsp:nvSpPr>
      <dsp:spPr>
        <a:xfrm rot="5400000">
          <a:off x="546033" y="1786544"/>
          <a:ext cx="1627902" cy="270879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DC203-54D9-4185-BDE2-AED7F05353BA}">
      <dsp:nvSpPr>
        <dsp:cNvPr id="0" name=""/>
        <dsp:cNvSpPr/>
      </dsp:nvSpPr>
      <dsp:spPr>
        <a:xfrm>
          <a:off x="274295" y="2595889"/>
          <a:ext cx="2445513" cy="2143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Повышение квалификации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Семинары и </a:t>
          </a:r>
          <a:r>
            <a:rPr lang="ru-RU" sz="15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вебинары</a:t>
          </a:r>
          <a:r>
            <a:rPr lang="ru-RU" sz="15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для педагогов и психологов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Консультирование и методическая помощь школьным командам </a:t>
          </a:r>
          <a:endParaRPr lang="ru-RU" sz="15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74295" y="2595889"/>
        <a:ext cx="2445513" cy="2143635"/>
      </dsp:txXfrm>
    </dsp:sp>
    <dsp:sp modelId="{0C1EF7C6-8DF6-406B-A864-22088930EC8A}">
      <dsp:nvSpPr>
        <dsp:cNvPr id="0" name=""/>
        <dsp:cNvSpPr/>
      </dsp:nvSpPr>
      <dsp:spPr>
        <a:xfrm>
          <a:off x="2258391" y="1587119"/>
          <a:ext cx="461417" cy="46141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13C71B-5F5D-4A12-A92C-661B2AB0B8A5}">
      <dsp:nvSpPr>
        <dsp:cNvPr id="0" name=""/>
        <dsp:cNvSpPr/>
      </dsp:nvSpPr>
      <dsp:spPr>
        <a:xfrm rot="5400000">
          <a:off x="3539818" y="1045728"/>
          <a:ext cx="1627902" cy="270879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C2C7C-D0ED-418C-A686-4207700AC69D}">
      <dsp:nvSpPr>
        <dsp:cNvPr id="0" name=""/>
        <dsp:cNvSpPr/>
      </dsp:nvSpPr>
      <dsp:spPr>
        <a:xfrm>
          <a:off x="3268081" y="1855074"/>
          <a:ext cx="2445513" cy="2143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Разработка и реализация моделей поддержки детей мигрантов в ОО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Конкурс лучших практик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Методические прогулки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«Педсовет76.РФ»</a:t>
          </a:r>
          <a:endParaRPr lang="ru-RU" sz="15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268081" y="1855074"/>
        <a:ext cx="2445513" cy="2143635"/>
      </dsp:txXfrm>
    </dsp:sp>
    <dsp:sp modelId="{7CEF7798-E5CE-46FD-A9C5-7ABE1AF8DDB9}">
      <dsp:nvSpPr>
        <dsp:cNvPr id="0" name=""/>
        <dsp:cNvSpPr/>
      </dsp:nvSpPr>
      <dsp:spPr>
        <a:xfrm>
          <a:off x="5252176" y="846304"/>
          <a:ext cx="461417" cy="46141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8A491-4D87-491A-BF54-CF4786A244E4}">
      <dsp:nvSpPr>
        <dsp:cNvPr id="0" name=""/>
        <dsp:cNvSpPr/>
      </dsp:nvSpPr>
      <dsp:spPr>
        <a:xfrm rot="5400000">
          <a:off x="6533604" y="304913"/>
          <a:ext cx="1627902" cy="270879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86D0B-1C74-4355-B6D6-CEB8B0A9E48A}">
      <dsp:nvSpPr>
        <dsp:cNvPr id="0" name=""/>
        <dsp:cNvSpPr/>
      </dsp:nvSpPr>
      <dsp:spPr>
        <a:xfrm>
          <a:off x="6261867" y="1114259"/>
          <a:ext cx="2445513" cy="2143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Представление продуктов проектных площадок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Сборник лучших практик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Банк информационно-методических материалов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Анализ результативности проекта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6261867" y="1114259"/>
        <a:ext cx="2445513" cy="2143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E4D08-A51A-43D8-9C94-3834D5CCF03E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C8420-7731-477A-9EA6-006B390F5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796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684D-66B9-4D63-A8D9-B8F698401366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1036-A182-4AF6-B083-27DC272E9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55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684D-66B9-4D63-A8D9-B8F698401366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1036-A182-4AF6-B083-27DC272E9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01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684D-66B9-4D63-A8D9-B8F698401366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1036-A182-4AF6-B083-27DC272E9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6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684D-66B9-4D63-A8D9-B8F698401366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1036-A182-4AF6-B083-27DC272E9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0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684D-66B9-4D63-A8D9-B8F698401366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1036-A182-4AF6-B083-27DC272E9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29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684D-66B9-4D63-A8D9-B8F698401366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1036-A182-4AF6-B083-27DC272E9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473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684D-66B9-4D63-A8D9-B8F698401366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1036-A182-4AF6-B083-27DC272E9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4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684D-66B9-4D63-A8D9-B8F698401366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1036-A182-4AF6-B083-27DC272E9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658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684D-66B9-4D63-A8D9-B8F698401366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1036-A182-4AF6-B083-27DC272E9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83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684D-66B9-4D63-A8D9-B8F698401366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1036-A182-4AF6-B083-27DC272E9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311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684D-66B9-4D63-A8D9-B8F698401366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1036-A182-4AF6-B083-27DC272E9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97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8684D-66B9-4D63-A8D9-B8F698401366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61036-A182-4AF6-B083-27DC272E9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57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png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6916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300" b="1" dirty="0" smtClean="0">
                <a:solidFill>
                  <a:srgbClr val="C00000"/>
                </a:solidFill>
              </a:rPr>
              <a:t>Семинар</a:t>
            </a:r>
          </a:p>
          <a:p>
            <a:pPr marL="0" indent="0" algn="ctr">
              <a:buNone/>
            </a:pPr>
            <a:endParaRPr lang="ru-RU" sz="23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3300" b="1" dirty="0" smtClean="0">
                <a:solidFill>
                  <a:srgbClr val="C00000"/>
                </a:solidFill>
              </a:rPr>
              <a:t>«Управление реализацией проекта</a:t>
            </a:r>
          </a:p>
          <a:p>
            <a:pPr marL="0" indent="0" algn="ctr">
              <a:buNone/>
            </a:pPr>
            <a:r>
              <a:rPr lang="ru-RU" sz="3300" b="1" dirty="0" smtClean="0">
                <a:solidFill>
                  <a:srgbClr val="C00000"/>
                </a:solidFill>
              </a:rPr>
              <a:t> в образовательной организации»</a:t>
            </a:r>
          </a:p>
          <a:p>
            <a:pPr marL="0" indent="0" algn="ctr"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рамках</a:t>
            </a:r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регионального</a:t>
            </a:r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проекта</a:t>
            </a:r>
          </a:p>
          <a:p>
            <a:pPr marL="0" indent="0" algn="ctr">
              <a:buNone/>
            </a:pPr>
            <a:r>
              <a:rPr lang="ru-RU" sz="3000" dirty="0"/>
              <a:t>«Поддержка детей мигрантов в образовательном пространстве Ярославской области»</a:t>
            </a:r>
            <a:endParaRPr lang="ru-RU" sz="30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Измайлова Е. Л., старший методист центра образовательного менеджмента ГАУ ДПО ЯО «Институт развития образования»</a:t>
            </a:r>
          </a:p>
          <a:p>
            <a:pPr marL="0" indent="0" algn="ctr">
              <a:buNone/>
            </a:pPr>
            <a:r>
              <a:rPr lang="en-US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ru-RU" sz="2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</a:t>
            </a:r>
            <a:r>
              <a:rPr lang="en-US" sz="2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r>
              <a:rPr lang="ru-RU" sz="2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.2023</a:t>
            </a:r>
            <a:endParaRPr lang="ru-RU" sz="2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42782"/>
            <a:ext cx="899985" cy="88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235" y="469815"/>
            <a:ext cx="7828270" cy="29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59898"/>
            <a:ext cx="1958300" cy="98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720" y="1844824"/>
            <a:ext cx="6408712" cy="10801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Рефлексия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7039"/>
            <a:ext cx="78279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6" y="30137"/>
            <a:ext cx="9017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03648" y="2924944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Что показалось значимым, интересным на семинаре?</a:t>
            </a:r>
          </a:p>
          <a:p>
            <a:pPr algn="l"/>
            <a:r>
              <a:rPr lang="ru-RU" sz="2000" dirty="0" smtClean="0"/>
              <a:t>Как собираетесь использовать в работе?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65104"/>
            <a:ext cx="26162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23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1870" y="260648"/>
            <a:ext cx="7592921" cy="122416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Открыты к сотрудничеству</a:t>
            </a:r>
            <a:r>
              <a:rPr lang="en-US" dirty="0" smtClean="0">
                <a:solidFill>
                  <a:srgbClr val="C00000"/>
                </a:solidFill>
              </a:rPr>
              <a:t> 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67" y="6280894"/>
            <a:ext cx="78279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76675"/>
            <a:ext cx="9017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52305" y="1916838"/>
            <a:ext cx="60830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Измайлова Елена Львовна,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старший методист 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центра образовательного менеджмента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ГАУ ДПО ЯО ИРО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Тел. 8(4852)23-05-79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E-mail: izmailova@iro.yar.ru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502161"/>
            <a:ext cx="24622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06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2442" y="116604"/>
            <a:ext cx="7772400" cy="797767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Правовые основания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200820"/>
            <a:ext cx="8280920" cy="5328592"/>
          </a:xfrm>
        </p:spPr>
        <p:txBody>
          <a:bodyPr>
            <a:normAutofit fontScale="55000" lnSpcReduction="20000"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ru-RU" dirty="0" smtClean="0"/>
              <a:t>Стратегия государственной национальной политики Российской Федерации до 2025 года (утв. Указом Президента РФ </a:t>
            </a:r>
            <a:r>
              <a:rPr lang="ru-RU" dirty="0" err="1" smtClean="0"/>
              <a:t>рт</a:t>
            </a:r>
            <a:r>
              <a:rPr lang="ru-RU" dirty="0" smtClean="0"/>
              <a:t> 19.12.2012 №1666)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dirty="0" smtClean="0"/>
              <a:t>Концепция государственной миграционной политики Российской Федерации на период до 2025 г.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dirty="0" smtClean="0"/>
              <a:t> Поручение Президента Российской Федерации по итогам заседания Совета при Президенте РФ по межнациональным отношениям 30.03.2021 от 19 мая 2021 г. №Пр-831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dirty="0" smtClean="0"/>
              <a:t>Комплекс мер по социализации и психологической адаптации несовершеннолетних иностранных граждан, подлежащих обучению по образовательным программам дошкольного, начального общего, основного общего и среднего общего образования, среднего профессионального образования, высшего образования на период до 2025 года (Утв. Министерством просвещения РФ, Министерством науки и высшего образования РФ  и Федеральным агентством по делам национальностей, апрель 2022 г.)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dirty="0" smtClean="0"/>
              <a:t> Региональный комплекс мер по социализации и психологической адаптации несовершеннолетних иностранных граждан, подлежащих обучению по образовательным программам дошкольного, начального общего, основного общего и среднего общего образования, среднего профессионального образования, высшего образования на период до 2025 года (утв. июнь 2022)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37312"/>
            <a:ext cx="78279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789"/>
            <a:ext cx="9017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45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1041951" y="143087"/>
            <a:ext cx="7994545" cy="11256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rgbClr val="C00000"/>
                </a:solidFill>
              </a:rPr>
              <a:t>Цель проекта: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</a:rPr>
              <a:t>с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/>
                <a:ea typeface="Times New Roman"/>
              </a:rPr>
              <a:t>одействовать реализации права детей мигрантов на получение качественного образования посредством реализации на региональном, муниципальном и институциональном уровнях системы мер, направленных на обеспечение  языковой и социокультурной адаптации детей мигрантов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029" y="1484784"/>
            <a:ext cx="2891245" cy="4947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309320"/>
            <a:ext cx="78279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79" y="116638"/>
            <a:ext cx="9017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223097"/>
              </p:ext>
            </p:extLst>
          </p:nvPr>
        </p:nvGraphicFramePr>
        <p:xfrm>
          <a:off x="323528" y="1196752"/>
          <a:ext cx="8568952" cy="5459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/>
                <a:gridCol w="4284476"/>
              </a:tblGrid>
              <a:tr h="480162"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Продукт</a:t>
                      </a:r>
                      <a:endParaRPr lang="ru-RU" dirty="0"/>
                    </a:p>
                  </a:txBody>
                  <a:tcPr/>
                </a:tc>
              </a:tr>
              <a:tr h="88799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Отработан механизм организации работы по языковой и социокультурной адаптации детей мигрантов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Алгоритм управленческих решений по вхождению детей мигрантов в образовательную среду современной школы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Выявлены  успешные  практики языковой и социокультурной адаптации детей мигрантов, практики межкультурного взаимодействия в образовательных организациях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Банк информационных ресурсов,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Банк методических разработок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Создана образовательная среда, обеспечивающая комфортное включение детей мигрантов в образовательное пространство школы;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Локальные акты ОО,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разработки мероприятий, проектов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Разработаны управленческие механизмы и эффективные практики  взаимодействия с семьями мигрантов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Тематика консультаций,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Локальные акты,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кейсы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78664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Сформирован банк информационных ресурсов для оказания методической помощи педагогам и специалистам, работающим с детьми мигрантов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Школьные программы языковой и психологической адаптации детей  мигрантов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44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2442" y="116609"/>
            <a:ext cx="7772400" cy="8641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Движение в проекте 2023-2025гг.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354" y="1268760"/>
            <a:ext cx="8046094" cy="525658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381328"/>
            <a:ext cx="78279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6" y="30137"/>
            <a:ext cx="9017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87313724"/>
              </p:ext>
            </p:extLst>
          </p:nvPr>
        </p:nvGraphicFramePr>
        <p:xfrm>
          <a:off x="107506" y="914374"/>
          <a:ext cx="8712968" cy="5584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83502" y="264979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2023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190754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2024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207" y="1196752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2025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872" y="5426667"/>
            <a:ext cx="1072591" cy="107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74175" y="5737105"/>
            <a:ext cx="394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Сопровождение проекта на сайте ИРО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34461" y="5120391"/>
            <a:ext cx="2776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Группа проекта в </a:t>
            </a:r>
            <a:r>
              <a:rPr lang="ru-RU" dirty="0" err="1" smtClean="0">
                <a:solidFill>
                  <a:srgbClr val="C00000"/>
                </a:solidFill>
              </a:rPr>
              <a:t>Сферуме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119" y="4814755"/>
            <a:ext cx="980603" cy="98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4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19907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76872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21088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9209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792" y="1743474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78279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8595"/>
            <a:ext cx="9017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34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6397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Участники проекта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251520" y="1451911"/>
            <a:ext cx="4182616" cy="492941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МОУ «Средняя школа №  2» </a:t>
            </a:r>
          </a:p>
          <a:p>
            <a:r>
              <a:rPr lang="ru-RU" dirty="0" smtClean="0"/>
              <a:t>МОУ «Средняя школа №  8»</a:t>
            </a:r>
          </a:p>
          <a:p>
            <a:r>
              <a:rPr lang="ru-RU" dirty="0" smtClean="0"/>
              <a:t>МОУ «Средняя школа №  40» </a:t>
            </a:r>
          </a:p>
          <a:p>
            <a:r>
              <a:rPr lang="ru-RU" dirty="0" smtClean="0"/>
              <a:t>«Основная школа №  50 имени Валерия Харитонова»</a:t>
            </a:r>
          </a:p>
          <a:p>
            <a:r>
              <a:rPr lang="ru-RU" dirty="0" smtClean="0"/>
              <a:t>МОУ «Средняя школа №  57»</a:t>
            </a:r>
          </a:p>
          <a:p>
            <a:r>
              <a:rPr lang="ru-RU" dirty="0" smtClean="0"/>
              <a:t>МОУ «Средняя школа №  60»</a:t>
            </a:r>
          </a:p>
          <a:p>
            <a:r>
              <a:rPr lang="ru-RU" dirty="0" smtClean="0"/>
              <a:t>МОУ «Средняя школа № 72»</a:t>
            </a:r>
          </a:p>
          <a:p>
            <a:r>
              <a:rPr lang="ru-RU" dirty="0" smtClean="0"/>
              <a:t> МОУ «Средняя школа №  77»</a:t>
            </a:r>
          </a:p>
          <a:p>
            <a:r>
              <a:rPr lang="ru-RU" dirty="0" smtClean="0"/>
              <a:t>МОУ «</a:t>
            </a:r>
            <a:r>
              <a:rPr lang="ru-RU" dirty="0" err="1" smtClean="0"/>
              <a:t>Карачихская</a:t>
            </a:r>
            <a:r>
              <a:rPr lang="ru-RU" dirty="0" smtClean="0"/>
              <a:t> средняя школа»</a:t>
            </a:r>
          </a:p>
          <a:p>
            <a:r>
              <a:rPr lang="ru-RU" dirty="0" smtClean="0"/>
              <a:t>МОУ «</a:t>
            </a:r>
            <a:r>
              <a:rPr lang="ru-RU" dirty="0" err="1" smtClean="0"/>
              <a:t>Кузнечихинская</a:t>
            </a:r>
            <a:r>
              <a:rPr lang="ru-RU" dirty="0" smtClean="0"/>
              <a:t> средняя школа»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28" y="6267564"/>
            <a:ext cx="78279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039"/>
            <a:ext cx="9017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4038600" cy="4042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45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206" y="2348880"/>
            <a:ext cx="6860825" cy="797767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Парковка идей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2255"/>
            <a:ext cx="78279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6" y="30137"/>
            <a:ext cx="9017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81128"/>
            <a:ext cx="198755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94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988840"/>
            <a:ext cx="7418902" cy="194421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Мозговой штурм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(работа по трекам)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2255"/>
            <a:ext cx="78279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6" y="30137"/>
            <a:ext cx="9017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89450"/>
            <a:ext cx="215265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94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988840"/>
            <a:ext cx="7772400" cy="21602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Модель поддержки детей мигрантов в </a:t>
            </a:r>
            <a:r>
              <a:rPr lang="ru-RU" dirty="0" smtClean="0">
                <a:solidFill>
                  <a:srgbClr val="C00000"/>
                </a:solidFill>
              </a:rPr>
              <a:t>образовательном </a:t>
            </a:r>
            <a:r>
              <a:rPr lang="ru-RU" dirty="0" smtClean="0">
                <a:solidFill>
                  <a:srgbClr val="C00000"/>
                </a:solidFill>
              </a:rPr>
              <a:t>пространстве школы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7039"/>
            <a:ext cx="78279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6" y="30137"/>
            <a:ext cx="9017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97152"/>
            <a:ext cx="285273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06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545</Words>
  <Application>Microsoft Office PowerPoint</Application>
  <PresentationFormat>Экран (4:3)</PresentationFormat>
  <Paragraphs>79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Правовые основания</vt:lpstr>
      <vt:lpstr>Презентация PowerPoint</vt:lpstr>
      <vt:lpstr>Движение в проекте 2023-2025гг.</vt:lpstr>
      <vt:lpstr>Презентация PowerPoint</vt:lpstr>
      <vt:lpstr>Участники проекта</vt:lpstr>
      <vt:lpstr>Парковка идей</vt:lpstr>
      <vt:lpstr>Мозговой штурм (работа по трекам)</vt:lpstr>
      <vt:lpstr>Модель поддержки детей мигрантов в образовательном пространстве школы</vt:lpstr>
      <vt:lpstr>Рефлексия </vt:lpstr>
      <vt:lpstr>Открыты к сотрудничеству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Львовна Измайлова</dc:creator>
  <cp:lastModifiedBy>Елена Львовна Измайлова</cp:lastModifiedBy>
  <cp:revision>25</cp:revision>
  <cp:lastPrinted>2023-10-11T08:39:54Z</cp:lastPrinted>
  <dcterms:created xsi:type="dcterms:W3CDTF">2023-06-21T07:59:18Z</dcterms:created>
  <dcterms:modified xsi:type="dcterms:W3CDTF">2023-10-12T12:08:53Z</dcterms:modified>
</cp:coreProperties>
</file>