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43" r:id="rId2"/>
    <p:sldId id="426" r:id="rId3"/>
    <p:sldId id="429" r:id="rId4"/>
    <p:sldId id="430" r:id="rId5"/>
    <p:sldId id="431" r:id="rId6"/>
    <p:sldId id="432" r:id="rId7"/>
    <p:sldId id="433" r:id="rId8"/>
    <p:sldId id="428" r:id="rId9"/>
    <p:sldId id="434" r:id="rId10"/>
    <p:sldId id="435" r:id="rId11"/>
    <p:sldId id="436" r:id="rId12"/>
    <p:sldId id="437" r:id="rId13"/>
    <p:sldId id="283" r:id="rId14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46D2"/>
    <a:srgbClr val="4A80C2"/>
    <a:srgbClr val="23A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4675" autoAdjust="0"/>
  </p:normalViewPr>
  <p:slideViewPr>
    <p:cSldViewPr>
      <p:cViewPr>
        <p:scale>
          <a:sx n="114" d="100"/>
          <a:sy n="114" d="100"/>
        </p:scale>
        <p:origin x="-160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6672A1-6FC4-4D2A-B0A5-EE525A786793}" type="datetimeFigureOut">
              <a:rPr lang="ru-RU"/>
              <a:pPr>
                <a:defRPr/>
              </a:pPr>
              <a:t>06.06.2024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564F76-04D7-426D-BEE0-629CD25D0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07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E22BB-92DF-4D07-86F4-7ED3D93107D1}" type="datetimeFigureOut">
              <a:rPr lang="ru-RU"/>
              <a:pPr>
                <a:defRPr/>
              </a:pPr>
              <a:t>06.06.2024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4D87F-6DB9-4203-9991-4B3340705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3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9FF1-C0DD-4D62-B49E-9DC9A09E444C}" type="datetimeFigureOut">
              <a:rPr lang="ru-RU"/>
              <a:pPr>
                <a:defRPr/>
              </a:pPr>
              <a:t>06.06.2024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252D-50FA-4ABF-95D8-88C171B82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 userDrawn="1"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7118-3749-4714-BE80-C65E7B4DA71D}" type="datetimeFigureOut">
              <a:rPr lang="ru-RU"/>
              <a:pPr>
                <a:defRPr/>
              </a:pPr>
              <a:t>06.06.2024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4F5F-7ADF-4D00-A55C-AF09910E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118F1-1429-493C-ACED-4C627B8FE8DA}" type="datetimeFigureOut">
              <a:rPr lang="ru-RU"/>
              <a:pPr>
                <a:defRPr/>
              </a:pPr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82FD-4678-4F31-AE70-2C493563D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2AA6-980C-4BFB-902F-82C33295DEC3}" type="datetimeFigureOut">
              <a:rPr lang="ru-RU"/>
              <a:pPr>
                <a:defRPr/>
              </a:pPr>
              <a:t>06.06.2024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E1CB-EA92-4809-A390-40BD473BE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0FE7-6EE3-4E3A-97AC-36A549337F3C}" type="datetimeFigureOut">
              <a:rPr lang="ru-RU"/>
              <a:pPr>
                <a:defRPr/>
              </a:pPr>
              <a:t>06.06.2024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2A07-1C3C-4887-BA29-E43F4061C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" name="Дата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2372-99D8-45E6-921D-29D35A7220F6}" type="datetimeFigureOut">
              <a:rPr lang="ru-RU"/>
              <a:pPr>
                <a:defRPr/>
              </a:pPr>
              <a:t>06.06.2024</a:t>
            </a:fld>
            <a:endParaRPr lang="ru-RU"/>
          </a:p>
        </p:txBody>
      </p:sp>
      <p:sp>
        <p:nvSpPr>
          <p:cNvPr id="12" name="Нижний колонтитул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B6E3-E0EF-4666-9ADA-68BAB6C20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7" name="Дата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452-F4A3-462A-92EC-CA04177E5B34}" type="datetimeFigureOut">
              <a:rPr lang="ru-RU"/>
              <a:pPr>
                <a:defRPr/>
              </a:pPr>
              <a:t>06.06.2024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4F5A-C6EB-4B8A-9691-578D1ED92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07950" y="26988"/>
            <a:ext cx="2195513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D15A-AE6B-4EA9-95D7-025B94CA3957}" type="datetimeFigureOut">
              <a:rPr lang="ru-RU"/>
              <a:pPr>
                <a:defRPr/>
              </a:pPr>
              <a:t>06.06.2024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C6C-E9F0-497E-84C2-AABFE5E6F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80438" y="20638"/>
            <a:ext cx="5286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D8E7-3F6F-49F5-BE7A-7869372D185A}" type="datetimeFigureOut">
              <a:rPr lang="ru-RU"/>
              <a:pPr>
                <a:defRPr/>
              </a:pPr>
              <a:t>06.06.2024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DEA0-3FA2-43D9-80C8-7FD595760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 userDrawn="1"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 userDrawn="1"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Дата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B55-D818-42CE-BD5D-ECE691B8338E}" type="datetimeFigureOut">
              <a:rPr lang="ru-RU"/>
              <a:pPr>
                <a:defRPr/>
              </a:pPr>
              <a:t>06.06.2024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F78-52C0-4ED4-9BD7-0DD8A28A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F3B8E-247A-4292-900C-AADA2EBA2418}" type="datetimeFigureOut">
              <a:rPr lang="ru-RU"/>
              <a:pPr>
                <a:defRPr/>
              </a:pPr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8B882-41B3-4E67-90DE-E1E45A36A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uo@edu.ru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zmailova@iro.yar.ru" TargetMode="External"/><Relationship Id="rId4" Type="http://schemas.openxmlformats.org/officeDocument/2006/relationships/hyperlink" Target="mailto:ulanova@iro.yar.ru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ulanova@iro.yar.ru" TargetMode="External"/><Relationship Id="rId2" Type="http://schemas.openxmlformats.org/officeDocument/2006/relationships/hyperlink" Target="mailto:rcnit@iro.yar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mp.edu.ru/instruction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as.ficto.ru/logi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73030"/>
            <a:ext cx="8319868" cy="9475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0008" y="5009953"/>
            <a:ext cx="8715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+mn-lt"/>
              </a:rPr>
              <a:t>Уланова Галина Александровна, проректор ГАУ ДПО ЯО «Институт развития образования»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+mn-lt"/>
              </a:rPr>
              <a:t>Ярославль, 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05 июня 2024 </a:t>
            </a:r>
            <a:endParaRPr lang="ru-RU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1988840"/>
            <a:ext cx="80648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проведении 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самодиагностики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общеобразовательных организаций Ярославской области в рамках проекта </a:t>
            </a:r>
            <a:endParaRPr lang="ru-RU" sz="3200" dirty="0"/>
          </a:p>
          <a:p>
            <a:r>
              <a:rPr lang="ru-RU" sz="3200" dirty="0"/>
              <a:t> </a:t>
            </a: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«Школа Минпросвещения России» </a:t>
            </a:r>
          </a:p>
        </p:txBody>
      </p:sp>
      <p:pic>
        <p:nvPicPr>
          <p:cNvPr id="8" name="Picture 3" descr="C:\Users\chistykova-o\Desktop\Лого ИРО NEW cop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3811"/>
            <a:ext cx="1152127" cy="766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Прохождение самодиагностики</a:t>
            </a:r>
          </a:p>
        </p:txBody>
      </p:sp>
      <p:pic>
        <p:nvPicPr>
          <p:cNvPr id="5" name="Picture 3" descr="C:\Users\chistykova-o\Desktop\Лого ИРО NEW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232" y="6275929"/>
            <a:ext cx="683568" cy="5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217443"/>
          </a:xfrm>
        </p:spPr>
        <p:txBody>
          <a:bodyPr/>
          <a:lstStyle/>
          <a:p>
            <a:r>
              <a:rPr lang="ru-RU" sz="2800" dirty="0"/>
              <a:t>В разделе «Конструктор программ развития» </a:t>
            </a:r>
            <a:r>
              <a:rPr lang="ru-RU" sz="2800" dirty="0" smtClean="0"/>
              <a:t>пользователю </a:t>
            </a:r>
            <a:r>
              <a:rPr lang="ru-RU" sz="2800" dirty="0"/>
              <a:t>доступен функционал по формированию программы развития на основе результатов самодиагностики, включая выявленные дефициты и рекомендованные управленческие действия/решения для их устранения.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933056"/>
            <a:ext cx="7242001" cy="2422611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4842583" y="5301208"/>
            <a:ext cx="244827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6472669"/>
            <a:ext cx="3373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990000"/>
                </a:solidFill>
              </a:rPr>
              <a:t>С 04 июня по 19 июня 2024 г. </a:t>
            </a:r>
          </a:p>
        </p:txBody>
      </p:sp>
    </p:spTree>
    <p:extLst>
      <p:ext uri="{BB962C8B-B14F-4D97-AF65-F5344CB8AC3E}">
        <p14:creationId xmlns:p14="http://schemas.microsoft.com/office/powerpoint/2010/main" val="1194210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Прохождение самодиагностики</a:t>
            </a:r>
          </a:p>
        </p:txBody>
      </p:sp>
      <p:pic>
        <p:nvPicPr>
          <p:cNvPr id="5" name="Picture 3" descr="C:\Users\chistykova-o\Desktop\Лого ИРО NEW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232" y="6275929"/>
            <a:ext cx="683568" cy="5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968552"/>
          </a:xfrm>
        </p:spPr>
        <p:txBody>
          <a:bodyPr/>
          <a:lstStyle/>
          <a:p>
            <a:r>
              <a:rPr lang="ru-RU" sz="2800" dirty="0" smtClean="0"/>
              <a:t>Файл </a:t>
            </a:r>
            <a:r>
              <a:rPr lang="ru-RU" sz="2800" dirty="0"/>
              <a:t>шаблона программы развития с заполненными сведениями о результатах самодиагностики, выявленными дефицитами и рекомендованными управленческими действиями/решениями к ним будет сохранен на жестком диске компьютера, а в интерфейсе появится кнопка «Загрузить программу». </a:t>
            </a:r>
            <a:endParaRPr lang="ru-RU" sz="2800" dirty="0" smtClean="0"/>
          </a:p>
          <a:p>
            <a:r>
              <a:rPr lang="ru-RU" sz="2800" dirty="0" smtClean="0"/>
              <a:t>Внести изменения в утвержденную программу развития или утвердить новую можно до 15.10.2024 года.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6488668"/>
            <a:ext cx="3373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990000"/>
                </a:solidFill>
              </a:rPr>
              <a:t>С 04 июня по 19 июня 2024 г. </a:t>
            </a:r>
          </a:p>
        </p:txBody>
      </p:sp>
    </p:spTree>
    <p:extLst>
      <p:ext uri="{BB962C8B-B14F-4D97-AF65-F5344CB8AC3E}">
        <p14:creationId xmlns:p14="http://schemas.microsoft.com/office/powerpoint/2010/main" val="2644560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Возникли вопросы?</a:t>
            </a:r>
            <a:endParaRPr lang="ru-RU" dirty="0"/>
          </a:p>
        </p:txBody>
      </p:sp>
      <p:pic>
        <p:nvPicPr>
          <p:cNvPr id="5" name="Picture 3" descr="C:\Users\chistykova-o\Desktop\Лого ИРО NEW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232" y="6275929"/>
            <a:ext cx="683568" cy="5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472608"/>
          </a:xfrm>
        </p:spPr>
        <p:txBody>
          <a:bodyPr/>
          <a:lstStyle/>
          <a:p>
            <a:r>
              <a:rPr lang="ru-RU" sz="2800" dirty="0" smtClean="0"/>
              <a:t>ОО, </a:t>
            </a:r>
            <a:r>
              <a:rPr lang="ru-RU" sz="2800" dirty="0"/>
              <a:t>проходящим самодиагностику, </a:t>
            </a:r>
            <a:r>
              <a:rPr lang="ru-RU" sz="2800" dirty="0">
                <a:solidFill>
                  <a:srgbClr val="FF0000"/>
                </a:solidFill>
              </a:rPr>
              <a:t>по всем вопросам работы с сервисом</a:t>
            </a:r>
            <a:r>
              <a:rPr lang="ru-RU" sz="2800" dirty="0"/>
              <a:t>, необходимо обращаться по адресу электронной почты </a:t>
            </a:r>
            <a:r>
              <a:rPr lang="ru-RU" sz="2800" dirty="0">
                <a:hlinkClick r:id="rId3"/>
              </a:rPr>
              <a:t>uo@edu.ru</a:t>
            </a:r>
            <a:r>
              <a:rPr lang="ru-RU" sz="2800" dirty="0" smtClean="0"/>
              <a:t>.</a:t>
            </a:r>
          </a:p>
          <a:p>
            <a:r>
              <a:rPr lang="ru-RU" sz="2800" dirty="0"/>
              <a:t>В случае возникновения вопросов, касающихся прохождения самодиагностики, но </a:t>
            </a:r>
            <a:r>
              <a:rPr lang="ru-RU" sz="2800" dirty="0">
                <a:solidFill>
                  <a:srgbClr val="FF0000"/>
                </a:solidFill>
              </a:rPr>
              <a:t>не относящихся к работе с сервисом</a:t>
            </a:r>
            <a:r>
              <a:rPr lang="ru-RU" sz="2800" dirty="0"/>
              <a:t> (например, разъяснения содержания тех или иных показателей), </a:t>
            </a:r>
            <a:r>
              <a:rPr lang="ru-RU" sz="2800" dirty="0" smtClean="0"/>
              <a:t>ОО необходимо </a:t>
            </a:r>
            <a:r>
              <a:rPr lang="ru-RU" sz="2800" dirty="0"/>
              <a:t>обращаться </a:t>
            </a:r>
            <a:r>
              <a:rPr lang="ru-RU" sz="2800" dirty="0" smtClean="0"/>
              <a:t> по адресам </a:t>
            </a:r>
            <a:r>
              <a:rPr lang="ru-RU" sz="2800" dirty="0"/>
              <a:t>электронной </a:t>
            </a:r>
            <a:r>
              <a:rPr lang="ru-RU" sz="2800" dirty="0" smtClean="0"/>
              <a:t>почты</a:t>
            </a:r>
          </a:p>
          <a:p>
            <a:pPr marL="0" indent="0">
              <a:buNone/>
            </a:pPr>
            <a:r>
              <a:rPr lang="en-US" sz="2800" dirty="0">
                <a:hlinkClick r:id="rId4"/>
              </a:rPr>
              <a:t>ulanova@iro.yar.ru</a:t>
            </a:r>
            <a:r>
              <a:rPr lang="ru-RU" sz="2800" dirty="0"/>
              <a:t> – Уланова Галина </a:t>
            </a:r>
            <a:r>
              <a:rPr lang="ru-RU" sz="2800" dirty="0" smtClean="0"/>
              <a:t>Александровна, </a:t>
            </a:r>
          </a:p>
          <a:p>
            <a:pPr marL="0" indent="0">
              <a:buNone/>
            </a:pPr>
            <a:r>
              <a:rPr lang="en-US" sz="2800" dirty="0" smtClean="0">
                <a:hlinkClick r:id="rId5"/>
              </a:rPr>
              <a:t>izmailova@iro.yar.ru</a:t>
            </a:r>
            <a:r>
              <a:rPr lang="ru-RU" sz="2800" dirty="0" smtClean="0"/>
              <a:t> - </a:t>
            </a:r>
            <a:r>
              <a:rPr lang="ru-RU" sz="2800" dirty="0"/>
              <a:t>Измайлова Елена </a:t>
            </a:r>
            <a:r>
              <a:rPr lang="ru-RU" sz="2800" dirty="0" smtClean="0"/>
              <a:t>Львовна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6488668"/>
            <a:ext cx="3373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990000"/>
                </a:solidFill>
              </a:rPr>
              <a:t>С 04 июня по 19 июня 2024 г. </a:t>
            </a:r>
          </a:p>
        </p:txBody>
      </p:sp>
    </p:spTree>
    <p:extLst>
      <p:ext uri="{BB962C8B-B14F-4D97-AF65-F5344CB8AC3E}">
        <p14:creationId xmlns:p14="http://schemas.microsoft.com/office/powerpoint/2010/main" val="3485369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392112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b="1" dirty="0">
                <a:solidFill>
                  <a:srgbClr val="990000"/>
                </a:solidFill>
                <a:latin typeface="+mn-lt"/>
              </a:rPr>
              <a:t>Благодарю за внимание!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b="1" dirty="0">
              <a:solidFill>
                <a:srgbClr val="990000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ru-RU" sz="2000" b="1" dirty="0"/>
              <a:t>Контактная информация:</a:t>
            </a:r>
          </a:p>
          <a:p>
            <a:pPr marL="0" indent="0" algn="ctr">
              <a:buNone/>
            </a:pPr>
            <a:r>
              <a:rPr lang="ru-RU" sz="2000" b="1" dirty="0"/>
              <a:t>Россия г. Ярославль, ул. Богдановича, 16 </a:t>
            </a:r>
          </a:p>
          <a:p>
            <a:pPr marL="0" indent="0" algn="ctr">
              <a:buNone/>
            </a:pPr>
            <a:r>
              <a:rPr lang="ru-RU" sz="2000" b="1" dirty="0"/>
              <a:t>Тел.: +7 (4852) 23-06-53 </a:t>
            </a:r>
          </a:p>
          <a:p>
            <a:pPr marL="0" indent="0" algn="ctr">
              <a:buNone/>
            </a:pPr>
            <a:r>
              <a:rPr lang="ru-RU" sz="2000" b="1" dirty="0"/>
              <a:t>Сайт: www.iro.yar.ru</a:t>
            </a:r>
          </a:p>
          <a:p>
            <a:pPr marL="0" indent="0" algn="ctr">
              <a:buNone/>
            </a:pPr>
            <a:r>
              <a:rPr lang="ru-RU" sz="2000" b="1" dirty="0" err="1"/>
              <a:t>E-mail</a:t>
            </a:r>
            <a:r>
              <a:rPr lang="ru-RU" sz="2000" b="1" dirty="0"/>
              <a:t>: </a:t>
            </a:r>
            <a:r>
              <a:rPr lang="ru-RU" sz="2000" b="1" dirty="0">
                <a:hlinkClick r:id="rId2"/>
              </a:rPr>
              <a:t>rcnit@iro.yar.ru</a:t>
            </a:r>
            <a:endParaRPr lang="en-US" sz="2000" b="1" dirty="0"/>
          </a:p>
          <a:p>
            <a:pPr marL="0" indent="0" algn="ctr">
              <a:buNone/>
            </a:pPr>
            <a:r>
              <a:rPr lang="en-US" sz="2000" b="1" dirty="0">
                <a:hlinkClick r:id="rId3"/>
              </a:rPr>
              <a:t>ulanova@iro.yar.ru</a:t>
            </a:r>
            <a:endParaRPr lang="en-US" sz="2000" b="1" dirty="0"/>
          </a:p>
          <a:p>
            <a:pPr marL="0" indent="0" algn="ctr">
              <a:buNone/>
            </a:pPr>
            <a:endParaRPr lang="ru-RU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dirty="0" smtClean="0"/>
              <a:t>Сопровождение проекта ГАУ ДПО ЯО в ЯО</a:t>
            </a:r>
            <a:endParaRPr lang="ru-RU" sz="3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0" y="980728"/>
            <a:ext cx="5796136" cy="4032448"/>
          </a:xfrm>
        </p:spPr>
        <p:txBody>
          <a:bodyPr/>
          <a:lstStyle/>
          <a:p>
            <a:r>
              <a:rPr lang="ru-RU" dirty="0" smtClean="0"/>
              <a:t>Апрель 2024</a:t>
            </a:r>
          </a:p>
          <a:p>
            <a:r>
              <a:rPr lang="ru-RU" sz="2000" dirty="0" err="1"/>
              <a:t>вебинар</a:t>
            </a:r>
            <a:r>
              <a:rPr lang="ru-RU" sz="2000" dirty="0"/>
              <a:t> для руководителей школ региона о результатах совещания с региональными </a:t>
            </a:r>
            <a:r>
              <a:rPr lang="ru-RU" sz="2000" dirty="0" smtClean="0"/>
              <a:t>ответственными (08.04.2024),</a:t>
            </a:r>
          </a:p>
          <a:p>
            <a:r>
              <a:rPr lang="ru-RU" sz="2000" dirty="0" smtClean="0"/>
              <a:t>участие в федеральных встречах </a:t>
            </a:r>
            <a:r>
              <a:rPr lang="ru-RU" sz="2000" dirty="0"/>
              <a:t>по </a:t>
            </a:r>
            <a:r>
              <a:rPr lang="ru-RU" sz="2000" dirty="0" smtClean="0"/>
              <a:t>средам,</a:t>
            </a:r>
          </a:p>
          <a:p>
            <a:r>
              <a:rPr lang="ru-RU" sz="2000" dirty="0" smtClean="0"/>
              <a:t>реализация программы </a:t>
            </a:r>
            <a:r>
              <a:rPr lang="ru-RU" sz="2000" dirty="0"/>
              <a:t>ППК «Школа Минпросвещения России: новые возможности повышения качества образования», реализуемую в сетевой форма с Академией </a:t>
            </a:r>
            <a:r>
              <a:rPr lang="ru-RU" sz="2000" dirty="0" smtClean="0"/>
              <a:t>Минпросвещения (4 гр., 100 чел., 32 </a:t>
            </a:r>
            <a:r>
              <a:rPr lang="ru-RU" sz="2000" dirty="0" err="1" smtClean="0"/>
              <a:t>упр.команды</a:t>
            </a:r>
            <a:r>
              <a:rPr lang="ru-RU" sz="2000" dirty="0" smtClean="0"/>
              <a:t>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861087" y="1002383"/>
            <a:ext cx="3259832" cy="4104456"/>
          </a:xfrm>
        </p:spPr>
        <p:txBody>
          <a:bodyPr/>
          <a:lstStyle/>
          <a:p>
            <a:r>
              <a:rPr lang="ru-RU" dirty="0" smtClean="0"/>
              <a:t>Май 2024</a:t>
            </a:r>
          </a:p>
          <a:p>
            <a:r>
              <a:rPr lang="ru-RU" sz="2000" dirty="0"/>
              <a:t>приказ от 20.05.2024 №191/01-03 МО ЯО «Об утверждении перечня школ-участников проекта «Школа Минпросвещения России» в 2024 году</a:t>
            </a:r>
            <a:r>
              <a:rPr lang="ru-RU" sz="2000" dirty="0" smtClean="0"/>
              <a:t>»</a:t>
            </a:r>
          </a:p>
          <a:p>
            <a:r>
              <a:rPr lang="ru-RU" sz="2000" dirty="0" smtClean="0"/>
              <a:t>участие в директорском клубе (29.05.2024)</a:t>
            </a:r>
          </a:p>
        </p:txBody>
      </p:sp>
      <p:pic>
        <p:nvPicPr>
          <p:cNvPr id="5" name="Picture 3" descr="C:\Users\chistykova-o\Desktop\Лого ИРО NEW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232" y="6275929"/>
            <a:ext cx="683568" cy="5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4" y="5050576"/>
            <a:ext cx="651805" cy="651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25934" y="5098854"/>
            <a:ext cx="2261146" cy="539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0000"/>
                </a:solidFill>
              </a:rPr>
              <a:t>Сопровождение проекта </a:t>
            </a:r>
          </a:p>
          <a:p>
            <a:r>
              <a:rPr lang="ru-RU" sz="1400" dirty="0" smtClean="0">
                <a:solidFill>
                  <a:srgbClr val="000000"/>
                </a:solidFill>
              </a:rPr>
              <a:t>на сайте </a:t>
            </a:r>
            <a:r>
              <a:rPr lang="ru-RU" sz="1400" dirty="0" smtClean="0"/>
              <a:t>МО ЯО</a:t>
            </a:r>
            <a:endParaRPr lang="ru-RU" sz="14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38" y="5049819"/>
            <a:ext cx="636947" cy="636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66505" y="5098854"/>
            <a:ext cx="2474800" cy="531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Сопровождение проекта на </a:t>
            </a:r>
            <a:endParaRPr lang="ru-RU" sz="1400" dirty="0" smtClean="0"/>
          </a:p>
          <a:p>
            <a:r>
              <a:rPr lang="ru-RU" sz="1400" dirty="0" smtClean="0"/>
              <a:t>сайте ГАУ </a:t>
            </a:r>
            <a:r>
              <a:rPr lang="ru-RU" sz="1400" dirty="0"/>
              <a:t>ДПО ЯО </a:t>
            </a:r>
            <a:r>
              <a:rPr lang="ru-RU" sz="1400" dirty="0" smtClean="0"/>
              <a:t>ИРО</a:t>
            </a:r>
            <a:endParaRPr lang="ru-RU" sz="1400" dirty="0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305" y="5059604"/>
            <a:ext cx="627162" cy="62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568467" y="5097261"/>
            <a:ext cx="26882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Консультационная поддержка </a:t>
            </a:r>
            <a:endParaRPr lang="ru-RU" sz="1400" dirty="0" smtClean="0"/>
          </a:p>
          <a:p>
            <a:r>
              <a:rPr lang="ru-RU" sz="1400" dirty="0" smtClean="0"/>
              <a:t>ОО — участников </a:t>
            </a:r>
            <a:r>
              <a:rPr lang="ru-RU" sz="1400" dirty="0"/>
              <a:t>проекта</a:t>
            </a: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504" y="5657150"/>
            <a:ext cx="66675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698761" y="5707231"/>
            <a:ext cx="1224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</a:rPr>
              <a:t>ИКОП </a:t>
            </a:r>
          </a:p>
          <a:p>
            <a:r>
              <a:rPr lang="ru-RU" sz="1400" dirty="0">
                <a:solidFill>
                  <a:prstClr val="black"/>
                </a:solidFill>
              </a:rPr>
              <a:t>СФЕРУМ 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627784" y="5693429"/>
            <a:ext cx="4608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1400" dirty="0"/>
              <a:t>чат «Управление школой»</a:t>
            </a:r>
          </a:p>
          <a:p>
            <a:r>
              <a:rPr lang="ru-RU" sz="1400" dirty="0"/>
              <a:t> чат ПДС «Строим Школу Минпросвещения России»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88026" y="5638043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Семинар от </a:t>
            </a:r>
            <a:r>
              <a:rPr lang="en-US" sz="1400" dirty="0"/>
              <a:t>(20.03.2024</a:t>
            </a:r>
            <a:r>
              <a:rPr lang="en-US" sz="1400" dirty="0" smtClean="0"/>
              <a:t>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95584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Наша ближайшие действия в рамках прохождения самодиагностики</a:t>
            </a:r>
            <a:endParaRPr lang="ru-RU" dirty="0"/>
          </a:p>
        </p:txBody>
      </p:sp>
      <p:pic>
        <p:nvPicPr>
          <p:cNvPr id="5" name="Picture 3" descr="C:\Users\chistykova-o\Desktop\Лого ИРО NEW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232" y="6275929"/>
            <a:ext cx="683568" cy="5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340768"/>
            <a:ext cx="9001000" cy="4785395"/>
          </a:xfrm>
        </p:spPr>
        <p:txBody>
          <a:bodyPr/>
          <a:lstStyle/>
          <a:p>
            <a:r>
              <a:rPr lang="ru-RU" dirty="0" smtClean="0"/>
              <a:t>Ознакомиться с инструкцией</a:t>
            </a:r>
          </a:p>
          <a:p>
            <a:r>
              <a:rPr lang="ru-RU" dirty="0" smtClean="0"/>
              <a:t>Выбрать вариант самодиагностики (1 из 21)</a:t>
            </a:r>
            <a:endParaRPr lang="ru-RU" dirty="0" smtClean="0"/>
          </a:p>
          <a:p>
            <a:r>
              <a:rPr lang="ru-RU" dirty="0" smtClean="0"/>
              <a:t>Пройти самодиагностику на бумаге</a:t>
            </a:r>
          </a:p>
          <a:p>
            <a:r>
              <a:rPr lang="ru-RU" dirty="0"/>
              <a:t>Пройти </a:t>
            </a:r>
            <a:r>
              <a:rPr lang="ru-RU" dirty="0" smtClean="0"/>
              <a:t>успешно самодиагностику с использованием автоматизированного сервиса</a:t>
            </a:r>
          </a:p>
          <a:p>
            <a:r>
              <a:rPr lang="ru-RU" dirty="0" smtClean="0"/>
              <a:t>Сохранить проект программы развития Вашей организации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23528" y="645333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990000"/>
                </a:solidFill>
              </a:rPr>
              <a:t>С 04 июня по 19 июня 2024 г. </a:t>
            </a:r>
            <a:endParaRPr lang="ru-RU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38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Прохождение самодиагностики</a:t>
            </a:r>
            <a:endParaRPr lang="ru-RU" dirty="0"/>
          </a:p>
        </p:txBody>
      </p:sp>
      <p:pic>
        <p:nvPicPr>
          <p:cNvPr id="5" name="Picture 3" descr="C:\Users\chistykova-o\Desktop\Лого ИРО NEW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232" y="6275929"/>
            <a:ext cx="683568" cy="5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073427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Перед началом работы с сервисом необходимо ознакомиться с инструкцией: </a:t>
            </a:r>
            <a:r>
              <a:rPr lang="ru-RU" dirty="0">
                <a:hlinkClick r:id="rId3"/>
              </a:rPr>
              <a:t>https://</a:t>
            </a:r>
            <a:r>
              <a:rPr lang="ru-RU" dirty="0" smtClean="0">
                <a:hlinkClick r:id="rId3"/>
              </a:rPr>
              <a:t>smp.edu.ru/instructions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Вход в сервис осуществляется по гиперссылке </a:t>
            </a:r>
            <a:r>
              <a:rPr lang="ru-RU" dirty="0">
                <a:hlinkClick r:id="rId4"/>
              </a:rPr>
              <a:t>https://</a:t>
            </a:r>
            <a:r>
              <a:rPr lang="ru-RU" dirty="0" smtClean="0">
                <a:hlinkClick r:id="rId4"/>
              </a:rPr>
              <a:t>sas.ficto.ru/login</a:t>
            </a:r>
            <a:r>
              <a:rPr lang="ru-RU" dirty="0" smtClean="0"/>
              <a:t> </a:t>
            </a:r>
            <a:r>
              <a:rPr lang="ru-RU" dirty="0"/>
              <a:t>с использованием логина и пароля общеобразовательной организации, используемых в системе мониторинга деятельности образовательных организаций (далее – СМДОО), в разделе «Сервисы»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6488668"/>
            <a:ext cx="3373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990000"/>
                </a:solidFill>
              </a:rPr>
              <a:t>С 04 июня по 19 июня 2024 г. </a:t>
            </a:r>
          </a:p>
        </p:txBody>
      </p:sp>
    </p:spTree>
    <p:extLst>
      <p:ext uri="{BB962C8B-B14F-4D97-AF65-F5344CB8AC3E}">
        <p14:creationId xmlns:p14="http://schemas.microsoft.com/office/powerpoint/2010/main" val="103807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Прохождение самодиагностики</a:t>
            </a:r>
          </a:p>
        </p:txBody>
      </p:sp>
      <p:pic>
        <p:nvPicPr>
          <p:cNvPr id="5" name="Picture 3" descr="C:\Users\chistykova-o\Desktop\Лого ИРО NEW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232" y="6275929"/>
            <a:ext cx="683568" cy="5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Пройти процедуру авторизации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3" y="2588355"/>
            <a:ext cx="5040560" cy="335263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92841" y="6488668"/>
            <a:ext cx="3373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990000"/>
                </a:solidFill>
              </a:rPr>
              <a:t>С 04 июня по 19 июня 2024 г. </a:t>
            </a:r>
          </a:p>
        </p:txBody>
      </p:sp>
    </p:spTree>
    <p:extLst>
      <p:ext uri="{BB962C8B-B14F-4D97-AF65-F5344CB8AC3E}">
        <p14:creationId xmlns:p14="http://schemas.microsoft.com/office/powerpoint/2010/main" val="103552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Прохождение самодиагностики</a:t>
            </a:r>
          </a:p>
        </p:txBody>
      </p:sp>
      <p:pic>
        <p:nvPicPr>
          <p:cNvPr id="5" name="Picture 3" descr="C:\Users\chistykova-o\Desktop\Лого ИРО NEW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232" y="6275929"/>
            <a:ext cx="683568" cy="5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439217"/>
          </a:xfrm>
        </p:spPr>
        <p:txBody>
          <a:bodyPr/>
          <a:lstStyle/>
          <a:p>
            <a:r>
              <a:rPr lang="ru-RU" sz="2800" dirty="0" smtClean="0"/>
              <a:t>Находясь </a:t>
            </a:r>
            <a:r>
              <a:rPr lang="ru-RU" sz="2800" dirty="0"/>
              <a:t>в личном кабинете СМДОО, зайдите в раздел «Сервисы» и перейдите по кнопке «Сервис самодиагностики общеобразовательных организаций»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670006"/>
            <a:ext cx="6318940" cy="360592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3528" y="6488668"/>
            <a:ext cx="3373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990000"/>
                </a:solidFill>
              </a:rPr>
              <a:t>С 04 июня по 19 июня 2024 г. </a:t>
            </a:r>
          </a:p>
        </p:txBody>
      </p:sp>
    </p:spTree>
    <p:extLst>
      <p:ext uri="{BB962C8B-B14F-4D97-AF65-F5344CB8AC3E}">
        <p14:creationId xmlns:p14="http://schemas.microsoft.com/office/powerpoint/2010/main" val="4169521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Прохождение самодиагностики</a:t>
            </a:r>
          </a:p>
        </p:txBody>
      </p:sp>
      <p:pic>
        <p:nvPicPr>
          <p:cNvPr id="5" name="Picture 3" descr="C:\Users\chistykova-o\Desktop\Лого ИРО NEW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232" y="6275929"/>
            <a:ext cx="683568" cy="5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929411"/>
          </a:xfrm>
        </p:spPr>
        <p:txBody>
          <a:bodyPr/>
          <a:lstStyle/>
          <a:p>
            <a:r>
              <a:rPr lang="ru-RU" sz="2800" dirty="0" smtClean="0"/>
              <a:t>Выбрать раздел «Самодиагностика»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sz="2800" dirty="0" smtClean="0"/>
              <a:t>Пройти мероприятия по самодиагностике. 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/>
              <a:t>Каждая из общеобразовательных организаций проходит </a:t>
            </a:r>
            <a:r>
              <a:rPr lang="ru-RU" sz="2800" b="1" dirty="0">
                <a:solidFill>
                  <a:srgbClr val="990000"/>
                </a:solidFill>
              </a:rPr>
              <a:t>один</a:t>
            </a:r>
            <a:r>
              <a:rPr lang="ru-RU" sz="2800" b="1" dirty="0"/>
              <a:t> вариант </a:t>
            </a:r>
            <a:r>
              <a:rPr lang="ru-RU" sz="2800" b="1" dirty="0" smtClean="0"/>
              <a:t>самодиагностики. </a:t>
            </a:r>
            <a:endParaRPr lang="ru-RU" sz="2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36" y="1700808"/>
            <a:ext cx="8462064" cy="2830749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1475656" y="3356992"/>
            <a:ext cx="244827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6488668"/>
            <a:ext cx="3373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990000"/>
                </a:solidFill>
              </a:rPr>
              <a:t>С 04 июня по 19 июня 2024 г. </a:t>
            </a:r>
          </a:p>
        </p:txBody>
      </p:sp>
    </p:spTree>
    <p:extLst>
      <p:ext uri="{BB962C8B-B14F-4D97-AF65-F5344CB8AC3E}">
        <p14:creationId xmlns:p14="http://schemas.microsoft.com/office/powerpoint/2010/main" val="3721053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Прохождение самодиагностики</a:t>
            </a:r>
          </a:p>
        </p:txBody>
      </p:sp>
      <p:pic>
        <p:nvPicPr>
          <p:cNvPr id="5" name="Picture 3" descr="C:\Users\chistykova-o\Desktop\Лого ИРО NEW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232" y="6275929"/>
            <a:ext cx="683568" cy="5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675729"/>
          </a:xfrm>
        </p:spPr>
        <p:txBody>
          <a:bodyPr/>
          <a:lstStyle/>
          <a:p>
            <a:r>
              <a:rPr lang="ru-RU" dirty="0" smtClean="0"/>
              <a:t>Следует обратить внимание:</a:t>
            </a:r>
          </a:p>
          <a:p>
            <a:pPr>
              <a:buFontTx/>
              <a:buChar char="-"/>
            </a:pPr>
            <a:r>
              <a:rPr lang="ru-RU" dirty="0" smtClean="0"/>
              <a:t>на «критический» показатель (в случае, если показан уровень </a:t>
            </a:r>
            <a:r>
              <a:rPr lang="ru-RU" dirty="0" smtClean="0">
                <a:solidFill>
                  <a:srgbClr val="FF0000"/>
                </a:solidFill>
              </a:rPr>
              <a:t>«ниже базового»</a:t>
            </a:r>
            <a:r>
              <a:rPr lang="ru-RU" dirty="0" smtClean="0"/>
              <a:t>, результат по данному магистральному направлению </a:t>
            </a:r>
            <a:r>
              <a:rPr lang="ru-RU" dirty="0" smtClean="0">
                <a:solidFill>
                  <a:srgbClr val="FF0000"/>
                </a:solidFill>
              </a:rPr>
              <a:t>ОБНУЛЯЕТСЯ</a:t>
            </a:r>
            <a:r>
              <a:rPr lang="ru-RU" dirty="0" smtClean="0"/>
              <a:t>),</a:t>
            </a:r>
          </a:p>
          <a:p>
            <a:pPr>
              <a:buFontTx/>
              <a:buChar char="-"/>
            </a:pPr>
            <a:r>
              <a:rPr lang="ru-RU" dirty="0" smtClean="0"/>
              <a:t>после </a:t>
            </a:r>
            <a:r>
              <a:rPr lang="ru-RU" dirty="0"/>
              <a:t>завершения выполнения блока открываются задания следующего за ним блока, задания </a:t>
            </a:r>
            <a:r>
              <a:rPr lang="ru-RU" dirty="0">
                <a:solidFill>
                  <a:srgbClr val="FF0000"/>
                </a:solidFill>
              </a:rPr>
              <a:t>завершенного блока становятся недоступными для изменения</a:t>
            </a:r>
            <a:r>
              <a:rPr lang="ru-RU" dirty="0"/>
              <a:t>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6488668"/>
            <a:ext cx="3373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990000"/>
                </a:solidFill>
              </a:rPr>
              <a:t>С 04 июня по 19 июня 2024 г. </a:t>
            </a:r>
          </a:p>
        </p:txBody>
      </p:sp>
    </p:spTree>
    <p:extLst>
      <p:ext uri="{BB962C8B-B14F-4D97-AF65-F5344CB8AC3E}">
        <p14:creationId xmlns:p14="http://schemas.microsoft.com/office/powerpoint/2010/main" val="3039865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Прохождение самодиагностики</a:t>
            </a:r>
          </a:p>
        </p:txBody>
      </p:sp>
      <p:pic>
        <p:nvPicPr>
          <p:cNvPr id="5" name="Picture 3" descr="C:\Users\chistykova-o\Desktop\Лого ИРО NEW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232" y="6275929"/>
            <a:ext cx="683568" cy="5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54461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 smtClean="0"/>
              <a:t>Просмотр </a:t>
            </a:r>
            <a:r>
              <a:rPr lang="ru-RU" dirty="0"/>
              <a:t>результатов прохождения мероприятия по </a:t>
            </a:r>
            <a:r>
              <a:rPr lang="ru-RU" dirty="0" smtClean="0"/>
              <a:t>самодиагностике доступен в разделе </a:t>
            </a:r>
            <a:r>
              <a:rPr lang="ru-RU" dirty="0"/>
              <a:t>«Самодиагностика</a:t>
            </a:r>
            <a:r>
              <a:rPr lang="ru-RU" dirty="0" smtClean="0"/>
              <a:t>», где отображается информация: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− </a:t>
            </a:r>
            <a:r>
              <a:rPr lang="ru-RU" sz="2400" dirty="0"/>
              <a:t>количество набранных баллов; </a:t>
            </a:r>
          </a:p>
          <a:p>
            <a:pPr marL="0" indent="0">
              <a:buNone/>
            </a:pPr>
            <a:r>
              <a:rPr lang="ru-RU" sz="2400" dirty="0"/>
              <a:t>− присвоенный уровень; </a:t>
            </a:r>
          </a:p>
          <a:p>
            <a:pPr marL="0" indent="0">
              <a:buNone/>
            </a:pPr>
            <a:r>
              <a:rPr lang="ru-RU" sz="2400" dirty="0"/>
              <a:t>− график в виде </a:t>
            </a:r>
            <a:r>
              <a:rPr lang="ru-RU" sz="2400" dirty="0" err="1"/>
              <a:t>звездограммы</a:t>
            </a:r>
            <a:r>
              <a:rPr lang="ru-RU" sz="2400" dirty="0"/>
              <a:t>, показывающий достигнутый </a:t>
            </a:r>
            <a:r>
              <a:rPr lang="ru-RU" sz="2400" dirty="0" smtClean="0"/>
              <a:t>ОО уровень </a:t>
            </a:r>
            <a:r>
              <a:rPr lang="ru-RU" sz="2400" dirty="0"/>
              <a:t>относительно эталонного в разрезе магистральных направлений и ключевых условий; </a:t>
            </a:r>
          </a:p>
          <a:p>
            <a:pPr marL="0" indent="0">
              <a:buNone/>
            </a:pPr>
            <a:r>
              <a:rPr lang="ru-RU" sz="2400" dirty="0"/>
              <a:t>− таблица результатов выполненных заданий с отображением полученных за задание баллов и процента его выполнения, выявленных дефицитов и </a:t>
            </a:r>
            <a:r>
              <a:rPr lang="ru-RU" sz="2400" i="1" dirty="0"/>
              <a:t>рекомендуемых управленческих действий/решений для их устранения</a:t>
            </a:r>
            <a:r>
              <a:rPr lang="ru-RU" sz="2400" dirty="0"/>
              <a:t>. 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6463144"/>
            <a:ext cx="3373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990000"/>
                </a:solidFill>
              </a:rPr>
              <a:t>С 04 июня по 19 июня 2024 г. </a:t>
            </a:r>
          </a:p>
        </p:txBody>
      </p:sp>
    </p:spTree>
    <p:extLst>
      <p:ext uri="{BB962C8B-B14F-4D97-AF65-F5344CB8AC3E}">
        <p14:creationId xmlns:p14="http://schemas.microsoft.com/office/powerpoint/2010/main" val="4821497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6075</TotalTime>
  <Words>698</Words>
  <Application>Microsoft Office PowerPoint</Application>
  <PresentationFormat>Экран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Сопровождение проекта ГАУ ДПО ЯО в ЯО</vt:lpstr>
      <vt:lpstr>Наша ближайшие действия в рамках прохождения самодиагностики</vt:lpstr>
      <vt:lpstr>Прохождение самодиагностики</vt:lpstr>
      <vt:lpstr>Прохождение самодиагностики</vt:lpstr>
      <vt:lpstr>Прохождение самодиагностики</vt:lpstr>
      <vt:lpstr>Прохождение самодиагностики</vt:lpstr>
      <vt:lpstr>Прохождение самодиагностики</vt:lpstr>
      <vt:lpstr>Прохождение самодиагностики</vt:lpstr>
      <vt:lpstr>Прохождение самодиагностики</vt:lpstr>
      <vt:lpstr>Прохождение самодиагностики</vt:lpstr>
      <vt:lpstr>Возникли вопросы?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Елена Львовна Измайлова</cp:lastModifiedBy>
  <cp:revision>502</cp:revision>
  <cp:lastPrinted>2018-12-21T10:24:24Z</cp:lastPrinted>
  <dcterms:created xsi:type="dcterms:W3CDTF">2015-05-19T06:32:44Z</dcterms:created>
  <dcterms:modified xsi:type="dcterms:W3CDTF">2024-06-06T06:08:44Z</dcterms:modified>
</cp:coreProperties>
</file>