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4" r:id="rId3"/>
    <p:sldId id="285" r:id="rId4"/>
    <p:sldId id="286" r:id="rId5"/>
    <p:sldId id="258" r:id="rId6"/>
    <p:sldId id="288" r:id="rId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6E98"/>
    <a:srgbClr val="D2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5" autoAdjust="0"/>
  </p:normalViewPr>
  <p:slideViewPr>
    <p:cSldViewPr>
      <p:cViewPr>
        <p:scale>
          <a:sx n="110" d="100"/>
          <a:sy n="110" d="100"/>
        </p:scale>
        <p:origin x="-16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B5C766-65BC-4D54-BF9B-A0B749E6080C}" type="doc">
      <dgm:prSet loTypeId="urn:microsoft.com/office/officeart/2005/8/layout/gear1" loCatId="cycle" qsTypeId="urn:microsoft.com/office/officeart/2005/8/quickstyle/simple3" qsCatId="simple" csTypeId="urn:microsoft.com/office/officeart/2005/8/colors/colorful4" csCatId="colorful" phldr="1"/>
      <dgm:spPr/>
    </dgm:pt>
    <dgm:pt modelId="{AFDE779D-C939-4B47-A1FA-E214E818E55B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Оценка и рекомендации в МО </a:t>
          </a:r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(КС)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A6EAC91A-C14E-47FB-B381-2CDA9C1D5861}" type="parTrans" cxnId="{68AC1AE3-84A0-4D76-BB41-9A0D9B5EC954}">
      <dgm:prSet/>
      <dgm:spPr/>
      <dgm:t>
        <a:bodyPr/>
        <a:lstStyle/>
        <a:p>
          <a:endParaRPr lang="ru-RU"/>
        </a:p>
      </dgm:t>
    </dgm:pt>
    <dgm:pt modelId="{6CAD782B-0EEF-4F1F-8843-6FFEC746EBEF}" type="sibTrans" cxnId="{68AC1AE3-84A0-4D76-BB41-9A0D9B5EC954}">
      <dgm:prSet/>
      <dgm:spPr/>
      <dgm:t>
        <a:bodyPr/>
        <a:lstStyle/>
        <a:p>
          <a:endParaRPr lang="ru-RU"/>
        </a:p>
      </dgm:t>
    </dgm:pt>
    <dgm:pt modelId="{0B1A9123-122D-45BD-B949-67F75F0D7C2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Экспертиза отчета </a:t>
          </a:r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(эксперты)</a:t>
          </a:r>
          <a:endParaRPr lang="ru-RU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4A7E829F-A85C-44B7-9362-D000C4889526}" type="parTrans" cxnId="{35DA3031-5D67-472E-9079-D250662D2952}">
      <dgm:prSet/>
      <dgm:spPr/>
      <dgm:t>
        <a:bodyPr/>
        <a:lstStyle/>
        <a:p>
          <a:endParaRPr lang="ru-RU"/>
        </a:p>
      </dgm:t>
    </dgm:pt>
    <dgm:pt modelId="{DFD8AB6D-7320-4F4E-9042-35AD3C0B94E5}" type="sibTrans" cxnId="{35DA3031-5D67-472E-9079-D250662D2952}">
      <dgm:prSet/>
      <dgm:spPr/>
      <dgm:t>
        <a:bodyPr/>
        <a:lstStyle/>
        <a:p>
          <a:endParaRPr lang="ru-RU"/>
        </a:p>
      </dgm:t>
    </dgm:pt>
    <dgm:pt modelId="{B4C23FD8-1692-4D79-BFFD-4AD9CB050CCB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Отчет РИП </a:t>
          </a:r>
          <a:r>
            <a:rPr lang="ru-RU" sz="1800" b="1" dirty="0" smtClean="0">
              <a:solidFill>
                <a:schemeClr val="accent2">
                  <a:lumMod val="75000"/>
                </a:schemeClr>
              </a:solidFill>
            </a:rPr>
            <a:t>(20.01.25)</a:t>
          </a:r>
          <a:endParaRPr lang="ru-RU" sz="1800" b="1" dirty="0">
            <a:solidFill>
              <a:schemeClr val="accent2">
                <a:lumMod val="75000"/>
              </a:schemeClr>
            </a:solidFill>
          </a:endParaRPr>
        </a:p>
      </dgm:t>
    </dgm:pt>
    <dgm:pt modelId="{9A96CDBE-F5E7-4F4E-9877-BAA5928662B3}" type="parTrans" cxnId="{E3DAEDD5-4168-4DCC-A824-AB02EE0F64FD}">
      <dgm:prSet/>
      <dgm:spPr/>
      <dgm:t>
        <a:bodyPr/>
        <a:lstStyle/>
        <a:p>
          <a:endParaRPr lang="ru-RU"/>
        </a:p>
      </dgm:t>
    </dgm:pt>
    <dgm:pt modelId="{5CB44F41-BE14-4104-976B-8453D3D940C8}" type="sibTrans" cxnId="{E3DAEDD5-4168-4DCC-A824-AB02EE0F64FD}">
      <dgm:prSet/>
      <dgm:spPr/>
      <dgm:t>
        <a:bodyPr/>
        <a:lstStyle/>
        <a:p>
          <a:endParaRPr lang="ru-RU"/>
        </a:p>
      </dgm:t>
    </dgm:pt>
    <dgm:pt modelId="{16679D4F-A7BA-422E-BA2A-4C53D96134D1}" type="pres">
      <dgm:prSet presAssocID="{9EB5C766-65BC-4D54-BF9B-A0B749E6080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50C1AB0-9336-4AF4-A42F-FDE571B174F4}" type="pres">
      <dgm:prSet presAssocID="{AFDE779D-C939-4B47-A1FA-E214E818E55B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35078-9723-4230-B31A-E932142340A1}" type="pres">
      <dgm:prSet presAssocID="{AFDE779D-C939-4B47-A1FA-E214E818E55B}" presName="gear1srcNode" presStyleLbl="node1" presStyleIdx="0" presStyleCnt="3"/>
      <dgm:spPr/>
      <dgm:t>
        <a:bodyPr/>
        <a:lstStyle/>
        <a:p>
          <a:endParaRPr lang="ru-RU"/>
        </a:p>
      </dgm:t>
    </dgm:pt>
    <dgm:pt modelId="{151C6CFB-B265-4867-A4EA-2F7F0F4E2B61}" type="pres">
      <dgm:prSet presAssocID="{AFDE779D-C939-4B47-A1FA-E214E818E55B}" presName="gear1dstNode" presStyleLbl="node1" presStyleIdx="0" presStyleCnt="3"/>
      <dgm:spPr/>
      <dgm:t>
        <a:bodyPr/>
        <a:lstStyle/>
        <a:p>
          <a:endParaRPr lang="ru-RU"/>
        </a:p>
      </dgm:t>
    </dgm:pt>
    <dgm:pt modelId="{FA93DA30-5EEF-4E16-BF57-2557F5D90843}" type="pres">
      <dgm:prSet presAssocID="{0B1A9123-122D-45BD-B949-67F75F0D7C27}" presName="gear2" presStyleLbl="node1" presStyleIdx="1" presStyleCnt="3" custScaleX="122417" custScaleY="1061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BCCAB-B740-4746-9490-03A2E7214843}" type="pres">
      <dgm:prSet presAssocID="{0B1A9123-122D-45BD-B949-67F75F0D7C27}" presName="gear2srcNode" presStyleLbl="node1" presStyleIdx="1" presStyleCnt="3"/>
      <dgm:spPr/>
      <dgm:t>
        <a:bodyPr/>
        <a:lstStyle/>
        <a:p>
          <a:endParaRPr lang="ru-RU"/>
        </a:p>
      </dgm:t>
    </dgm:pt>
    <dgm:pt modelId="{FB535AF5-AF22-4D21-89FE-69B516B9B41B}" type="pres">
      <dgm:prSet presAssocID="{0B1A9123-122D-45BD-B949-67F75F0D7C27}" presName="gear2dstNode" presStyleLbl="node1" presStyleIdx="1" presStyleCnt="3"/>
      <dgm:spPr/>
      <dgm:t>
        <a:bodyPr/>
        <a:lstStyle/>
        <a:p>
          <a:endParaRPr lang="ru-RU"/>
        </a:p>
      </dgm:t>
    </dgm:pt>
    <dgm:pt modelId="{9B2C5838-DACE-4B3D-8984-36CFFA83AFAC}" type="pres">
      <dgm:prSet presAssocID="{B4C23FD8-1692-4D79-BFFD-4AD9CB050CCB}" presName="gear3" presStyleLbl="node1" presStyleIdx="2" presStyleCnt="3"/>
      <dgm:spPr/>
      <dgm:t>
        <a:bodyPr/>
        <a:lstStyle/>
        <a:p>
          <a:endParaRPr lang="ru-RU"/>
        </a:p>
      </dgm:t>
    </dgm:pt>
    <dgm:pt modelId="{69B69ECF-EDB7-40CE-B644-ACEA2B34FB11}" type="pres">
      <dgm:prSet presAssocID="{B4C23FD8-1692-4D79-BFFD-4AD9CB050CC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E7F3A5-9C4D-4D9C-B8EE-F099BE3BDC09}" type="pres">
      <dgm:prSet presAssocID="{B4C23FD8-1692-4D79-BFFD-4AD9CB050CCB}" presName="gear3srcNode" presStyleLbl="node1" presStyleIdx="2" presStyleCnt="3"/>
      <dgm:spPr/>
      <dgm:t>
        <a:bodyPr/>
        <a:lstStyle/>
        <a:p>
          <a:endParaRPr lang="ru-RU"/>
        </a:p>
      </dgm:t>
    </dgm:pt>
    <dgm:pt modelId="{6567110F-30F9-4C08-BFDC-6A634C2BD238}" type="pres">
      <dgm:prSet presAssocID="{B4C23FD8-1692-4D79-BFFD-4AD9CB050CCB}" presName="gear3dstNode" presStyleLbl="node1" presStyleIdx="2" presStyleCnt="3"/>
      <dgm:spPr/>
      <dgm:t>
        <a:bodyPr/>
        <a:lstStyle/>
        <a:p>
          <a:endParaRPr lang="ru-RU"/>
        </a:p>
      </dgm:t>
    </dgm:pt>
    <dgm:pt modelId="{886A1547-1CC5-4CCE-8EC1-225A87360234}" type="pres">
      <dgm:prSet presAssocID="{6CAD782B-0EEF-4F1F-8843-6FFEC746EBEF}" presName="connector1" presStyleLbl="sibTrans2D1" presStyleIdx="0" presStyleCnt="3" custFlipHor="1" custScaleX="6405" custScaleY="1270" custLinFactX="77409" custLinFactNeighborX="100000" custLinFactNeighborY="-41577"/>
      <dgm:spPr/>
      <dgm:t>
        <a:bodyPr/>
        <a:lstStyle/>
        <a:p>
          <a:endParaRPr lang="ru-RU"/>
        </a:p>
      </dgm:t>
    </dgm:pt>
    <dgm:pt modelId="{641AF235-D00B-4713-A270-C85852D0A67D}" type="pres">
      <dgm:prSet presAssocID="{DFD8AB6D-7320-4F4E-9042-35AD3C0B94E5}" presName="connector2" presStyleLbl="sibTrans2D1" presStyleIdx="1" presStyleCnt="3" custAng="5762228" custFlipVert="0" custFlipHor="1" custScaleX="4322" custScaleY="6390" custLinFactNeighborX="11171" custLinFactNeighborY="26911"/>
      <dgm:spPr/>
      <dgm:t>
        <a:bodyPr/>
        <a:lstStyle/>
        <a:p>
          <a:endParaRPr lang="ru-RU"/>
        </a:p>
      </dgm:t>
    </dgm:pt>
    <dgm:pt modelId="{5CA540F6-18E3-4B46-B2EC-85700EEB8B36}" type="pres">
      <dgm:prSet presAssocID="{5CB44F41-BE14-4104-976B-8453D3D940C8}" presName="connector3" presStyleLbl="sibTrans2D1" presStyleIdx="2" presStyleCnt="3" custAng="11052977" custFlipVert="1" custFlipHor="1" custScaleX="9303" custScaleY="9487" custLinFactX="-2048" custLinFactY="58424" custLinFactNeighborX="-100000" custLinFactNeighborY="100000"/>
      <dgm:spPr/>
      <dgm:t>
        <a:bodyPr/>
        <a:lstStyle/>
        <a:p>
          <a:endParaRPr lang="ru-RU"/>
        </a:p>
      </dgm:t>
    </dgm:pt>
  </dgm:ptLst>
  <dgm:cxnLst>
    <dgm:cxn modelId="{62CAB958-71C0-4B64-8F84-1B2963B46E26}" type="presOf" srcId="{5CB44F41-BE14-4104-976B-8453D3D940C8}" destId="{5CA540F6-18E3-4B46-B2EC-85700EEB8B36}" srcOrd="0" destOrd="0" presId="urn:microsoft.com/office/officeart/2005/8/layout/gear1"/>
    <dgm:cxn modelId="{D181C715-3EB3-4EA3-A13E-03C4F40D39F3}" type="presOf" srcId="{B4C23FD8-1692-4D79-BFFD-4AD9CB050CCB}" destId="{9AE7F3A5-9C4D-4D9C-B8EE-F099BE3BDC09}" srcOrd="2" destOrd="0" presId="urn:microsoft.com/office/officeart/2005/8/layout/gear1"/>
    <dgm:cxn modelId="{DF94FBCA-9481-4F1F-8881-BF89B51823CE}" type="presOf" srcId="{9EB5C766-65BC-4D54-BF9B-A0B749E6080C}" destId="{16679D4F-A7BA-422E-BA2A-4C53D96134D1}" srcOrd="0" destOrd="0" presId="urn:microsoft.com/office/officeart/2005/8/layout/gear1"/>
    <dgm:cxn modelId="{207F0F5A-0098-43BE-8515-C9FE45A79033}" type="presOf" srcId="{AFDE779D-C939-4B47-A1FA-E214E818E55B}" destId="{C50C1AB0-9336-4AF4-A42F-FDE571B174F4}" srcOrd="0" destOrd="0" presId="urn:microsoft.com/office/officeart/2005/8/layout/gear1"/>
    <dgm:cxn modelId="{47019C57-4757-4AD8-8187-2AFD97D8BCD7}" type="presOf" srcId="{B4C23FD8-1692-4D79-BFFD-4AD9CB050CCB}" destId="{9B2C5838-DACE-4B3D-8984-36CFFA83AFAC}" srcOrd="0" destOrd="0" presId="urn:microsoft.com/office/officeart/2005/8/layout/gear1"/>
    <dgm:cxn modelId="{96DDFDEF-2FD2-4D23-B29B-297180E93399}" type="presOf" srcId="{AFDE779D-C939-4B47-A1FA-E214E818E55B}" destId="{F4C35078-9723-4230-B31A-E932142340A1}" srcOrd="1" destOrd="0" presId="urn:microsoft.com/office/officeart/2005/8/layout/gear1"/>
    <dgm:cxn modelId="{68AC1AE3-84A0-4D76-BB41-9A0D9B5EC954}" srcId="{9EB5C766-65BC-4D54-BF9B-A0B749E6080C}" destId="{AFDE779D-C939-4B47-A1FA-E214E818E55B}" srcOrd="0" destOrd="0" parTransId="{A6EAC91A-C14E-47FB-B381-2CDA9C1D5861}" sibTransId="{6CAD782B-0EEF-4F1F-8843-6FFEC746EBEF}"/>
    <dgm:cxn modelId="{8BA5DA6E-FB5C-46A5-A1CE-581ADD170828}" type="presOf" srcId="{0B1A9123-122D-45BD-B949-67F75F0D7C27}" destId="{9B6BCCAB-B740-4746-9490-03A2E7214843}" srcOrd="1" destOrd="0" presId="urn:microsoft.com/office/officeart/2005/8/layout/gear1"/>
    <dgm:cxn modelId="{CF3B2AC4-04A9-4C23-9D8C-0423C25CCB55}" type="presOf" srcId="{DFD8AB6D-7320-4F4E-9042-35AD3C0B94E5}" destId="{641AF235-D00B-4713-A270-C85852D0A67D}" srcOrd="0" destOrd="0" presId="urn:microsoft.com/office/officeart/2005/8/layout/gear1"/>
    <dgm:cxn modelId="{14D5E538-FB15-4F24-8713-FC8B293E6E8D}" type="presOf" srcId="{6CAD782B-0EEF-4F1F-8843-6FFEC746EBEF}" destId="{886A1547-1CC5-4CCE-8EC1-225A87360234}" srcOrd="0" destOrd="0" presId="urn:microsoft.com/office/officeart/2005/8/layout/gear1"/>
    <dgm:cxn modelId="{E3DAEDD5-4168-4DCC-A824-AB02EE0F64FD}" srcId="{9EB5C766-65BC-4D54-BF9B-A0B749E6080C}" destId="{B4C23FD8-1692-4D79-BFFD-4AD9CB050CCB}" srcOrd="2" destOrd="0" parTransId="{9A96CDBE-F5E7-4F4E-9877-BAA5928662B3}" sibTransId="{5CB44F41-BE14-4104-976B-8453D3D940C8}"/>
    <dgm:cxn modelId="{572DF1EB-4A76-4DF7-9835-BE93924892DB}" type="presOf" srcId="{0B1A9123-122D-45BD-B949-67F75F0D7C27}" destId="{FB535AF5-AF22-4D21-89FE-69B516B9B41B}" srcOrd="2" destOrd="0" presId="urn:microsoft.com/office/officeart/2005/8/layout/gear1"/>
    <dgm:cxn modelId="{A03E5288-EBAB-466C-B7CA-F98857FA3102}" type="presOf" srcId="{B4C23FD8-1692-4D79-BFFD-4AD9CB050CCB}" destId="{69B69ECF-EDB7-40CE-B644-ACEA2B34FB11}" srcOrd="1" destOrd="0" presId="urn:microsoft.com/office/officeart/2005/8/layout/gear1"/>
    <dgm:cxn modelId="{3E2D29C1-D572-408C-9BB5-CB6DAE26B91E}" type="presOf" srcId="{AFDE779D-C939-4B47-A1FA-E214E818E55B}" destId="{151C6CFB-B265-4867-A4EA-2F7F0F4E2B61}" srcOrd="2" destOrd="0" presId="urn:microsoft.com/office/officeart/2005/8/layout/gear1"/>
    <dgm:cxn modelId="{017A0A5E-2A55-453C-B1F5-B8BEA1689D0C}" type="presOf" srcId="{0B1A9123-122D-45BD-B949-67F75F0D7C27}" destId="{FA93DA30-5EEF-4E16-BF57-2557F5D90843}" srcOrd="0" destOrd="0" presId="urn:microsoft.com/office/officeart/2005/8/layout/gear1"/>
    <dgm:cxn modelId="{6E5E2E06-ED71-462F-B4D1-0D2C860A24F2}" type="presOf" srcId="{B4C23FD8-1692-4D79-BFFD-4AD9CB050CCB}" destId="{6567110F-30F9-4C08-BFDC-6A634C2BD238}" srcOrd="3" destOrd="0" presId="urn:microsoft.com/office/officeart/2005/8/layout/gear1"/>
    <dgm:cxn modelId="{35DA3031-5D67-472E-9079-D250662D2952}" srcId="{9EB5C766-65BC-4D54-BF9B-A0B749E6080C}" destId="{0B1A9123-122D-45BD-B949-67F75F0D7C27}" srcOrd="1" destOrd="0" parTransId="{4A7E829F-A85C-44B7-9362-D000C4889526}" sibTransId="{DFD8AB6D-7320-4F4E-9042-35AD3C0B94E5}"/>
    <dgm:cxn modelId="{046EA942-6A50-4BBA-A61F-34ADD80A59B7}" type="presParOf" srcId="{16679D4F-A7BA-422E-BA2A-4C53D96134D1}" destId="{C50C1AB0-9336-4AF4-A42F-FDE571B174F4}" srcOrd="0" destOrd="0" presId="urn:microsoft.com/office/officeart/2005/8/layout/gear1"/>
    <dgm:cxn modelId="{E9712427-B922-4150-A403-3C7C5B151585}" type="presParOf" srcId="{16679D4F-A7BA-422E-BA2A-4C53D96134D1}" destId="{F4C35078-9723-4230-B31A-E932142340A1}" srcOrd="1" destOrd="0" presId="urn:microsoft.com/office/officeart/2005/8/layout/gear1"/>
    <dgm:cxn modelId="{D034146B-A386-43AB-8537-88CFDBA00826}" type="presParOf" srcId="{16679D4F-A7BA-422E-BA2A-4C53D96134D1}" destId="{151C6CFB-B265-4867-A4EA-2F7F0F4E2B61}" srcOrd="2" destOrd="0" presId="urn:microsoft.com/office/officeart/2005/8/layout/gear1"/>
    <dgm:cxn modelId="{7BB522E2-4E2D-4852-9516-376F28BA406C}" type="presParOf" srcId="{16679D4F-A7BA-422E-BA2A-4C53D96134D1}" destId="{FA93DA30-5EEF-4E16-BF57-2557F5D90843}" srcOrd="3" destOrd="0" presId="urn:microsoft.com/office/officeart/2005/8/layout/gear1"/>
    <dgm:cxn modelId="{C789B1DB-11B1-44D2-9B65-17392816792F}" type="presParOf" srcId="{16679D4F-A7BA-422E-BA2A-4C53D96134D1}" destId="{9B6BCCAB-B740-4746-9490-03A2E7214843}" srcOrd="4" destOrd="0" presId="urn:microsoft.com/office/officeart/2005/8/layout/gear1"/>
    <dgm:cxn modelId="{1B8EB76D-2BBF-4FEA-8A30-78BA2A0BD3B7}" type="presParOf" srcId="{16679D4F-A7BA-422E-BA2A-4C53D96134D1}" destId="{FB535AF5-AF22-4D21-89FE-69B516B9B41B}" srcOrd="5" destOrd="0" presId="urn:microsoft.com/office/officeart/2005/8/layout/gear1"/>
    <dgm:cxn modelId="{93675E1D-8AD1-4B25-8AAA-83085E2BAEB6}" type="presParOf" srcId="{16679D4F-A7BA-422E-BA2A-4C53D96134D1}" destId="{9B2C5838-DACE-4B3D-8984-36CFFA83AFAC}" srcOrd="6" destOrd="0" presId="urn:microsoft.com/office/officeart/2005/8/layout/gear1"/>
    <dgm:cxn modelId="{560510B4-F4BA-45DD-83C7-DFE9407C0EC0}" type="presParOf" srcId="{16679D4F-A7BA-422E-BA2A-4C53D96134D1}" destId="{69B69ECF-EDB7-40CE-B644-ACEA2B34FB11}" srcOrd="7" destOrd="0" presId="urn:microsoft.com/office/officeart/2005/8/layout/gear1"/>
    <dgm:cxn modelId="{8319D3D9-D236-4E55-BF77-896D89F54B96}" type="presParOf" srcId="{16679D4F-A7BA-422E-BA2A-4C53D96134D1}" destId="{9AE7F3A5-9C4D-4D9C-B8EE-F099BE3BDC09}" srcOrd="8" destOrd="0" presId="urn:microsoft.com/office/officeart/2005/8/layout/gear1"/>
    <dgm:cxn modelId="{81E5A811-14FF-485D-8B37-ED9043445E93}" type="presParOf" srcId="{16679D4F-A7BA-422E-BA2A-4C53D96134D1}" destId="{6567110F-30F9-4C08-BFDC-6A634C2BD238}" srcOrd="9" destOrd="0" presId="urn:microsoft.com/office/officeart/2005/8/layout/gear1"/>
    <dgm:cxn modelId="{A0843264-A8C8-4DC9-BA69-C41E82EAAC08}" type="presParOf" srcId="{16679D4F-A7BA-422E-BA2A-4C53D96134D1}" destId="{886A1547-1CC5-4CCE-8EC1-225A87360234}" srcOrd="10" destOrd="0" presId="urn:microsoft.com/office/officeart/2005/8/layout/gear1"/>
    <dgm:cxn modelId="{3BC6A4DD-6DCB-4EF6-87A0-08F987991CE5}" type="presParOf" srcId="{16679D4F-A7BA-422E-BA2A-4C53D96134D1}" destId="{641AF235-D00B-4713-A270-C85852D0A67D}" srcOrd="11" destOrd="0" presId="urn:microsoft.com/office/officeart/2005/8/layout/gear1"/>
    <dgm:cxn modelId="{DEBB7EBF-744C-4605-99EE-D3DE367A14CD}" type="presParOf" srcId="{16679D4F-A7BA-422E-BA2A-4C53D96134D1}" destId="{5CA540F6-18E3-4B46-B2EC-85700EEB8B36}" srcOrd="12" destOrd="0" presId="urn:microsoft.com/office/officeart/2005/8/layout/gear1"/>
  </dgm:cxnLst>
  <dgm:bg>
    <a:solidFill>
      <a:schemeClr val="accent4">
        <a:lumMod val="75000"/>
      </a:schemeClr>
    </a:solid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0C1AB0-9336-4AF4-A42F-FDE571B174F4}">
      <dsp:nvSpPr>
        <dsp:cNvPr id="0" name=""/>
        <dsp:cNvSpPr/>
      </dsp:nvSpPr>
      <dsp:spPr>
        <a:xfrm>
          <a:off x="2620813" y="2300656"/>
          <a:ext cx="2811912" cy="2811912"/>
        </a:xfrm>
        <a:prstGeom prst="gear9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Оценка и рекомендации в МО </a:t>
          </a:r>
          <a:r>
            <a:rPr lang="ru-RU" sz="1900" b="1" kern="1200" dirty="0" smtClean="0">
              <a:solidFill>
                <a:schemeClr val="accent2">
                  <a:lumMod val="50000"/>
                </a:schemeClr>
              </a:solidFill>
            </a:rPr>
            <a:t>(КС)</a:t>
          </a:r>
          <a:endParaRPr lang="ru-RU" sz="19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186132" y="2959333"/>
        <a:ext cx="1681274" cy="1445381"/>
      </dsp:txXfrm>
    </dsp:sp>
    <dsp:sp modelId="{FA93DA30-5EEF-4E16-BF57-2557F5D90843}">
      <dsp:nvSpPr>
        <dsp:cNvPr id="0" name=""/>
        <dsp:cNvSpPr/>
      </dsp:nvSpPr>
      <dsp:spPr>
        <a:xfrm>
          <a:off x="755574" y="1572656"/>
          <a:ext cx="2503461" cy="2171757"/>
        </a:xfrm>
        <a:prstGeom prst="gear6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Экспертиза отчета </a:t>
          </a: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(эксперты)</a:t>
          </a:r>
          <a:endParaRPr lang="ru-RU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1350537" y="2122707"/>
        <a:ext cx="1313535" cy="1071655"/>
      </dsp:txXfrm>
    </dsp:sp>
    <dsp:sp modelId="{9B2C5838-DACE-4B3D-8984-36CFFA83AFAC}">
      <dsp:nvSpPr>
        <dsp:cNvPr id="0" name=""/>
        <dsp:cNvSpPr/>
      </dsp:nvSpPr>
      <dsp:spPr>
        <a:xfrm rot="20700000">
          <a:off x="2130215" y="225161"/>
          <a:ext cx="2003709" cy="2003709"/>
        </a:xfrm>
        <a:prstGeom prst="gear6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Отчет РИП </a:t>
          </a:r>
          <a:r>
            <a:rPr lang="ru-RU" sz="1800" b="1" kern="1200" dirty="0" smtClean="0">
              <a:solidFill>
                <a:schemeClr val="accent2">
                  <a:lumMod val="75000"/>
                </a:schemeClr>
              </a:solidFill>
            </a:rPr>
            <a:t>(20.01.25)</a:t>
          </a:r>
          <a:endParaRPr lang="ru-RU" sz="1800" b="1" kern="1200" dirty="0">
            <a:solidFill>
              <a:schemeClr val="accent2">
                <a:lumMod val="75000"/>
              </a:schemeClr>
            </a:solidFill>
          </a:endParaRPr>
        </a:p>
      </dsp:txBody>
      <dsp:txXfrm rot="-20700000">
        <a:off x="2569687" y="664633"/>
        <a:ext cx="1124765" cy="1124765"/>
      </dsp:txXfrm>
    </dsp:sp>
    <dsp:sp modelId="{886A1547-1CC5-4CCE-8EC1-225A87360234}">
      <dsp:nvSpPr>
        <dsp:cNvPr id="0" name=""/>
        <dsp:cNvSpPr/>
      </dsp:nvSpPr>
      <dsp:spPr>
        <a:xfrm flipH="1">
          <a:off x="5637617" y="2150820"/>
          <a:ext cx="230531" cy="45710"/>
        </a:xfrm>
        <a:prstGeom prst="circularArrow">
          <a:avLst>
            <a:gd name="adj1" fmla="val 4687"/>
            <a:gd name="adj2" fmla="val 299029"/>
            <a:gd name="adj3" fmla="val 2534456"/>
            <a:gd name="adj4" fmla="val 15822424"/>
            <a:gd name="adj5" fmla="val 5469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1AF235-D00B-4713-A270-C85852D0A67D}">
      <dsp:nvSpPr>
        <dsp:cNvPr id="0" name=""/>
        <dsp:cNvSpPr/>
      </dsp:nvSpPr>
      <dsp:spPr>
        <a:xfrm rot="15837772" flipH="1">
          <a:off x="2165778" y="3107325"/>
          <a:ext cx="113023" cy="167103"/>
        </a:xfrm>
        <a:prstGeom prst="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A540F6-18E3-4B46-B2EC-85700EEB8B36}">
      <dsp:nvSpPr>
        <dsp:cNvPr id="0" name=""/>
        <dsp:cNvSpPr/>
      </dsp:nvSpPr>
      <dsp:spPr>
        <a:xfrm rot="11052977" flipH="1" flipV="1">
          <a:off x="68047" y="4978822"/>
          <a:ext cx="262305" cy="267493"/>
        </a:xfrm>
        <a:prstGeom prst="left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E10B3-05CF-4007-A9D3-1F9B806B449F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6F8F4-1792-4738-B41D-1955198FB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387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95803-C2F5-44AD-8F11-9ACB507CA062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3643B-E733-4697-9004-833A1837C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657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643B-E733-4697-9004-833A1837C2B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90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643B-E733-4697-9004-833A1837C2B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90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643B-E733-4697-9004-833A1837C2B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90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643B-E733-4697-9004-833A1837C2B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90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643B-E733-4697-9004-833A1837C2B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452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643B-E733-4697-9004-833A1837C2B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9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5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png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aumova@iro.yar.r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1738" y="-26852"/>
            <a:ext cx="9390648" cy="6884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62379" y="5888502"/>
            <a:ext cx="9390648" cy="461665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0</a:t>
            </a:r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 ноября 202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4</a:t>
            </a:r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 г.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059" y="260648"/>
            <a:ext cx="5026170" cy="1639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162380" y="2276872"/>
            <a:ext cx="9371290" cy="2952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О подведении итогов деятельности РИП за 2024 год и планировании деятельности РИП на 2025 год</a:t>
            </a:r>
          </a:p>
        </p:txBody>
      </p:sp>
    </p:spTree>
    <p:extLst>
      <p:ext uri="{BB962C8B-B14F-4D97-AF65-F5344CB8AC3E}">
        <p14:creationId xmlns:p14="http://schemas.microsoft.com/office/powerpoint/2010/main" val="14719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483768" y="1628800"/>
            <a:ext cx="6264696" cy="1176214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УТВЕРЖДЕН приказом департамента образования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Ярославской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области от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31.12.2013 № 36-нп</a:t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(в редакции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приказа министерства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образования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Ярославской области от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06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05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.2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024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№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 н-п)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-26852"/>
            <a:ext cx="9144000" cy="15567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ПОРЯДОК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признания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организаций, осуществляющих образовательную деятельность, и иных действующих в сфере образования организаций,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а также их объединений региональными инновационными площадками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8952" y="4221088"/>
            <a:ext cx="87702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2.1. В целях координации и развития инновационной деятельности в региональной системе образования министерство создает </a:t>
            </a:r>
            <a:r>
              <a:rPr lang="ru-RU" sz="2000" b="1" dirty="0"/>
              <a:t>координационный совет по вопросам развития инновационной </a:t>
            </a:r>
            <a:r>
              <a:rPr lang="ru-RU" sz="2000" b="1" dirty="0" smtClean="0"/>
              <a:t>инфраструктуры.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2670" y="3874408"/>
            <a:ext cx="8856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2. Управление деятельностью региональных </a:t>
            </a:r>
            <a:r>
              <a:rPr lang="ru-RU" sz="2000" b="1" dirty="0"/>
              <a:t>инновационных</a:t>
            </a:r>
            <a:r>
              <a:rPr lang="ru-RU" b="1" dirty="0"/>
              <a:t> площадок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837248"/>
            <a:ext cx="24379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1. Общие </a:t>
            </a:r>
            <a:r>
              <a:rPr lang="ru-RU" sz="2000" b="1" dirty="0"/>
              <a:t>положения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229383"/>
            <a:ext cx="8847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1.9. Срок реализации инновационного проекта (программы) не может превышать 2 года.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4090" y="5537857"/>
            <a:ext cx="83795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Состав координационного совета</a:t>
            </a:r>
            <a:r>
              <a:rPr lang="ru-RU" sz="1600" dirty="0" smtClean="0"/>
              <a:t>: представители </a:t>
            </a:r>
            <a:r>
              <a:rPr lang="ru-RU" sz="1600" dirty="0"/>
              <a:t>министерства, </a:t>
            </a:r>
            <a:r>
              <a:rPr lang="ru-RU" sz="1600" dirty="0" smtClean="0"/>
              <a:t>органов </a:t>
            </a:r>
            <a:r>
              <a:rPr lang="ru-RU" sz="1600" dirty="0"/>
              <a:t>местного самоуправления, осуществляющих управление в сфере образования, организаций, научных организаций и общественных организаций, осуществляющих деятельность в сфере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40096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163437"/>
            <a:ext cx="6264696" cy="1176214"/>
          </a:xfrm>
        </p:spPr>
        <p:txBody>
          <a:bodyPr>
            <a:noAutofit/>
          </a:bodyPr>
          <a:lstStyle/>
          <a:p>
            <a:pPr algn="l"/>
            <a:r>
              <a:rPr lang="ru-RU" sz="2000" dirty="0"/>
              <a:t>координационный совет по вопросам развития инновационной инфраструктуры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" y="-26852"/>
            <a:ext cx="9135020" cy="10795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Координационный совет 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по вопросам развития инновационной инфраструктуры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340768"/>
            <a:ext cx="878497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2.2. В полномочия координационного совета входят:</a:t>
            </a:r>
          </a:p>
          <a:p>
            <a:r>
              <a:rPr lang="ru-RU" sz="2000" dirty="0"/>
              <a:t>- </a:t>
            </a:r>
            <a:r>
              <a:rPr lang="ru-RU" sz="1600" dirty="0"/>
              <a:t>подготовка предложений по формированию основных направлений деятельности региональных инновационных площадок и критериям эффективности их реализации;</a:t>
            </a:r>
          </a:p>
          <a:p>
            <a:r>
              <a:rPr lang="ru-RU" sz="1600" dirty="0"/>
              <a:t>- организация проведения конкурсного отбора, экспертизы и анализа инновационных процессов, выявление содержания и механизмов, обеспечивающих развитие системы образования; </a:t>
            </a:r>
          </a:p>
          <a:p>
            <a:r>
              <a:rPr lang="ru-RU" sz="2000" dirty="0"/>
              <a:t>- 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подготовка предложений по использованию результатов деятельности региональных инновационных площадок в массовой образовательной практике;</a:t>
            </a:r>
          </a:p>
          <a:p>
            <a:r>
              <a:rPr lang="ru-RU" sz="2000" dirty="0"/>
              <a:t>-</a:t>
            </a:r>
            <a:r>
              <a:rPr lang="ru-RU" sz="1600" dirty="0"/>
              <a:t> подготовка предложений министерству о признании организаций региональными инновационными площадками</a:t>
            </a:r>
            <a:r>
              <a:rPr lang="ru-RU" sz="16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рассмотрение ежегодных отчетов о реализации инновационных проектов (программ) региональными инновационными площадками;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- представление в министерство предложения о досрочном прекращении  деятельности региональной инновационной площадки;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/>
              <a:t>-</a:t>
            </a:r>
            <a:r>
              <a:rPr lang="ru-RU" sz="2000" dirty="0"/>
              <a:t> </a:t>
            </a:r>
            <a:r>
              <a:rPr lang="ru-RU" sz="1600" dirty="0"/>
              <a:t>подготовка по запросу министерства аналитических материалов об эффективности управления развитием и модернизацией образования в соответствии с приоритетными направлениями государственной политики в сфере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5308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6852"/>
            <a:ext cx="9144000" cy="9355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Деятельность региональных инновационных площадок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53924" y="965463"/>
            <a:ext cx="9135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33524"/>
            <a:ext cx="864096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6.3. Региональные инновационные площадки в рамках инновационного проекта (программы):</a:t>
            </a:r>
          </a:p>
          <a:p>
            <a:r>
              <a:rPr lang="ru-RU" sz="1400" dirty="0"/>
              <a:t>- планируют свою деятельность, при необходимости привлекая научных консультантов;</a:t>
            </a:r>
          </a:p>
          <a:p>
            <a:r>
              <a:rPr lang="ru-RU" sz="1400" dirty="0"/>
              <a:t>- осуществляют мониторинг реализуемого инновационного проекта (программы);</a:t>
            </a:r>
          </a:p>
          <a:p>
            <a:r>
              <a:rPr lang="ru-RU" sz="1400" dirty="0"/>
              <a:t>- организуют своевременное и достоверное информационное сопровождение реализации инновационного проекта (программы), информируя родителей (законных представителей) несовершеннолетних обучающихся и иных заинтересованных лиц о целях, задачах, механизмах реализации, результативности реализации инновационного проекта (программы);</a:t>
            </a:r>
          </a:p>
          <a:p>
            <a:r>
              <a:rPr lang="ru-RU" sz="1400" dirty="0"/>
              <a:t>- обеспечивают соблюдение прав и законных интересов участников образовательного процесса;</a:t>
            </a:r>
          </a:p>
          <a:p>
            <a:r>
              <a:rPr lang="ru-RU" dirty="0">
                <a:solidFill>
                  <a:srgbClr val="C00000"/>
                </a:solidFill>
              </a:rPr>
              <a:t>-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своевременно информируют министерство </a:t>
            </a:r>
            <a:r>
              <a:rPr lang="ru-RU" dirty="0"/>
              <a:t>о возникших проблемах, препятствующих реализации инновационного проекта (программы), которые могут привести к невыполнению инновационного проекта (программы) или календарного плана реализации инновационного проекта (программы).</a:t>
            </a:r>
          </a:p>
          <a:p>
            <a:r>
              <a:rPr lang="ru-RU" dirty="0"/>
              <a:t>6.4. Региональные инновационные площадки ежегодно в срок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 20 января </a:t>
            </a:r>
            <a:r>
              <a:rPr lang="ru-RU" dirty="0"/>
              <a:t>года, следующего за отчетным периодом, представляют письменные отчеты о реализации инновационного проекта (программы) на экспертизу региональному оператору.</a:t>
            </a:r>
          </a:p>
          <a:p>
            <a:r>
              <a:rPr lang="ru-RU" dirty="0"/>
              <a:t>6.5. Региональные инновационные площадки в срок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 01 февраля </a:t>
            </a:r>
            <a:r>
              <a:rPr lang="ru-RU" dirty="0"/>
              <a:t>года, следующего за отчетным периодом, размещают на своих официальных сайтах в информационно-телекоммуникационной сети «Интернет» ежегодные отчеты о реализации инновационного проекта (программы).</a:t>
            </a:r>
          </a:p>
        </p:txBody>
      </p:sp>
    </p:spTree>
    <p:extLst>
      <p:ext uri="{BB962C8B-B14F-4D97-AF65-F5344CB8AC3E}">
        <p14:creationId xmlns:p14="http://schemas.microsoft.com/office/powerpoint/2010/main" val="153872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898" y="0"/>
            <a:ext cx="9390648" cy="6884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172771" y="0"/>
            <a:ext cx="9408583" cy="8635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Отчет о деятельности региональной инновационной площадки за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2024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год и его экспертиза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040617739"/>
              </p:ext>
            </p:extLst>
          </p:nvPr>
        </p:nvGraphicFramePr>
        <p:xfrm>
          <a:off x="0" y="1055769"/>
          <a:ext cx="5752883" cy="5112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6084166" y="1064229"/>
            <a:ext cx="2673325" cy="1336662"/>
            <a:chOff x="3528387" y="72013"/>
            <a:chExt cx="2673325" cy="1336662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3528387" y="72013"/>
              <a:ext cx="2673325" cy="133666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Прямоугольник 15"/>
            <p:cNvSpPr/>
            <p:nvPr/>
          </p:nvSpPr>
          <p:spPr>
            <a:xfrm>
              <a:off x="3528387" y="72013"/>
              <a:ext cx="2673325" cy="13366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Высокий уровень: </a:t>
              </a:r>
              <a:r>
                <a:rPr lang="ru-RU" sz="1800" kern="1200" dirty="0" smtClean="0"/>
                <a:t>необходимо продолжить реализацию инновационного проекта</a:t>
              </a:r>
              <a:endParaRPr lang="ru-RU" sz="1800" kern="1200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078446" y="2489027"/>
            <a:ext cx="2684766" cy="1296145"/>
            <a:chOff x="1578477" y="1791702"/>
            <a:chExt cx="2679034" cy="133666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578477" y="1791702"/>
              <a:ext cx="2673325" cy="133666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Прямоугольник 18"/>
            <p:cNvSpPr/>
            <p:nvPr/>
          </p:nvSpPr>
          <p:spPr>
            <a:xfrm>
              <a:off x="1584187" y="1953905"/>
              <a:ext cx="2673324" cy="1012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Средний уровень: </a:t>
              </a:r>
              <a:r>
                <a:rPr lang="ru-RU" sz="1800" kern="1200" dirty="0" smtClean="0"/>
                <a:t>продолжение реализации инновационного проекта возможно при условии </a:t>
              </a:r>
              <a:endParaRPr lang="ru-RU" sz="1800" kern="1200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107415" y="3807037"/>
            <a:ext cx="2674611" cy="1336662"/>
            <a:chOff x="6470061" y="2120098"/>
            <a:chExt cx="2674611" cy="133666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471347" y="2246116"/>
              <a:ext cx="2673325" cy="108012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Прямоугольник 21"/>
            <p:cNvSpPr/>
            <p:nvPr/>
          </p:nvSpPr>
          <p:spPr>
            <a:xfrm>
              <a:off x="6470061" y="2120098"/>
              <a:ext cx="2673325" cy="13366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Низкий уровень: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/>
                <a:t>проект не рекомендуется к дальнейшей реализации</a:t>
              </a:r>
              <a:endParaRPr lang="ru-RU" sz="1800" kern="1200" dirty="0"/>
            </a:p>
          </p:txBody>
        </p:sp>
      </p:grpSp>
      <p:sp>
        <p:nvSpPr>
          <p:cNvPr id="13" name="Выгнутая влево стрелка 12"/>
          <p:cNvSpPr/>
          <p:nvPr/>
        </p:nvSpPr>
        <p:spPr>
          <a:xfrm rot="2600008">
            <a:off x="999027" y="1593124"/>
            <a:ext cx="687969" cy="1608562"/>
          </a:xfrm>
          <a:prstGeom prst="curved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Выгнутая влево стрелка 22"/>
          <p:cNvSpPr/>
          <p:nvPr/>
        </p:nvSpPr>
        <p:spPr>
          <a:xfrm rot="8604607">
            <a:off x="4526097" y="1972927"/>
            <a:ext cx="687969" cy="1608562"/>
          </a:xfrm>
          <a:prstGeom prst="curved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Выгнутая влево стрелка 23"/>
          <p:cNvSpPr/>
          <p:nvPr/>
        </p:nvSpPr>
        <p:spPr>
          <a:xfrm rot="17551606">
            <a:off x="1419613" y="4738186"/>
            <a:ext cx="687969" cy="1608562"/>
          </a:xfrm>
          <a:prstGeom prst="curved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812" y="5429029"/>
            <a:ext cx="1379984" cy="1379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217" y="5548133"/>
            <a:ext cx="2321591" cy="124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76551" y="5657356"/>
            <a:ext cx="1701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Не потерял ли проект своей актуальности?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140" y="5211316"/>
            <a:ext cx="2614860" cy="123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879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6852"/>
            <a:ext cx="9144000" cy="9355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Отчет о деятельности РИП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965463"/>
            <a:ext cx="8829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Все РИП:</a:t>
            </a:r>
            <a:endParaRPr lang="ru-RU" sz="2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484784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ru-RU" sz="2000" b="1" dirty="0" smtClean="0">
                <a:solidFill>
                  <a:srgbClr val="C00000"/>
                </a:solidFill>
              </a:rPr>
              <a:t>до</a:t>
            </a:r>
            <a:r>
              <a:rPr lang="ru-RU" sz="2000" b="1" dirty="0">
                <a:solidFill>
                  <a:srgbClr val="C00000"/>
                </a:solidFill>
              </a:rPr>
              <a:t> 20 января 2025 года </a:t>
            </a:r>
            <a:r>
              <a:rPr lang="ru-RU" sz="2000" dirty="0" smtClean="0"/>
              <a:t>- отчеты </a:t>
            </a:r>
            <a:r>
              <a:rPr lang="ru-RU" sz="2000" dirty="0"/>
              <a:t>о реализации инновационного проекта </a:t>
            </a:r>
            <a:r>
              <a:rPr lang="ru-RU" sz="2000" dirty="0" smtClean="0"/>
              <a:t>на</a:t>
            </a:r>
            <a:r>
              <a:rPr lang="ru-RU" sz="2000" dirty="0"/>
              <a:t> </a:t>
            </a:r>
            <a:r>
              <a:rPr lang="ru-RU" sz="2000" dirty="0" smtClean="0"/>
              <a:t>экспертизу Наумовой О.Н.(в электронном виде </a:t>
            </a:r>
            <a:r>
              <a:rPr lang="en-US" sz="2000" dirty="0" err="1" smtClean="0">
                <a:hlinkClick r:id="rId3"/>
              </a:rPr>
              <a:t>naumova@iro</a:t>
            </a:r>
            <a:r>
              <a:rPr lang="ru-RU" sz="2000" dirty="0" smtClean="0">
                <a:hlinkClick r:id="rId3"/>
              </a:rPr>
              <a:t>.</a:t>
            </a:r>
            <a:r>
              <a:rPr lang="en-US" sz="2000" dirty="0" err="1" smtClean="0">
                <a:hlinkClick r:id="rId3"/>
              </a:rPr>
              <a:t>yar</a:t>
            </a:r>
            <a:r>
              <a:rPr lang="ru-RU" sz="2000" dirty="0" smtClean="0">
                <a:hlinkClick r:id="rId3"/>
              </a:rPr>
              <a:t>.</a:t>
            </a:r>
            <a:r>
              <a:rPr lang="en-US" sz="2000" dirty="0" err="1" smtClean="0">
                <a:hlinkClick r:id="rId3"/>
              </a:rPr>
              <a:t>ru</a:t>
            </a:r>
            <a:r>
              <a:rPr lang="ru-RU" sz="2000" dirty="0" smtClean="0"/>
              <a:t> );</a:t>
            </a:r>
            <a:endParaRPr lang="ru-RU" sz="2000" dirty="0"/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ru-RU" sz="2000" b="1" dirty="0" smtClean="0">
                <a:solidFill>
                  <a:srgbClr val="C00000"/>
                </a:solidFill>
              </a:rPr>
              <a:t>до </a:t>
            </a:r>
            <a:r>
              <a:rPr lang="ru-RU" sz="2000" b="1" dirty="0">
                <a:solidFill>
                  <a:srgbClr val="C00000"/>
                </a:solidFill>
              </a:rPr>
              <a:t>01 февраля 2025 </a:t>
            </a:r>
            <a:r>
              <a:rPr lang="ru-RU" sz="2000" b="1" dirty="0" smtClean="0">
                <a:solidFill>
                  <a:srgbClr val="C00000"/>
                </a:solidFill>
              </a:rPr>
              <a:t>года </a:t>
            </a:r>
            <a:r>
              <a:rPr lang="ru-RU" sz="2000" b="1" dirty="0" smtClean="0"/>
              <a:t> - </a:t>
            </a:r>
            <a:r>
              <a:rPr lang="ru-RU" sz="2000" dirty="0" smtClean="0"/>
              <a:t>разместить </a:t>
            </a:r>
            <a:r>
              <a:rPr lang="ru-RU" sz="2000" dirty="0"/>
              <a:t>на своих официальных сайтах в информационно-телекоммуникационной сети «Интернет» </a:t>
            </a:r>
            <a:r>
              <a:rPr lang="ru-RU" sz="2000" dirty="0" smtClean="0"/>
              <a:t>отчет </a:t>
            </a:r>
            <a:r>
              <a:rPr lang="ru-RU" sz="2000" dirty="0"/>
              <a:t>о реализации инновационного </a:t>
            </a:r>
            <a:r>
              <a:rPr lang="ru-RU" sz="2000" dirty="0" smtClean="0"/>
              <a:t>проекта за 2024 год/итоговый;</a:t>
            </a:r>
          </a:p>
          <a:p>
            <a:r>
              <a:rPr lang="ru-RU" sz="2000" dirty="0" smtClean="0"/>
              <a:t>3. </a:t>
            </a:r>
            <a:r>
              <a:rPr lang="ru-RU" sz="2000" b="1" dirty="0" smtClean="0">
                <a:solidFill>
                  <a:srgbClr val="C00000"/>
                </a:solidFill>
              </a:rPr>
              <a:t>до 6 декабря </a:t>
            </a:r>
            <a:r>
              <a:rPr lang="ru-RU" sz="2000" b="1" dirty="0">
                <a:solidFill>
                  <a:srgbClr val="C00000"/>
                </a:solidFill>
              </a:rPr>
              <a:t>2024 </a:t>
            </a:r>
            <a:r>
              <a:rPr lang="ru-RU" sz="2000" b="1" dirty="0" smtClean="0">
                <a:solidFill>
                  <a:srgbClr val="C00000"/>
                </a:solidFill>
              </a:rPr>
              <a:t>года </a:t>
            </a:r>
            <a:r>
              <a:rPr lang="ru-RU" sz="2000" b="1" dirty="0" smtClean="0"/>
              <a:t>– </a:t>
            </a:r>
            <a:r>
              <a:rPr lang="ru-RU" sz="2000" dirty="0" smtClean="0"/>
              <a:t>предоставить информацию об итоговом региональном мероприятии РИП с указанием сроков проведения, формы и темы мероприятия, места проведения.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0045" y="4293096"/>
            <a:ext cx="321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РИП МДОУ № 114 г. Рыбинска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4987" y="4869159"/>
            <a:ext cx="87464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до</a:t>
            </a:r>
            <a:r>
              <a:rPr lang="ru-RU" sz="2000" b="1" dirty="0">
                <a:solidFill>
                  <a:srgbClr val="C00000"/>
                </a:solidFill>
              </a:rPr>
              <a:t> 20 января 2025 года </a:t>
            </a:r>
            <a:r>
              <a:rPr lang="ru-RU" sz="2000" dirty="0" smtClean="0"/>
              <a:t>– продукты реализации </a:t>
            </a:r>
            <a:r>
              <a:rPr lang="ru-RU" sz="2000" dirty="0"/>
              <a:t>инновационного проекта </a:t>
            </a:r>
            <a:r>
              <a:rPr lang="ru-RU" sz="2000" dirty="0" smtClean="0"/>
              <a:t>на</a:t>
            </a:r>
            <a:r>
              <a:rPr lang="ru-RU" sz="2000" dirty="0"/>
              <a:t> </a:t>
            </a:r>
            <a:r>
              <a:rPr lang="ru-RU" sz="2000" dirty="0" smtClean="0"/>
              <a:t>экспертизу Наумовой О.Н.(электронном виде </a:t>
            </a:r>
            <a:r>
              <a:rPr lang="en-US" sz="2000" dirty="0" err="1" smtClean="0">
                <a:hlinkClick r:id="rId3"/>
              </a:rPr>
              <a:t>naumova@iro</a:t>
            </a:r>
            <a:r>
              <a:rPr lang="ru-RU" sz="2000" dirty="0" smtClean="0">
                <a:hlinkClick r:id="rId3"/>
              </a:rPr>
              <a:t>.</a:t>
            </a:r>
            <a:r>
              <a:rPr lang="en-US" sz="2000" dirty="0" err="1" smtClean="0">
                <a:hlinkClick r:id="rId3"/>
              </a:rPr>
              <a:t>yar</a:t>
            </a:r>
            <a:r>
              <a:rPr lang="ru-RU" sz="2000" dirty="0" smtClean="0">
                <a:hlinkClick r:id="rId3"/>
              </a:rPr>
              <a:t>.</a:t>
            </a:r>
            <a:r>
              <a:rPr lang="en-US" sz="2000" dirty="0" err="1" smtClean="0">
                <a:hlinkClick r:id="rId3"/>
              </a:rPr>
              <a:t>ru</a:t>
            </a:r>
            <a:r>
              <a:rPr lang="ru-RU" sz="2000" dirty="0" smtClean="0"/>
              <a:t>)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до</a:t>
            </a:r>
            <a:r>
              <a:rPr lang="ru-RU" sz="2000" b="1" dirty="0">
                <a:solidFill>
                  <a:srgbClr val="C00000"/>
                </a:solidFill>
              </a:rPr>
              <a:t> 20 января 2025 </a:t>
            </a:r>
            <a:r>
              <a:rPr lang="ru-RU" sz="2000" b="1" dirty="0" smtClean="0">
                <a:solidFill>
                  <a:srgbClr val="C00000"/>
                </a:solidFill>
              </a:rPr>
              <a:t>года </a:t>
            </a:r>
            <a:r>
              <a:rPr lang="ru-RU" sz="2000" dirty="0"/>
              <a:t>- </a:t>
            </a:r>
            <a:r>
              <a:rPr lang="ru-RU" sz="2000" dirty="0" smtClean="0"/>
              <a:t>информация </a:t>
            </a:r>
            <a:r>
              <a:rPr lang="ru-RU" sz="2000" dirty="0"/>
              <a:t>об ИОР для внесения </a:t>
            </a:r>
            <a:r>
              <a:rPr lang="ru-RU" sz="2000" dirty="0" smtClean="0"/>
              <a:t>в </a:t>
            </a:r>
            <a:r>
              <a:rPr lang="ru-RU" sz="2000" dirty="0"/>
              <a:t>реестр РИП</a:t>
            </a:r>
          </a:p>
          <a:p>
            <a:pPr marL="342900" indent="-342900">
              <a:buAutoNum type="arabicPeriod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1011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234</Words>
  <Application>Microsoft Office PowerPoint</Application>
  <PresentationFormat>Экран (4:3)</PresentationFormat>
  <Paragraphs>55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УТВЕРЖДЕН приказом департамента образования Ярославской области от 31.12.2013 № 36-нп (в редакции приказа министерства образования Ярославской области от 06.05.2024 № 25 н-п)</vt:lpstr>
      <vt:lpstr>координационный совет по вопросам развития инновационной инфраструктуры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Ольга Николаевна Наумова</cp:lastModifiedBy>
  <cp:revision>175</cp:revision>
  <cp:lastPrinted>2024-11-20T10:19:16Z</cp:lastPrinted>
  <dcterms:created xsi:type="dcterms:W3CDTF">2023-10-20T08:20:25Z</dcterms:created>
  <dcterms:modified xsi:type="dcterms:W3CDTF">2024-11-20T12:28:27Z</dcterms:modified>
</cp:coreProperties>
</file>