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7"/>
  </p:notesMasterIdLst>
  <p:handoutMasterIdLst>
    <p:handoutMasterId r:id="rId18"/>
  </p:handoutMasterIdLst>
  <p:sldIdLst>
    <p:sldId id="308" r:id="rId2"/>
    <p:sldId id="351" r:id="rId3"/>
    <p:sldId id="352" r:id="rId4"/>
    <p:sldId id="340" r:id="rId5"/>
    <p:sldId id="332" r:id="rId6"/>
    <p:sldId id="341" r:id="rId7"/>
    <p:sldId id="338" r:id="rId8"/>
    <p:sldId id="339" r:id="rId9"/>
    <p:sldId id="353" r:id="rId10"/>
    <p:sldId id="294" r:id="rId11"/>
    <p:sldId id="335" r:id="rId12"/>
    <p:sldId id="347" r:id="rId13"/>
    <p:sldId id="348" r:id="rId14"/>
    <p:sldId id="349" r:id="rId15"/>
    <p:sldId id="350" r:id="rId16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0" autoAdjust="0"/>
    <p:restoredTop sz="89340" autoAdjust="0"/>
  </p:normalViewPr>
  <p:slideViewPr>
    <p:cSldViewPr>
      <p:cViewPr>
        <p:scale>
          <a:sx n="100" d="100"/>
          <a:sy n="100" d="100"/>
        </p:scale>
        <p:origin x="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baseline="0" dirty="0" smtClean="0">
                <a:solidFill>
                  <a:schemeClr val="tx1"/>
                </a:solidFill>
              </a:rPr>
              <a:t>Должности, профессии, по которым работают выпускники</a:t>
            </a:r>
            <a:endParaRPr lang="ru-RU" sz="3200" baseline="0" dirty="0">
              <a:solidFill>
                <a:schemeClr val="tx1"/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Должности, профессиии, по которым работают выпускники</c:v>
                </c:pt>
              </c:strCache>
            </c:strRef>
          </c:tx>
          <c:explosion val="15"/>
          <c:cat>
            <c:strRef>
              <c:f>Лист1!$A$2:$A$5</c:f>
              <c:strCache>
                <c:ptCount val="4"/>
                <c:pt idx="0">
                  <c:v>рабочие</c:v>
                </c:pt>
                <c:pt idx="1">
                  <c:v>работники техчасти</c:v>
                </c:pt>
                <c:pt idx="2">
                  <c:v>мастера участков и другие руководители</c:v>
                </c:pt>
                <c:pt idx="3">
                  <c:v>технологи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2</c:v>
                </c:pt>
                <c:pt idx="2">
                  <c:v>1.4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«Вуз и работодатель: проблемы сотрудничества в гуманитарной сфере»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20.03.2013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EAFE69-CF88-4F4E-BDB2-C83B44A9A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4285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«Вуз и работодатель: проблемы сотрудничества в гуманитарной сфере»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20.03.2013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19334E-661E-4B2A-95E7-C048D65F3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6890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3796" name="Верхний колонтитул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latin typeface="Arial" charset="0"/>
                <a:cs typeface="Arial" charset="0"/>
              </a:rPr>
              <a:t>«Вуз и работодатель: проблемы сотрудничества в гуманитарной сфере»</a:t>
            </a:r>
          </a:p>
        </p:txBody>
      </p:sp>
      <p:sp>
        <p:nvSpPr>
          <p:cNvPr id="33797" name="Дата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latin typeface="Arial" charset="0"/>
                <a:cs typeface="Arial" charset="0"/>
              </a:rPr>
              <a:t>20.03.2013</a:t>
            </a:r>
          </a:p>
        </p:txBody>
      </p:sp>
      <p:sp>
        <p:nvSpPr>
          <p:cNvPr id="33798" name="Номер слайда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F242B-9409-4E6E-8959-CAE965AF1EFE}" type="slidenum">
              <a:rPr lang="ru-RU" altLang="ru-RU" smtClean="0">
                <a:latin typeface="Arial" charset="0"/>
                <a:cs typeface="Arial" charset="0"/>
              </a:rPr>
              <a:pPr/>
              <a:t>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B069F-FA5B-4716-8400-C7AF528904B0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8B915-D836-4FA0-8430-A831774EF1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A6ED9-D8B6-4DCD-A1D0-0CC0B246AD4A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42415-9E2C-4758-A6A4-5844F2363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47253-BCD3-4BC6-A474-07D18E9AB850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1B5A2-659D-4F72-BE12-1349AF5342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D6867-CE24-4A09-82B1-7699E635E83F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A53E8-3711-4D9F-B1FA-12CF8E3C4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488B18-9F3B-4F22-A653-8BF05230C9AA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F5431-6907-4B4D-9969-6AD42D738D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C3417-CCB6-47B7-94F8-F952C484F48C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8A9FA-C551-4E01-8C82-D15E93AC63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254FD-53D0-4D35-A2CF-FF94C1856C66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EFB5E-8DB8-45FA-8521-1038DFB520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520FB-B599-4586-95CA-644D74DC2376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DCF89-ABE1-4A86-9D36-C77BCD8141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BB979-6E83-4CC2-8BCD-D696FB962ED1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F59B2-AE52-44A7-B4A8-D8472DE895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E72F0-B716-4551-939B-0078A149BA48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7E2D-89B0-4094-A641-EE6C58A7AF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A894C-B3AF-4F70-88B8-ADA6C8ADD268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0D1F039-2F9A-4304-BB2B-F82B7F3C39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8766549-AAA0-41F0-BA56-613D02B7C6B3}" type="datetimeFigureOut">
              <a:rPr lang="ru-RU" smtClean="0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F626E82-5693-4A3B-BBA0-E904C88D8D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tk.ru/colle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32656"/>
            <a:ext cx="6708080" cy="4309641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взаимодействие с работодателем- основа внедрения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третьего поколения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072063"/>
            <a:ext cx="6858000" cy="804862"/>
          </a:xfrm>
        </p:spPr>
        <p:txBody>
          <a:bodyPr>
            <a:noAutofit/>
          </a:bodyPr>
          <a:lstStyle/>
          <a:p>
            <a:pP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ГОУ СПО ЯО Ярославский автомеханический техникум,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0825" y="285750"/>
            <a:ext cx="8893175" cy="704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1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Трудности взаимодействия с работодателем </a:t>
            </a:r>
            <a:r>
              <a:rPr lang="ru-RU" altLang="ru-RU" sz="2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altLang="ru-RU" sz="2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altLang="ru-RU" sz="2000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1341438"/>
            <a:ext cx="7942263" cy="4999037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/>
              <a:t>1. Подвижность границ </a:t>
            </a:r>
            <a:r>
              <a:rPr lang="ru-RU" sz="2400" b="1" dirty="0" smtClean="0">
                <a:solidFill>
                  <a:srgbClr val="C00000"/>
                </a:solidFill>
              </a:rPr>
              <a:t>«трудоустройства по специальности»</a:t>
            </a:r>
            <a:r>
              <a:rPr lang="ru-RU" sz="2400" b="1" dirty="0" smtClean="0"/>
              <a:t>:</a:t>
            </a:r>
          </a:p>
          <a:p>
            <a:pPr marL="0" indent="36353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/>
              <a:t>а) работа на предприятиях машиностроения;</a:t>
            </a:r>
          </a:p>
          <a:p>
            <a:pPr marL="0" indent="363538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/>
              <a:t>б) продолжение обучения в вузах.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400" b="1" dirty="0" smtClean="0"/>
          </a:p>
          <a:p>
            <a:pPr marL="363538" indent="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«Непрофильная» </a:t>
            </a:r>
            <a:r>
              <a:rPr lang="ru-RU" sz="2400" b="1" dirty="0" smtClean="0"/>
              <a:t>(в традиционном понимании) деятельность поглощает часть выпуска: </a:t>
            </a:r>
          </a:p>
          <a:p>
            <a:pPr marL="0" indent="363538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/>
              <a:t>а) обучение по другим специальностям;</a:t>
            </a:r>
            <a:endParaRPr lang="ru-RU" sz="2400" b="1" dirty="0"/>
          </a:p>
          <a:p>
            <a:pPr marL="623888" indent="-26035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 smtClean="0"/>
              <a:t>б) коммерческая сфера.</a:t>
            </a:r>
            <a:endParaRPr lang="ru-RU" sz="2400" b="1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0825" y="285750"/>
            <a:ext cx="8893175" cy="46906"/>
          </a:xfrm>
        </p:spPr>
        <p:txBody>
          <a:bodyPr>
            <a:noAutofit/>
          </a:bodyPr>
          <a:lstStyle/>
          <a:p>
            <a:pPr eaLnBrk="1" hangingPunct="1"/>
            <a:endParaRPr lang="ru-RU" altLang="ru-RU" sz="2400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8640"/>
            <a:ext cx="8229600" cy="6151835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200" b="1" dirty="0" smtClean="0"/>
              <a:t>2</a:t>
            </a:r>
            <a:r>
              <a:rPr lang="ru-RU" sz="2400" b="1" dirty="0" smtClean="0"/>
              <a:t>. </a:t>
            </a:r>
            <a:r>
              <a:rPr lang="ru-RU" sz="2400" b="1" dirty="0"/>
              <a:t>Трудность «перевода» языка компетенций (понятных работодателю) на «язык» учебного плана при: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/>
              <a:t>     а) традиционном </a:t>
            </a:r>
            <a:r>
              <a:rPr lang="ru-RU" sz="2400" b="1" dirty="0">
                <a:solidFill>
                  <a:srgbClr val="C00000"/>
                </a:solidFill>
              </a:rPr>
              <a:t>дисциплинарном</a:t>
            </a:r>
            <a:r>
              <a:rPr lang="ru-RU" sz="2400" b="1" dirty="0"/>
              <a:t> формате учебного плана и дисциплинарно-цикловой модели ФГОС;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/>
              <a:t>     б) отечественной традиции </a:t>
            </a:r>
            <a:r>
              <a:rPr lang="ru-RU" sz="2400" b="1" dirty="0" smtClean="0"/>
              <a:t>образования</a:t>
            </a:r>
            <a:r>
              <a:rPr lang="ru-RU" sz="2400" b="1" dirty="0"/>
              <a:t>, ориентированной прежде всего на сообщение выпускнику глубоких профессиональных знаний и широкого культурного кругозора</a:t>
            </a:r>
            <a:r>
              <a:rPr lang="ru-RU" sz="2400" b="1" dirty="0" smtClean="0"/>
              <a:t>), а не прикладных навыков.</a:t>
            </a:r>
            <a:endParaRPr lang="ru-RU" sz="2400" b="1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400" b="1" dirty="0" smtClean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/>
              <a:t>3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Несформированность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объединений работодателей </a:t>
            </a:r>
            <a:r>
              <a:rPr lang="ru-RU" sz="2400" b="1" dirty="0" smtClean="0"/>
              <a:t>в сфере машиностроения .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000" b="1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b="1" dirty="0"/>
              <a:t>4</a:t>
            </a:r>
            <a:r>
              <a:rPr lang="ru-RU" sz="2400" b="1" dirty="0" smtClean="0"/>
              <a:t>. </a:t>
            </a:r>
            <a:r>
              <a:rPr lang="ru-RU" sz="2400" b="1" dirty="0" smtClean="0">
                <a:solidFill>
                  <a:srgbClr val="C00000"/>
                </a:solidFill>
              </a:rPr>
              <a:t>Неготовность</a:t>
            </a:r>
            <a:r>
              <a:rPr lang="ru-RU" sz="2400" b="1" dirty="0" smtClean="0"/>
              <a:t> работодателей </a:t>
            </a:r>
            <a:r>
              <a:rPr lang="ru-RU" sz="2400" b="1" dirty="0"/>
              <a:t>к формулированию требований к </a:t>
            </a:r>
            <a:r>
              <a:rPr lang="ru-RU" sz="2400" b="1" dirty="0" smtClean="0"/>
              <a:t>выпускникам, в том числе на языке компетенций.</a:t>
            </a:r>
            <a:endParaRPr lang="ru-RU" sz="2400" b="1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400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0825" y="285750"/>
            <a:ext cx="8893175" cy="105501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i="1" dirty="0" smtClean="0">
                <a:solidFill>
                  <a:schemeClr val="tx1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Виды деятельности выпускника</a:t>
            </a:r>
            <a:br>
              <a:rPr lang="ru-RU" altLang="ru-RU" sz="2400" i="1" dirty="0" smtClean="0">
                <a:solidFill>
                  <a:schemeClr val="tx1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(ФГОС по направлению подготовки Технология машиностроения)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856662" cy="52149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 3" pitchFamily="18" charset="2"/>
              <a:buNone/>
              <a:defRPr/>
            </a:pPr>
            <a:endParaRPr lang="ru-RU" sz="2400" dirty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Разработка технологических процессов изготовления деталей машин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Организация производственной деятельности структурного подразделения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/>
              <a:t>Внедрение технологических процессов изготовления деталей машин и осуществление технического контроля</a:t>
            </a: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Выполнение работ по одной или нескольким профессиям рабочих, должностям служащих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   </a:t>
            </a:r>
            <a:r>
              <a:rPr lang="ru-RU" sz="1800" dirty="0" smtClean="0">
                <a:latin typeface="Arial Black" pitchFamily="34" charset="0"/>
              </a:rPr>
              <a:t>Модель взаимодействия</a:t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работодателя и образовательного учреждения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7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24536">
                <a:tc>
                  <a:txBody>
                    <a:bodyPr/>
                    <a:lstStyle/>
                    <a:p>
                      <a:r>
                        <a:rPr kumimoji="0" lang="ru-RU" sz="1600" b="1" kern="1200" cap="all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600" b="1" kern="1200" cap="all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Формулируют требования к выпускникам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Осуществляют руководство дипломным проектированием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Выявляют проблемные области деятельности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участие в научно-практических конференциях, круглых столах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Выделяют места практики студентам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участие в ГАК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на стажировку мастеров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/о, преподавателей спец.дисциплин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Реализуют заявки на трудоустройство выпускников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cap="all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учреждение</a:t>
                      </a:r>
                    </a:p>
                    <a:p>
                      <a:endParaRPr kumimoji="0" lang="ru-RU" sz="1600" b="1" kern="1200" cap="all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Формулирует требования через вариативную часть ОПОП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Решает вопрос руководства дипломным проектированием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 тематику курсовых и дипломных работ в соответствии с проблемными областями деятельности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Организует, участвует в научно-практических конференциях, круглых столах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Направляет на практику студентов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 ГАК с привлечением работодателей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Направляет на стажировку мастеров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/о, преподавателей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трудоустройство выпускников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  <a:latin typeface="Arial Black" pitchFamily="34" charset="0"/>
                <a:hlinkClick r:id="rId2"/>
              </a:rPr>
              <a:t>Приглашаем  к  сотрудничеству</a:t>
            </a:r>
            <a:endParaRPr lang="ru-RU" sz="40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Arial Black" pitchFamily="34" charset="0"/>
              </a:rPr>
              <a:t>тех, кто понимает сегодня, что закрытая система не может развиваться. Только вместе, объединив усилия, мы сможем достойно продвигаться, внедрять инновации XXI века!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вариативной части основной профессиональной образовательной программы (ОПОП) в соответствии с требованиями работодателя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70485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разработки образовательной программы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357188" y="908720"/>
            <a:ext cx="8535987" cy="5688632"/>
          </a:xfrm>
        </p:spPr>
        <p:txBody>
          <a:bodyPr>
            <a:normAutofit/>
          </a:bodyPr>
          <a:lstStyle/>
          <a:p>
            <a:pPr marL="0" indent="536575" eaLnBrk="1" hangingPunct="1">
              <a:buFont typeface="Wingdings 3" pitchFamily="18" charset="2"/>
              <a:buNone/>
              <a:tabLst>
                <a:tab pos="261938" algn="l"/>
              </a:tabLst>
            </a:pPr>
            <a:r>
              <a:rPr lang="ru-RU" altLang="ru-RU" sz="2400" dirty="0" smtClean="0"/>
              <a:t>1</a:t>
            </a:r>
            <a:r>
              <a:rPr lang="ru-RU" altLang="ru-RU" sz="2200" b="1" dirty="0" smtClean="0"/>
              <a:t>. </a:t>
            </a:r>
            <a:r>
              <a:rPr lang="ru-RU" altLang="ru-RU" sz="2400" b="1" dirty="0" smtClean="0"/>
              <a:t>Определение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социального заказа и требований работодателей </a:t>
            </a:r>
            <a:r>
              <a:rPr lang="ru-RU" altLang="ru-RU" sz="2400" b="1" dirty="0" smtClean="0"/>
              <a:t>к выпускникам (при отсутствии соответствующих профессиональных стандартов).</a:t>
            </a:r>
          </a:p>
          <a:p>
            <a:pPr marL="0" indent="536575" eaLnBrk="1" hangingPunct="1">
              <a:spcBef>
                <a:spcPts val="1200"/>
              </a:spcBef>
              <a:buFont typeface="Wingdings 3" pitchFamily="18" charset="2"/>
              <a:buNone/>
              <a:tabLst>
                <a:tab pos="261938" algn="l"/>
              </a:tabLst>
            </a:pPr>
            <a:r>
              <a:rPr lang="ru-RU" altLang="ru-RU" sz="2400" b="1" dirty="0" smtClean="0"/>
              <a:t>2. Формулировка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цели (миссии) программы и «портрета» выпускника</a:t>
            </a:r>
            <a:r>
              <a:rPr lang="ru-RU" altLang="ru-RU" sz="2400" b="1" dirty="0" smtClean="0"/>
              <a:t>: к каким видам деятельности и к решению каких профессиональных задач будет подготовлен выпускник?</a:t>
            </a:r>
          </a:p>
          <a:p>
            <a:pPr marL="0" indent="536575" eaLnBrk="1" hangingPunct="1">
              <a:spcBef>
                <a:spcPts val="1200"/>
              </a:spcBef>
              <a:buFont typeface="Wingdings 3" pitchFamily="18" charset="2"/>
              <a:buNone/>
              <a:tabLst>
                <a:tab pos="261938" algn="l"/>
              </a:tabLst>
            </a:pPr>
            <a:r>
              <a:rPr lang="ru-RU" altLang="ru-RU" sz="2400" b="1" dirty="0" smtClean="0"/>
              <a:t>4. Формулировка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компетенций </a:t>
            </a:r>
            <a:r>
              <a:rPr lang="ru-RU" altLang="ru-RU" sz="2400" b="1" dirty="0" smtClean="0"/>
              <a:t>(общекультурных и профессиональных), которые должны быть сформированы у студента в процессе обучения.</a:t>
            </a:r>
          </a:p>
          <a:p>
            <a:pPr marL="0" indent="536575" eaLnBrk="1" hangingPunct="1">
              <a:spcBef>
                <a:spcPts val="1200"/>
              </a:spcBef>
              <a:buFont typeface="Wingdings 3" pitchFamily="18" charset="2"/>
              <a:buNone/>
              <a:tabLst>
                <a:tab pos="261938" algn="l"/>
              </a:tabLst>
            </a:pPr>
            <a:r>
              <a:rPr lang="ru-RU" altLang="ru-RU" sz="2400" b="1" dirty="0" smtClean="0"/>
              <a:t>5. Соотнесение формируемых в процессе подготовки компетенций с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результатами обучения </a:t>
            </a:r>
            <a:r>
              <a:rPr lang="ru-RU" altLang="ru-RU" sz="2400" b="1" dirty="0" smtClean="0"/>
              <a:t>по отдельным дисциплинам и модулям образовательной программы</a:t>
            </a:r>
            <a:r>
              <a:rPr lang="ru-RU" altLang="ru-RU" sz="22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49053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i="1" smtClean="0">
                <a:solidFill>
                  <a:schemeClr val="tx1"/>
                </a:solidFill>
                <a:latin typeface="Verdana" pitchFamily="34" charset="0"/>
              </a:rPr>
              <a:t>Работодатели во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125538"/>
            <a:ext cx="7942262" cy="5183187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900" b="1" dirty="0" smtClean="0"/>
              <a:t>ФГОС третьего поколения определяет  основные виды профессиональной деятельности, к которым в основном готовится обучающийся СПО</a:t>
            </a:r>
            <a:endParaRPr lang="ru-RU" sz="2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900" b="1" dirty="0" smtClean="0"/>
              <a:t> К образовательному процессу должно быть привлечены преподаватели  из числа </a:t>
            </a:r>
            <a:r>
              <a:rPr lang="ru-RU" sz="2900" b="1" dirty="0" smtClean="0">
                <a:solidFill>
                  <a:srgbClr val="C00000"/>
                </a:solidFill>
              </a:rPr>
              <a:t>действующих руководителей и работников профильных организаций,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900" b="1" dirty="0" smtClean="0"/>
              <a:t>предприятий и учреждений.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49053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i="1" smtClean="0">
                <a:solidFill>
                  <a:schemeClr val="tx1"/>
                </a:solidFill>
                <a:latin typeface="Verdana" pitchFamily="34" charset="0"/>
              </a:rPr>
              <a:t>Работодатели во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196975"/>
            <a:ext cx="7869237" cy="511175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900" b="1" dirty="0" smtClean="0">
                <a:solidFill>
                  <a:srgbClr val="002060"/>
                </a:solidFill>
              </a:rPr>
              <a:t> </a:t>
            </a:r>
            <a:r>
              <a:rPr lang="ru-RU" sz="2900" b="1" dirty="0" smtClean="0"/>
              <a:t>Среднее учебное заведение обязано обеспечивать гарантию качества подготовки, в том числе путем: </a:t>
            </a:r>
          </a:p>
          <a:p>
            <a:pPr marL="536575" indent="-174625">
              <a:spcAft>
                <a:spcPts val="0"/>
              </a:spcAft>
              <a:buFont typeface="Wingdings 3" pitchFamily="18" charset="2"/>
              <a:buNone/>
              <a:tabLst>
                <a:tab pos="541338" algn="l"/>
              </a:tabLst>
              <a:defRPr/>
            </a:pPr>
            <a:r>
              <a:rPr lang="ru-RU" sz="2900" b="1" dirty="0" smtClean="0"/>
              <a:t>- разработки стратегии по обеспечению качества подготовки выпускников с привлечением </a:t>
            </a:r>
            <a:r>
              <a:rPr lang="ru-RU" sz="2900" b="1" dirty="0" smtClean="0">
                <a:solidFill>
                  <a:srgbClr val="C00000"/>
                </a:solidFill>
              </a:rPr>
              <a:t>представителей работодателей</a:t>
            </a:r>
            <a:r>
              <a:rPr lang="ru-RU" sz="2900" b="1" dirty="0" smtClean="0"/>
              <a:t>;</a:t>
            </a:r>
          </a:p>
          <a:p>
            <a:pPr marL="536575" indent="-174625">
              <a:spcAft>
                <a:spcPts val="0"/>
              </a:spcAft>
              <a:buFont typeface="Wingdings 3" pitchFamily="18" charset="2"/>
              <a:buNone/>
              <a:tabLst>
                <a:tab pos="541338" algn="l"/>
              </a:tabLst>
              <a:defRPr/>
            </a:pPr>
            <a:r>
              <a:rPr lang="ru-RU" sz="2900" b="1" dirty="0" smtClean="0"/>
              <a:t>- регулярного проведения самообследования по согласованным критериям для оценки деятельности (стратегии) и сопоставления с другими образовательными  учреждениями с привлечением </a:t>
            </a:r>
            <a:r>
              <a:rPr lang="ru-RU" sz="2900" b="1" dirty="0" smtClean="0">
                <a:solidFill>
                  <a:srgbClr val="C00000"/>
                </a:solidFill>
              </a:rPr>
              <a:t>представителей работодателей</a:t>
            </a:r>
            <a:r>
              <a:rPr lang="ru-RU" sz="2900" b="1" dirty="0" smtClean="0"/>
              <a:t>;</a:t>
            </a:r>
          </a:p>
          <a:p>
            <a:pPr marL="36195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tabLst>
                <a:tab pos="541338" algn="l"/>
              </a:tabLst>
              <a:defRPr/>
            </a:pPr>
            <a:endParaRPr lang="ru-RU" sz="29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49053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i="1" smtClean="0">
                <a:solidFill>
                  <a:schemeClr val="tx1"/>
                </a:solidFill>
                <a:latin typeface="Verdana" pitchFamily="34" charset="0"/>
              </a:rPr>
              <a:t>Работодатели во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1196975"/>
            <a:ext cx="7797800" cy="4968875"/>
          </a:xfrm>
        </p:spPr>
        <p:txBody>
          <a:bodyPr>
            <a:normAutofit fontScale="85000" lnSpcReduction="10000"/>
          </a:bodyPr>
          <a:lstStyle/>
          <a:p>
            <a:pPr marL="36195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tabLst>
                <a:tab pos="541338" algn="l"/>
              </a:tabLst>
              <a:defRPr/>
            </a:pPr>
            <a:endParaRPr lang="ru-RU" sz="2900" b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3000" b="1" dirty="0" smtClean="0"/>
              <a:t> Техникумом должны быть созданы условия для максимального приближения программ текущего контроля успеваемости и промежуточной аттестации обучающихся к условиям их будущей профессиональной деятельности – для чего, кроме преподавателей конкретной дисциплины, в качестве внешних экспертов должны активно привлекаться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C00000"/>
                </a:solidFill>
              </a:rPr>
              <a:t>работодатели</a:t>
            </a:r>
            <a:r>
              <a:rPr lang="ru-RU" sz="3000" b="1" dirty="0" smtClean="0"/>
              <a:t>, преподаватели, читающие смежные дисциплины и так далее.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3138"/>
          </a:xfrm>
        </p:spPr>
        <p:txBody>
          <a:bodyPr>
            <a:normAutofit fontScale="90000"/>
          </a:bodyPr>
          <a:lstStyle/>
          <a:p>
            <a:r>
              <a:rPr lang="ru-RU" altLang="ru-RU" sz="2400" b="1" smtClean="0"/>
              <a:t>Приказ Министерства образования и науки Российской Федерации </a:t>
            </a:r>
            <a:br>
              <a:rPr lang="ru-RU" altLang="ru-RU" sz="2400" b="1" smtClean="0"/>
            </a:br>
            <a:r>
              <a:rPr lang="ru-RU" altLang="ru-RU" sz="2400" b="1" smtClean="0"/>
              <a:t>от 7 декабря 2012 г. N 1024</a:t>
            </a:r>
            <a:endParaRPr lang="ru-RU" altLang="ru-RU" sz="2400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 3" pitchFamily="18" charset="2"/>
              <a:buNone/>
            </a:pPr>
            <a:endParaRPr lang="ru-RU" altLang="ru-RU" sz="2400" smtClean="0"/>
          </a:p>
          <a:p>
            <a:pPr marL="0" indent="0">
              <a:buFont typeface="Wingdings 3" pitchFamily="18" charset="2"/>
              <a:buNone/>
            </a:pPr>
            <a:r>
              <a:rPr lang="ru-RU" altLang="ru-RU" sz="2400" b="1" smtClean="0"/>
              <a:t>"Об утверждении Порядка проведения конкурса на </a:t>
            </a:r>
            <a:r>
              <a:rPr lang="ru-RU" altLang="ru-RU" sz="2400" b="1" smtClean="0">
                <a:solidFill>
                  <a:srgbClr val="C00000"/>
                </a:solidFill>
              </a:rPr>
              <a:t>установление </a:t>
            </a:r>
            <a:r>
              <a:rPr lang="ru-RU" altLang="ru-RU" sz="2400" b="1" smtClean="0"/>
              <a:t>имеющим государственную аккредитацию образовательным учреждениям среднего профессионального и высшего профессионального образования </a:t>
            </a:r>
            <a:r>
              <a:rPr lang="ru-RU" altLang="ru-RU" sz="2400" b="1" smtClean="0">
                <a:solidFill>
                  <a:srgbClr val="C00000"/>
                </a:solidFill>
              </a:rPr>
              <a:t>контрольных цифр приема </a:t>
            </a:r>
            <a:r>
              <a:rPr lang="ru-RU" altLang="ru-RU" sz="2400" b="1" smtClean="0"/>
              <a:t>граждан по направлениям подготовки (специальностям) для обучения за счет средств федерального бюджета по образовательным программам среднего профессионального и высшего профессионального образования в соответствии с лицензией, предоставленной образовательному учреждению"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3138"/>
          </a:xfrm>
        </p:spPr>
        <p:txBody>
          <a:bodyPr>
            <a:normAutofit fontScale="90000"/>
          </a:bodyPr>
          <a:lstStyle/>
          <a:p>
            <a:r>
              <a:rPr lang="ru-RU" altLang="ru-RU" sz="2400" b="1" smtClean="0"/>
              <a:t>Приказ Министерства образования и науки Российской Федерации </a:t>
            </a:r>
            <a:br>
              <a:rPr lang="ru-RU" altLang="ru-RU" sz="2400" b="1" smtClean="0"/>
            </a:br>
            <a:r>
              <a:rPr lang="ru-RU" altLang="ru-RU" sz="2400" b="1" smtClean="0"/>
              <a:t>от 7 декабря 2012 г. N 1024</a:t>
            </a:r>
            <a:endParaRPr lang="ru-RU" altLang="ru-RU" sz="2400" smtClean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43450"/>
          </a:xfrm>
        </p:spPr>
        <p:txBody>
          <a:bodyPr>
            <a:normAutofit fontScale="92500"/>
          </a:bodyPr>
          <a:lstStyle/>
          <a:p>
            <a:pPr marL="0" indent="0">
              <a:buFont typeface="Wingdings 3" pitchFamily="18" charset="2"/>
              <a:buNone/>
            </a:pPr>
            <a:r>
              <a:rPr lang="ru-RU" altLang="ru-RU" sz="2400" b="1" smtClean="0"/>
              <a:t>7. Проведение конкурсного отбора по установлению контрольных цифр приема по направлениям подготовки (специальностям) высшего профессионального образования осуществляется в соответствии со следующими </a:t>
            </a:r>
            <a:r>
              <a:rPr lang="ru-RU" altLang="ru-RU" sz="2400" b="1" smtClean="0">
                <a:solidFill>
                  <a:srgbClr val="C00000"/>
                </a:solidFill>
              </a:rPr>
              <a:t>показателями деятельности образовательных учреждений</a:t>
            </a:r>
            <a:r>
              <a:rPr lang="ru-RU" altLang="ru-RU" sz="2400" b="1" smtClean="0"/>
              <a:t> за год, предшествующий году, в котором проводится конкурс…</a:t>
            </a:r>
          </a:p>
          <a:p>
            <a:pPr marL="0" indent="0">
              <a:buFont typeface="Wingdings 3" pitchFamily="18" charset="2"/>
              <a:buNone/>
            </a:pPr>
            <a:endParaRPr lang="ru-RU" altLang="ru-RU" sz="24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sz="2400" b="1" smtClean="0"/>
              <a:t>- </a:t>
            </a:r>
            <a:r>
              <a:rPr lang="ru-RU" altLang="ru-RU" sz="2400" b="1" smtClean="0">
                <a:solidFill>
                  <a:srgbClr val="C00000"/>
                </a:solidFill>
              </a:rPr>
              <a:t>процент выпускников </a:t>
            </a:r>
            <a:r>
              <a:rPr lang="ru-RU" altLang="ru-RU" sz="2400" b="1" smtClean="0"/>
              <a:t>образовательного учреждения, обучавшихся по очной форме обучения, </a:t>
            </a:r>
            <a:r>
              <a:rPr lang="ru-RU" altLang="ru-RU" sz="2400" b="1" smtClean="0">
                <a:solidFill>
                  <a:srgbClr val="C00000"/>
                </a:solidFill>
              </a:rPr>
              <a:t>трудоустроившихся по специальности </a:t>
            </a:r>
            <a:r>
              <a:rPr lang="ru-RU" altLang="ru-RU" sz="2400" b="1" smtClean="0"/>
              <a:t>в течение одного года после окончания образовательного учреждения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altLang="ru-RU" sz="28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взаимодействия учреждений СПО и работодателя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7154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 3" pitchFamily="18" charset="2"/>
              <a:buAutoNum type="arabicPeriod"/>
            </a:pPr>
            <a:r>
              <a:rPr lang="ru-RU" altLang="ru-RU" sz="3000" b="1" dirty="0" smtClean="0"/>
              <a:t>Мониторинг трудоустройства выпускников в сферах, заданных ФГОС.</a:t>
            </a:r>
          </a:p>
          <a:p>
            <a:pPr marL="457200" indent="-457200">
              <a:buFont typeface="+mj-lt"/>
              <a:buAutoNum type="arabicPeriod"/>
            </a:pPr>
            <a:endParaRPr lang="ru-RU" altLang="ru-RU" sz="1200" b="1" dirty="0" smtClean="0"/>
          </a:p>
          <a:p>
            <a:pPr marL="457200" indent="-457200">
              <a:buFont typeface="Wingdings 3" pitchFamily="18" charset="2"/>
              <a:buAutoNum type="arabicPeriod"/>
            </a:pPr>
            <a:r>
              <a:rPr lang="ru-RU" altLang="ru-RU" sz="3000" b="1" dirty="0" smtClean="0"/>
              <a:t>Поиск соответствующих объединений работодателей.</a:t>
            </a:r>
          </a:p>
          <a:p>
            <a:pPr marL="457200" indent="-457200">
              <a:buFont typeface="+mj-lt"/>
              <a:buAutoNum type="arabicPeriod"/>
            </a:pPr>
            <a:endParaRPr lang="ru-RU" altLang="ru-RU" sz="1200" b="1" dirty="0" smtClean="0"/>
          </a:p>
          <a:p>
            <a:pPr marL="457200" indent="-457200">
              <a:buFont typeface="Wingdings 3" pitchFamily="18" charset="2"/>
              <a:buAutoNum type="arabicPeriod"/>
            </a:pPr>
            <a:r>
              <a:rPr lang="ru-RU" altLang="ru-RU" sz="3000" b="1" dirty="0" smtClean="0"/>
              <a:t>Корректировка совместно с работодателями </a:t>
            </a:r>
            <a:r>
              <a:rPr lang="ru-RU" altLang="ru-RU" sz="3000" b="1" dirty="0" smtClean="0">
                <a:solidFill>
                  <a:srgbClr val="C00000"/>
                </a:solidFill>
              </a:rPr>
              <a:t>задач профессиональной деятельности</a:t>
            </a:r>
            <a:r>
              <a:rPr lang="ru-RU" altLang="ru-RU" sz="3000" b="1" dirty="0" smtClean="0"/>
              <a:t> выпускников.</a:t>
            </a:r>
          </a:p>
          <a:p>
            <a:pPr marL="514350" indent="-514350">
              <a:buFont typeface="+mj-lt"/>
              <a:buAutoNum type="arabicPeriod"/>
            </a:pPr>
            <a:endParaRPr lang="ru-RU" altLang="ru-RU" sz="3000" b="1" dirty="0" smtClean="0"/>
          </a:p>
          <a:p>
            <a:pPr marL="457200" indent="-457200">
              <a:buFont typeface="Wingdings 3" pitchFamily="18" charset="2"/>
              <a:buAutoNum type="arabicPeriod"/>
            </a:pPr>
            <a:r>
              <a:rPr lang="ru-RU" altLang="ru-RU" sz="3000" b="1" dirty="0" smtClean="0">
                <a:solidFill>
                  <a:srgbClr val="C00000"/>
                </a:solidFill>
              </a:rPr>
              <a:t>Коррекция </a:t>
            </a:r>
            <a:r>
              <a:rPr lang="ru-RU" altLang="ru-RU" sz="3000" b="1" dirty="0" smtClean="0"/>
              <a:t>вариативной части образовательной программы (учебного плана) в соответствии с профессиональными задачами и формируемыми компетенциями выпускника.</a:t>
            </a:r>
          </a:p>
          <a:p>
            <a:pPr marL="457200" indent="-457200">
              <a:buFont typeface="Wingdings 3" pitchFamily="18" charset="2"/>
              <a:buAutoNum type="arabicPeriod"/>
            </a:pP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1583</TotalTime>
  <Words>762</Words>
  <Application>Microsoft Office PowerPoint</Application>
  <PresentationFormat>Экран (4:3)</PresentationFormat>
  <Paragraphs>96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Эффективное взаимодействие с работодателем- основа внедрения ФГОС третьего поколения </vt:lpstr>
      <vt:lpstr>Цель проекта: </vt:lpstr>
      <vt:lpstr>Алгоритм разработки образовательной программы</vt:lpstr>
      <vt:lpstr>Работодатели во ФГОС</vt:lpstr>
      <vt:lpstr>Работодатели во ФГОС</vt:lpstr>
      <vt:lpstr>Работодатели во ФГОС</vt:lpstr>
      <vt:lpstr>Приказ Министерства образования и науки Российской Федерации  от 7 декабря 2012 г. N 1024</vt:lpstr>
      <vt:lpstr>Приказ Министерства образования и науки Российской Федерации  от 7 декабря 2012 г. N 1024</vt:lpstr>
      <vt:lpstr>Алгоритм взаимодействия учреждений СПО и работодателя</vt:lpstr>
      <vt:lpstr>Трудности взаимодействия с работодателем  </vt:lpstr>
      <vt:lpstr>Презентация PowerPoint</vt:lpstr>
      <vt:lpstr>Виды деятельности выпускника (ФГОС по направлению подготовки Технология машиностроения)</vt:lpstr>
      <vt:lpstr>Презентация PowerPoint</vt:lpstr>
      <vt:lpstr>   Модель взаимодействия работодателя и образовательного учреждения </vt:lpstr>
      <vt:lpstr>Приглашаем  к  сотрудничеству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Е.Н.Ковтун доктор филологических наук, профессор МГУ имени М.В. Ломоносова      Вузовские основные образовательные программы нового поколения: принципы разработки и реализации</dc:title>
  <dc:creator>Елена Ковтун</dc:creator>
  <cp:lastModifiedBy>Татьяна Александровна Лейнганг</cp:lastModifiedBy>
  <cp:revision>347</cp:revision>
  <cp:lastPrinted>2013-03-19T12:32:39Z</cp:lastPrinted>
  <dcterms:created xsi:type="dcterms:W3CDTF">2009-06-15T18:16:23Z</dcterms:created>
  <dcterms:modified xsi:type="dcterms:W3CDTF">2016-02-25T10:20:02Z</dcterms:modified>
</cp:coreProperties>
</file>