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325" r:id="rId3"/>
    <p:sldId id="326" r:id="rId4"/>
    <p:sldId id="342" r:id="rId5"/>
    <p:sldId id="345" r:id="rId6"/>
    <p:sldId id="348" r:id="rId7"/>
    <p:sldId id="351" r:id="rId8"/>
    <p:sldId id="352" r:id="rId9"/>
    <p:sldId id="327" r:id="rId10"/>
    <p:sldId id="349" r:id="rId11"/>
    <p:sldId id="353" r:id="rId12"/>
    <p:sldId id="354" r:id="rId13"/>
    <p:sldId id="329" r:id="rId14"/>
    <p:sldId id="331" r:id="rId15"/>
    <p:sldId id="332" r:id="rId16"/>
    <p:sldId id="333" r:id="rId17"/>
    <p:sldId id="355" r:id="rId18"/>
    <p:sldId id="303" r:id="rId1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86325" autoAdjust="0"/>
  </p:normalViewPr>
  <p:slideViewPr>
    <p:cSldViewPr>
      <p:cViewPr varScale="1">
        <p:scale>
          <a:sx n="113" d="100"/>
          <a:sy n="113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0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4E76EC-5DC0-4CC0-AB97-65FAC259DBC5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E90045-5625-478A-86DC-53310AAC408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ГПОУ ЯО Ярославский профессиональный колледж №21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7854696" cy="2143140"/>
          </a:xfrm>
        </p:spPr>
        <p:txBody>
          <a:bodyPr>
            <a:normAutofit lnSpcReduction="10000"/>
          </a:bodyPr>
          <a:lstStyle/>
          <a:p>
            <a:pPr algn="ctr">
              <a:spcAft>
                <a:spcPts val="0"/>
              </a:spcAft>
            </a:pPr>
            <a:r>
              <a:rPr lang="ru-RU" sz="3600" dirty="0" smtClean="0"/>
              <a:t>  </a:t>
            </a:r>
            <a:r>
              <a:rPr lang="ru-RU" sz="3200" dirty="0" smtClean="0">
                <a:latin typeface="Times New Roman"/>
                <a:cs typeface="Times New Roman"/>
              </a:rPr>
              <a:t>Демонстрационный экзамен как новая форма оценки квалификации выпускников с учетом требований стандартов</a:t>
            </a:r>
            <a:r>
              <a:rPr lang="en-US" sz="3200" dirty="0" err="1" smtClean="0">
                <a:latin typeface="Times New Roman"/>
                <a:cs typeface="Times New Roman"/>
              </a:rPr>
              <a:t>Worldskills</a:t>
            </a:r>
            <a:r>
              <a:rPr lang="ru-RU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”</a:t>
            </a:r>
            <a:endParaRPr lang="ru-RU" sz="3200" dirty="0" smtClean="0">
              <a:latin typeface="Courier New"/>
              <a:ea typeface="Times New Roman"/>
              <a:cs typeface="Times New Roman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.03.2018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Дополнительные профессиональные компетенции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0BD0D9"/>
              </a:buClr>
              <a:buNone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  <a:buNone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ПК 2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.5.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Выполнять ручную дуговую сварку покрытыми электродами конструкций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изделий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узлов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трубопроводов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 углеродистых сталей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предназначенных для работы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 давлением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различных пространственных положениях сварного шва</a:t>
            </a:r>
          </a:p>
          <a:p>
            <a:pPr lvl="0">
              <a:buClr>
                <a:srgbClr val="0BD0D9"/>
              </a:buClr>
              <a:buNone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ПК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Выполнять РАД из углеродистых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легированнных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цветных металлов и их сплавов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предназначенных для работы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 давлением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различных пространственных положениях сварного шва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55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закрепленные студентами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ходе  подготовки к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ДЭ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  <a:buNone/>
            </a:pPr>
            <a:r>
              <a:rPr lang="ru-RU" sz="2800" dirty="0">
                <a:solidFill>
                  <a:prstClr val="black"/>
                </a:solidFill>
              </a:rPr>
              <a:t>Выполнять без посторонней помощи: сварку стыковых и угловых соединений пластин и труб, а также сортового проката во всех рабочих положениях и швами с разными углами наклона и вращения; для модулей конкурсного задания, включающие в себя использование нержавеющей стали, все швы выполняли в один проход с использованием присадочных материалов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4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Навыки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приобретенные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студентами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ходе  подготовки к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ДЭ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выборе наиболее подходящего размера и типа электрода или присадочного материала 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выборе подходящей величины и полярности тока для процесса сварки 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выборе подходящего давления газа, его вида и расхода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настройке и выполнении сварки с применением различных методов переноса металла, например, мелкокапельный перенос, крупнокапельный перенос, струйный перенос или импульсная дуговая сварка 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настройке всех параметров режима сварки для получения желаемой формы шва, а именно, напряжения, скорости подачи проволоки, скорости перемещения, угла сварки, вылета сварочной проволоки и т.д. 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9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регламентирующие документы для ДЭ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Кодекс этики; 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организации демонстрационного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экзамена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Техническое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Конкурсное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Конкурсная документация           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Пилотного проекта Демонстрационного экзамена применяется пакет конкурсной документации, согласованный с Союзом ВСР. </a:t>
            </a: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документации экспертами на ДЭ ЗАПРЕЩЕНО!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 ДЭ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Структурное подразделение колледжа-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СЦК по компетенции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Сварочные технологии</a:t>
            </a:r>
            <a:r>
              <a:rPr lang="en-US" b="1" dirty="0" smtClean="0"/>
              <a:t>”.</a:t>
            </a:r>
            <a:endParaRPr lang="ru-RU" b="1" dirty="0" smtClean="0"/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риказ департамента образования Ярославской области от 03.10. 2014. №115/01-04 “ О создании специализированных центров компетенций “ </a:t>
            </a:r>
            <a:r>
              <a:rPr lang="en-US" sz="1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Worldskills</a:t>
            </a:r>
            <a:r>
              <a:rPr lang="en-US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Россия – Ярославская область</a:t>
            </a:r>
            <a:r>
              <a:rPr lang="ru-RU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”</a:t>
            </a:r>
          </a:p>
          <a:p>
            <a:pPr lvl="0">
              <a:buClr>
                <a:srgbClr val="0BD0D9"/>
              </a:buClr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основании Протокола № 16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/12 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28.12.2016 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Экспертного совета при Союзе 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Молодые профессионалы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Ворлдскилс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Россия) СЦК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Сварочные технологии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выдан аттестат аккредитации №17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2812 сроком на 2 года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</a:pPr>
            <a:endParaRPr lang="ru-RU" sz="18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708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проведения ДЭ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– 18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.06.201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.06.201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студентов – 12 чел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сварочных постов -4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эксперт – сертифицированный эксперт</a:t>
            </a:r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Основные требования к проведению демонстрационного экзамена по стандартам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WorldSkills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измерительные материалы на основе заданий Финала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чемпионата «Молодые профессионалы» (WSR) по компетенциям, входящим в ТОП - 50 профессий и специальностей, включая все 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</a:t>
            </a: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демонстрационного экзамена сертифицированным экспертом Союза «</a:t>
            </a:r>
            <a:r>
              <a:rPr 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Россия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системы оценивания CIS </a:t>
            </a:r>
            <a:endParaRPr lang="ru-RU" sz="1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площадок проведения 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</a:t>
            </a: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Недопустимость оценки выполнений заданий экспертами, представляющими с экзаменуемым одну образовательную организацию </a:t>
            </a:r>
            <a:endParaRPr lang="ru-RU" sz="1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проведение экзамена в группах, сформированных из разных учебных групп. </a:t>
            </a:r>
            <a:endParaRPr lang="ru-RU" sz="1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ДЭ должно быть не менее 70% от количества студентов учебной группы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55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СПАСИБО ЗА ВНИМАНИЕ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 по компетенции 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Сварочные технологии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оценки соответствия уровня знаний, умений, навыков студентов и выпускников, осваивающих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квалифицированных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служащих по профессии СПО по ТОП-50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Сварщик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профессиональную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работу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данной  профессии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стандартами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Россия. 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8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поручений по реализации Послания Президента Российской Федерации Федеральному Собранию от 4 декабря 2014 года от 5 декабря 2014 года № Пр-2821,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№349 «3» марта 2015 года «Комплекс мер, направленных на совершенствование системы среднего профессионального образования»;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22 апреля 2016 г. N 750-р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плана подготовки и проведения в Казани в 2019 году мирового чемпионата по профессиональному мастерству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приоритетного проекта "Образование" по направлению "Подготовка высококвалифицированных специалистов и рабочих кадров с учетом современных стандартов и передовых технологий ("Рабочие кадры для передовых технологий"). </a:t>
            </a:r>
          </a:p>
          <a:p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поручений Президента РФ по итогам встречи с членами национальной сборной России по профессиональному мастерству от 29.12.2016 Пр-2582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поручений Президента РФ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.12.2016.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2582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демонстрационного экзамена по стандартам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Россия в качестве государственной итоговой аттестации по образовательным программам среднего профессионального образования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предусмотрев в том числе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результаты демонстрационного экзамена по стандартам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участие в чемпионатах по профессиональному мастерству по стандартам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приравнивается к результатам государственной итоговой аттестации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профессиональной деятельности (ПД) по профессии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WSI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“WT: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Сварочные технологии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  <a:buNone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Сфера ПД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ведение технологических процессов сварочного производства</a:t>
            </a:r>
          </a:p>
          <a:p>
            <a:pPr lvl="0">
              <a:buClr>
                <a:srgbClr val="0BD0D9"/>
              </a:buClr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Область ПД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электросварочные работы</a:t>
            </a:r>
          </a:p>
          <a:p>
            <a:pPr lvl="0">
              <a:buClr>
                <a:srgbClr val="0BD0D9"/>
              </a:buClr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  <a:r>
              <a:rPr lang="ru-RU" sz="2400" b="1" dirty="0">
                <a:solidFill>
                  <a:prstClr val="black"/>
                </a:solidFill>
              </a:rPr>
              <a:t>Задачи ПД </a:t>
            </a:r>
            <a:r>
              <a:rPr lang="ru-RU" sz="2400" dirty="0">
                <a:solidFill>
                  <a:prstClr val="black"/>
                </a:solidFill>
              </a:rPr>
              <a:t>– читать чертежи и спецификации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 читать технологические карты и применять их при выполнении сварочных работ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 знать стандарты и маркировки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 разбираться в характеристиках материалов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знать характеристики и классификации присадочных материалов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 знать и применять необходимые сварочные технологии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46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профессиональной деятельности (ПД) по профессии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WSI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“WT: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Сварочные технологии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  <a:buNone/>
            </a:pPr>
            <a:r>
              <a:rPr lang="ru-RU" sz="2200" dirty="0">
                <a:solidFill>
                  <a:prstClr val="black"/>
                </a:solidFill>
              </a:rPr>
              <a:t>знать основы металлургии сварки</a:t>
            </a:r>
            <a:r>
              <a:rPr lang="en-US" sz="2200" dirty="0">
                <a:solidFill>
                  <a:prstClr val="black"/>
                </a:solidFill>
              </a:rPr>
              <a:t>;</a:t>
            </a:r>
            <a:r>
              <a:rPr lang="ru-RU" sz="2200" dirty="0">
                <a:solidFill>
                  <a:prstClr val="black"/>
                </a:solidFill>
              </a:rPr>
              <a:t> применять основные приемы сварки материалов</a:t>
            </a:r>
            <a:r>
              <a:rPr lang="en-US" sz="2200" dirty="0">
                <a:solidFill>
                  <a:prstClr val="black"/>
                </a:solidFill>
              </a:rPr>
              <a:t>;</a:t>
            </a:r>
            <a:r>
              <a:rPr lang="ru-RU" sz="2200" dirty="0">
                <a:solidFill>
                  <a:prstClr val="black"/>
                </a:solidFill>
              </a:rPr>
              <a:t> владеть навыками работы на сварочном оборудовании </a:t>
            </a:r>
            <a:r>
              <a:rPr lang="en-US" sz="2200" dirty="0">
                <a:solidFill>
                  <a:prstClr val="black"/>
                </a:solidFill>
              </a:rPr>
              <a:t>;</a:t>
            </a:r>
            <a:r>
              <a:rPr lang="ru-RU" sz="2200" dirty="0">
                <a:solidFill>
                  <a:prstClr val="black"/>
                </a:solidFill>
              </a:rPr>
              <a:t> разбираться в различных методах контроля сварных швов</a:t>
            </a:r>
            <a:r>
              <a:rPr lang="en-US" sz="2200" dirty="0">
                <a:solidFill>
                  <a:prstClr val="black"/>
                </a:solidFill>
              </a:rPr>
              <a:t>;</a:t>
            </a:r>
            <a:r>
              <a:rPr lang="ru-RU" sz="2200" dirty="0">
                <a:solidFill>
                  <a:prstClr val="black"/>
                </a:solidFill>
              </a:rPr>
              <a:t> знать технику безопасности при проведении сварочных работ</a:t>
            </a:r>
            <a:r>
              <a:rPr lang="en-US" sz="2200" dirty="0">
                <a:solidFill>
                  <a:prstClr val="black"/>
                </a:solidFill>
              </a:rPr>
              <a:t>.</a:t>
            </a:r>
            <a:r>
              <a:rPr lang="ru-RU" sz="2200" dirty="0">
                <a:solidFill>
                  <a:prstClr val="black"/>
                </a:solidFill>
              </a:rPr>
              <a:t> </a:t>
            </a:r>
            <a:endParaRPr lang="en-US" sz="22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  <a:buNone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Виды ПД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чтение и понимание чертежей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спецификаций и технологических карт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настройка сварочного оборудования в соответствии со спецификациями производителей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выбор сварочного процесса в соответствии с указанным на чертеже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выполнение сварки во всех пространственных положениях пластин и труб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указанных процессов в соответствии  с описанием в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ISO2553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AWS A3.0/A2.4</a:t>
            </a:r>
            <a:endParaRPr lang="ru-RU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5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Дополнительные профессиональные компетенции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0BD0D9"/>
              </a:buClr>
              <a:buNone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BD0D9"/>
              </a:buClr>
              <a:buNone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ПК 2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.5.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Выполнять ручную дуговую сварку покрытыми электродами конструкций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изделий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узлов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трубопроводов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 углеродистых сталей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предназначенных для работы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 давлением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различных пространственных положениях сварного шва</a:t>
            </a:r>
          </a:p>
          <a:p>
            <a:pPr lvl="0">
              <a:buClr>
                <a:srgbClr val="0BD0D9"/>
              </a:buClr>
              <a:buNone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ПК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Выполнять РАД из углеродистых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легированнных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сталей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цветных металлов и их сплавов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предназначенных для работы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 давлением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различных пространственных положениях сварного шва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4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Дополнительные профессиональные компетенции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  <a:buNone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ПК 4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.4.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Выполнять частично механизированную сварку плавлением конструкций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изделий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узлов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трубопроводов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деталей) из углеродистых сталей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предназначенных для работы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 давлением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различных пространственных положениях сварного шва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7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Демонстрационного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 в ГИА 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паспорт профессионала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профиле в системе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eSim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мировым уровнем компетенций </a:t>
            </a:r>
          </a:p>
          <a:p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точек роста СПО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материально-техническая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база, педагогический состав)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получить 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на работу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экзамена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редприятие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осуществить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сотрудников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числа выпускников </a:t>
            </a: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убличность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открытость проведения экзамена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трансляции, зрители)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1589</TotalTime>
  <Words>1132</Words>
  <Application>Microsoft Office PowerPoint</Application>
  <PresentationFormat>Экран (4:3)</PresentationFormat>
  <Paragraphs>78</Paragraphs>
  <Slides>18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Courier New</vt:lpstr>
      <vt:lpstr>Times New Roman</vt:lpstr>
      <vt:lpstr>Wingdings 2</vt:lpstr>
      <vt:lpstr>Поток</vt:lpstr>
      <vt:lpstr>  ГПОУ ЯО Ярославский профессиональный колледж №21</vt:lpstr>
      <vt:lpstr>Демонстрационный экзамен по компетенции “Сварочные технологии”</vt:lpstr>
      <vt:lpstr>            Нормативные документы</vt:lpstr>
      <vt:lpstr>Перечень поручений Президента РФ 29.12.2016. приказ -2582</vt:lpstr>
      <vt:lpstr>Общая характеристика профессиональной деятельности (ПД) по профессии WSI “WT: Сварочные технологии”</vt:lpstr>
      <vt:lpstr>Общая характеристика профессиональной деятельности (ПД) по профессии WSI “WT: Сварочные технологии”</vt:lpstr>
      <vt:lpstr>Дополнительные профессиональные компетенции</vt:lpstr>
      <vt:lpstr>Дополнительные профессиональные компетенции</vt:lpstr>
      <vt:lpstr>          Перспективы внедрения     Демонстрационного экзамена в ГИА </vt:lpstr>
      <vt:lpstr>Дополнительные профессиональные компетенции</vt:lpstr>
      <vt:lpstr>Умения, закрепленные студентами в ходе  подготовки к ДЭ</vt:lpstr>
      <vt:lpstr>Навыки, приобретенные студентами в ходе  подготовки к ДЭ</vt:lpstr>
      <vt:lpstr> Основные регламентирующие документы для ДЭ</vt:lpstr>
      <vt:lpstr>          Конкурсная документация            </vt:lpstr>
      <vt:lpstr>           Место проведения ДЭ</vt:lpstr>
      <vt:lpstr>           Процедура проведения ДЭ</vt:lpstr>
      <vt:lpstr>Основные требования к проведению демонстрационного экзамена по стандартам      WorldSkills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Марина</cp:lastModifiedBy>
  <cp:revision>190</cp:revision>
  <cp:lastPrinted>2015-12-03T05:25:39Z</cp:lastPrinted>
  <dcterms:created xsi:type="dcterms:W3CDTF">2012-05-21T10:57:09Z</dcterms:created>
  <dcterms:modified xsi:type="dcterms:W3CDTF">2018-03-29T05:34:59Z</dcterms:modified>
</cp:coreProperties>
</file>