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5" r:id="rId3"/>
    <p:sldId id="266" r:id="rId4"/>
    <p:sldId id="290" r:id="rId5"/>
    <p:sldId id="291" r:id="rId6"/>
    <p:sldId id="274" r:id="rId7"/>
    <p:sldId id="293" r:id="rId8"/>
    <p:sldId id="292" r:id="rId9"/>
    <p:sldId id="275" r:id="rId10"/>
    <p:sldId id="295" r:id="rId11"/>
    <p:sldId id="296" r:id="rId12"/>
    <p:sldId id="294" r:id="rId13"/>
    <p:sldId id="297" r:id="rId14"/>
    <p:sldId id="301" r:id="rId15"/>
    <p:sldId id="300" r:id="rId16"/>
    <p:sldId id="302" r:id="rId17"/>
    <p:sldId id="303" r:id="rId18"/>
    <p:sldId id="299" r:id="rId19"/>
    <p:sldId id="26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2D36"/>
    <a:srgbClr val="B25A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9" d="100"/>
          <a:sy n="79" d="100"/>
        </p:scale>
        <p:origin x="-90" y="-6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816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25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115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919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709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119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227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673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003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590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14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702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10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9956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7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536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16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40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973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42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918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524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46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0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fumo-spo.ru/storage/userfolders/usr_c4ca4238a0b923820dcc509a6f75849b/files/Prikaz_MONa_ot_07_12_2017_N_1196.pdf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drive/folders/19sBgG9urfx-oniC-CoE6t_spJoWWjXfj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loud.mail.ru/public/4gGQ/xghsYNtJx" TargetMode="External"/><Relationship Id="rId2" Type="http://schemas.openxmlformats.org/officeDocument/2006/relationships/hyperlink" Target="http://www.crpo-mpu.com/432225275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123userdocs.s3-website-eu-west-1.amazonaws.com/d/ef/e9/284852681956190703/163460d5-2fd5-4a36-8549-0bb38fd0bd23/+.docx" TargetMode="External"/><Relationship Id="rId5" Type="http://schemas.openxmlformats.org/officeDocument/2006/relationships/hyperlink" Target="http://123userdocs.s3-website-eu-west-1.amazonaws.com/d/ef/e9/284852681956190703/9ba13f79-b26f-41a4-8627-3e8c0b380961/13_04_Metodicheskikie_rekomendatsii_DE_2018.docx" TargetMode="External"/><Relationship Id="rId4" Type="http://schemas.openxmlformats.org/officeDocument/2006/relationships/hyperlink" Target="http://123userdocs.s3-website-eu-west-1.amazonaws.com/d/ef/e9/284852681956190703/a61fc24c-c771-4b86-8b5a-bb4e111fdb02/07.05_++++.docx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fumo-spo.ru/" TargetMode="External"/><Relationship Id="rId13" Type="http://schemas.openxmlformats.org/officeDocument/2006/relationships/hyperlink" Target="http://www.vcot.info/" TargetMode="External"/><Relationship Id="rId3" Type="http://schemas.openxmlformats.org/officeDocument/2006/relationships/hyperlink" Target="http://www.firo.ru/" TargetMode="External"/><Relationship Id="rId7" Type="http://schemas.openxmlformats.org/officeDocument/2006/relationships/hyperlink" Target="http://www.crpo-mpu.com/" TargetMode="External"/><Relationship Id="rId12" Type="http://schemas.openxmlformats.org/officeDocument/2006/relationships/hyperlink" Target="http://profstandart.rosmintrud.ru/" TargetMode="External"/><Relationship Id="rId2" Type="http://schemas.openxmlformats.org/officeDocument/2006/relationships/hyperlink" Target="https://&#1084;&#1080;&#1085;&#1086;&#1073;&#1088;&#1085;&#1072;&#1091;&#1082;&#1080;.&#1088;&#1092;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nspkrf.ru/" TargetMode="External"/><Relationship Id="rId11" Type="http://schemas.openxmlformats.org/officeDocument/2006/relationships/hyperlink" Target="http://spo.wil.ru/apex/f?p=140:1:11123334831183:::1" TargetMode="External"/><Relationship Id="rId5" Type="http://schemas.openxmlformats.org/officeDocument/2006/relationships/hyperlink" Target="https://asi.ru/" TargetMode="External"/><Relationship Id="rId10" Type="http://schemas.openxmlformats.org/officeDocument/2006/relationships/hyperlink" Target="http://top-50.gapm.ru/" TargetMode="External"/><Relationship Id="rId4" Type="http://schemas.openxmlformats.org/officeDocument/2006/relationships/hyperlink" Target="http://reestrspo.ru/" TargetMode="External"/><Relationship Id="rId9" Type="http://schemas.openxmlformats.org/officeDocument/2006/relationships/hyperlink" Target="http://prof-mayak.ru/" TargetMode="External"/><Relationship Id="rId14" Type="http://schemas.openxmlformats.org/officeDocument/2006/relationships/hyperlink" Target="http://&#1092;&#1094;&#1087;&#1088;&#1086;.&#1088;&#1092;/project/269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lebedevmk@iro.yar.r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po-mpu.com/434438340" TargetMode="External"/><Relationship Id="rId7" Type="http://schemas.openxmlformats.org/officeDocument/2006/relationships/hyperlink" Target="https://fumo-spo.ru/storage/userfolders/usr_c4ca4238a0b923820dcc509a6f75849b/files/13_01_01.pdf" TargetMode="External"/><Relationship Id="rId2" Type="http://schemas.openxmlformats.org/officeDocument/2006/relationships/hyperlink" Target="http://reestrspo.ru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fumo-spo.ru/storage/userfolders/usr_c4ca4238a0b923820dcc509a6f75849b/files/Prikaz_MONa_ot_07_12_2017_N_1196.pdf" TargetMode="External"/><Relationship Id="rId5" Type="http://schemas.openxmlformats.org/officeDocument/2006/relationships/hyperlink" Target="https://www.fumo-spo.ru/storage/userfolders/usr_c4ca4238a0b923820dcc509a6f75849b/files/Prikaz_MONa_ot_14_12_2017_N_1216.pdf" TargetMode="External"/><Relationship Id="rId4" Type="http://schemas.openxmlformats.org/officeDocument/2006/relationships/hyperlink" Target="https://fumo-spo.ru/storage/userfolders/usr_c4ca4238a0b923820dcc509a6f75849b/files/13_02_03.pd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54" y="193018"/>
            <a:ext cx="11540728" cy="143268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6554" y="1625702"/>
            <a:ext cx="120854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chemeClr val="accent5">
                    <a:lumMod val="50000"/>
                  </a:schemeClr>
                </a:solidFill>
              </a:rPr>
              <a:t>Нормативно-правовое </a:t>
            </a:r>
            <a:r>
              <a:rPr lang="ru-RU" sz="4800" b="1" dirty="0" smtClean="0">
                <a:solidFill>
                  <a:schemeClr val="accent5">
                    <a:lumMod val="50000"/>
                  </a:schemeClr>
                </a:solidFill>
              </a:rPr>
              <a:t>и учебно-методическое обеспечение  </a:t>
            </a:r>
          </a:p>
          <a:p>
            <a:pPr algn="ctr"/>
            <a:r>
              <a:rPr lang="ru-RU" sz="4800" b="1" dirty="0" smtClean="0">
                <a:solidFill>
                  <a:schemeClr val="accent5">
                    <a:lumMod val="50000"/>
                  </a:schemeClr>
                </a:solidFill>
              </a:rPr>
              <a:t>планирования, </a:t>
            </a:r>
            <a:r>
              <a:rPr lang="ru-RU" sz="4800" b="1" dirty="0">
                <a:solidFill>
                  <a:schemeClr val="accent5">
                    <a:lumMod val="50000"/>
                  </a:schemeClr>
                </a:solidFill>
              </a:rPr>
              <a:t>организации и </a:t>
            </a:r>
            <a:r>
              <a:rPr lang="ru-RU" sz="4800" b="1" dirty="0" smtClean="0">
                <a:solidFill>
                  <a:schemeClr val="accent5">
                    <a:lumMod val="50000"/>
                  </a:schemeClr>
                </a:solidFill>
              </a:rPr>
              <a:t>проведения </a:t>
            </a:r>
            <a:r>
              <a:rPr lang="ru-RU" sz="4800" b="1" dirty="0">
                <a:solidFill>
                  <a:schemeClr val="accent5">
                    <a:lumMod val="50000"/>
                  </a:schemeClr>
                </a:solidFill>
              </a:rPr>
              <a:t>учебной и производственной практики в образовательных организациях СПО</a:t>
            </a:r>
          </a:p>
          <a:p>
            <a:pPr algn="ctr"/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Лебедев </a:t>
            </a:r>
            <a:r>
              <a:rPr lang="ru-RU" sz="2400" b="1" dirty="0">
                <a:solidFill>
                  <a:srgbClr val="002060"/>
                </a:solidFill>
              </a:rPr>
              <a:t>Михаил Константинович, методист кафедры профессионального </a:t>
            </a:r>
            <a:r>
              <a:rPr lang="ru-RU" sz="2400" b="1" dirty="0" smtClean="0">
                <a:solidFill>
                  <a:srgbClr val="002060"/>
                </a:solidFill>
              </a:rPr>
              <a:t>образования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3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6411" y="29488"/>
            <a:ext cx="11943347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Нормативно-правовое обеспечение планирования, организации и проведения учебной и производственной практики в образовательных организациях СПО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6411" y="848958"/>
            <a:ext cx="11943347" cy="563231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Примерные основные образовательные программы</a:t>
            </a:r>
          </a:p>
          <a:p>
            <a:r>
              <a:rPr lang="ru-RU" sz="2400" dirty="0"/>
              <a:t>3.2.2. Требования к оснащенности баз практик</a:t>
            </a:r>
          </a:p>
          <a:p>
            <a:r>
              <a:rPr lang="ru-RU" sz="2400" dirty="0"/>
              <a:t>Базы практик должны быть оснащены необходимым оборудованием для выполнения всех видов деятельности, предусмотренными данным стандартом</a:t>
            </a:r>
          </a:p>
          <a:p>
            <a:pPr algn="just"/>
            <a:endParaRPr lang="ru-RU" sz="2400" b="1" dirty="0" smtClean="0"/>
          </a:p>
          <a:p>
            <a:pPr algn="just"/>
            <a:r>
              <a:rPr lang="ru-RU" sz="2400" b="1" dirty="0" smtClean="0"/>
              <a:t>Программа модуля</a:t>
            </a:r>
          </a:p>
          <a:p>
            <a:r>
              <a:rPr lang="ru-RU" sz="2400" dirty="0"/>
              <a:t>Учебная практика</a:t>
            </a:r>
          </a:p>
          <a:p>
            <a:r>
              <a:rPr lang="ru-RU" sz="2400" dirty="0"/>
              <a:t>Виды работ</a:t>
            </a:r>
          </a:p>
          <a:p>
            <a:endParaRPr lang="ru-RU" sz="2400" dirty="0" smtClean="0"/>
          </a:p>
          <a:p>
            <a:r>
              <a:rPr lang="ru-RU" sz="2400" dirty="0" smtClean="0"/>
              <a:t>Производственная </a:t>
            </a:r>
            <a:r>
              <a:rPr lang="ru-RU" sz="2400" dirty="0"/>
              <a:t>практика</a:t>
            </a:r>
            <a:r>
              <a:rPr lang="ru-RU" sz="2400" i="1" dirty="0"/>
              <a:t> </a:t>
            </a:r>
            <a:r>
              <a:rPr lang="ru-RU" sz="2400" i="1" dirty="0" smtClean="0"/>
              <a:t>(рассредоточенная и (или) концентрированная</a:t>
            </a:r>
            <a:r>
              <a:rPr lang="ru-RU" sz="2400" i="1" dirty="0"/>
              <a:t>)</a:t>
            </a:r>
            <a:endParaRPr lang="ru-RU" sz="2400" dirty="0"/>
          </a:p>
          <a:p>
            <a:r>
              <a:rPr lang="ru-RU" sz="2400" dirty="0"/>
              <a:t>Виды работ </a:t>
            </a:r>
          </a:p>
          <a:p>
            <a:pPr algn="just"/>
            <a:endParaRPr lang="ru-RU" sz="2400" b="1" dirty="0" smtClean="0"/>
          </a:p>
          <a:p>
            <a:pPr algn="ctr"/>
            <a:endParaRPr lang="ru-RU" sz="2400" b="1" dirty="0">
              <a:solidFill>
                <a:srgbClr val="C00000"/>
              </a:solidFill>
            </a:endParaRPr>
          </a:p>
          <a:p>
            <a:endParaRPr lang="ru-RU" sz="2400" dirty="0"/>
          </a:p>
          <a:p>
            <a:pPr algn="ctr"/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78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6411" y="29488"/>
            <a:ext cx="11943347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Нормативно-правовое обеспечение планирования, организации и проведения учебной и производственной практики в образовательных организациях СПО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682566"/>
            <a:ext cx="12192000" cy="63709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Профессиональные стандарты</a:t>
            </a:r>
          </a:p>
          <a:p>
            <a:pPr algn="just"/>
            <a:r>
              <a:rPr lang="ru-RU" sz="2400" b="1" u="sng" dirty="0">
                <a:hlinkClick r:id="rId2"/>
              </a:rPr>
              <a:t>13.02.11 Техническая эксплуатация и обслуживание электрического и электромеханического оборудования (по отраслям)</a:t>
            </a:r>
            <a:endParaRPr lang="ru-RU" sz="2400" b="1" dirty="0"/>
          </a:p>
          <a:p>
            <a:r>
              <a:rPr lang="ru-RU" sz="2400" dirty="0" smtClean="0"/>
              <a:t>20.006 </a:t>
            </a:r>
            <a:r>
              <a:rPr lang="ru-RU" sz="2400" dirty="0"/>
              <a:t>Профессиональный стандарт "Работник по </a:t>
            </a:r>
            <a:r>
              <a:rPr lang="ru-RU" sz="2400" dirty="0" smtClean="0"/>
              <a:t>эксплуатации грузоподъемных механизмов гидроэлектростанций/гидроаккумулирующих </a:t>
            </a:r>
            <a:r>
              <a:rPr lang="ru-RU" sz="2400" dirty="0"/>
              <a:t>электростанций",</a:t>
            </a:r>
          </a:p>
          <a:p>
            <a:r>
              <a:rPr lang="ru-RU" sz="2400" dirty="0" smtClean="0"/>
              <a:t>16.050 </a:t>
            </a:r>
            <a:r>
              <a:rPr lang="ru-RU" sz="2400" dirty="0"/>
              <a:t>Профессиональный стандарт "Электромеханик по </a:t>
            </a:r>
            <a:r>
              <a:rPr lang="ru-RU" sz="2400" dirty="0" smtClean="0"/>
              <a:t>эксплуатации, техническому </a:t>
            </a:r>
            <a:r>
              <a:rPr lang="ru-RU" sz="2400" dirty="0"/>
              <a:t>обслуживанию и ремонту эскалаторов и </a:t>
            </a:r>
            <a:r>
              <a:rPr lang="ru-RU" sz="2400" dirty="0" smtClean="0"/>
              <a:t>пассажирских конвейеров", </a:t>
            </a:r>
          </a:p>
          <a:p>
            <a:r>
              <a:rPr lang="ru-RU" sz="2400" dirty="0" smtClean="0"/>
              <a:t>16.019 </a:t>
            </a:r>
            <a:r>
              <a:rPr lang="ru-RU" sz="2400" dirty="0"/>
              <a:t>Профессиональный стандарт "Специалист по </a:t>
            </a:r>
            <a:r>
              <a:rPr lang="ru-RU" sz="2400" dirty="0" smtClean="0"/>
              <a:t>эксплуатации трансформаторных </a:t>
            </a:r>
            <a:r>
              <a:rPr lang="ru-RU" sz="2400" dirty="0"/>
              <a:t>подстанций и распределительных пунктов",</a:t>
            </a:r>
          </a:p>
          <a:p>
            <a:r>
              <a:rPr lang="ru-RU" sz="2400" dirty="0" smtClean="0"/>
              <a:t>16.090 </a:t>
            </a:r>
            <a:r>
              <a:rPr lang="ru-RU" sz="2400" dirty="0"/>
              <a:t>Профессиональный стандарт "Электромонтажник </a:t>
            </a:r>
            <a:r>
              <a:rPr lang="ru-RU" sz="2400" dirty="0" smtClean="0"/>
              <a:t>домовых электрических </a:t>
            </a:r>
            <a:r>
              <a:rPr lang="ru-RU" sz="2400" dirty="0"/>
              <a:t>систем и оборудования", </a:t>
            </a:r>
            <a:endParaRPr lang="ru-RU" sz="2400" dirty="0" smtClean="0"/>
          </a:p>
          <a:p>
            <a:r>
              <a:rPr lang="ru-RU" sz="2400" dirty="0" smtClean="0"/>
              <a:t>40.177 </a:t>
            </a:r>
            <a:r>
              <a:rPr lang="ru-RU" sz="2400" dirty="0"/>
              <a:t>Профессиональный стандарт "Техник по </a:t>
            </a:r>
            <a:r>
              <a:rPr lang="ru-RU" sz="2400" dirty="0" smtClean="0"/>
              <a:t>обслуживанию роботизированного производства</a:t>
            </a:r>
            <a:r>
              <a:rPr lang="ru-RU" sz="2400" dirty="0"/>
              <a:t>"</a:t>
            </a:r>
            <a:endParaRPr lang="ru-RU" sz="2400" b="1" dirty="0" smtClean="0"/>
          </a:p>
          <a:p>
            <a:r>
              <a:rPr lang="ru-RU" sz="2400" b="1" dirty="0" smtClean="0"/>
              <a:t>Методические рекомендации</a:t>
            </a:r>
            <a:r>
              <a:rPr lang="ru-RU" sz="2400" dirty="0" smtClean="0"/>
              <a:t> </a:t>
            </a:r>
            <a:r>
              <a:rPr lang="ru-RU" sz="2400" b="1" dirty="0" smtClean="0"/>
              <a:t>по разработке основных профессиональных образовательных</a:t>
            </a:r>
            <a:r>
              <a:rPr lang="ru-RU" sz="2400" dirty="0" smtClean="0"/>
              <a:t> </a:t>
            </a:r>
            <a:r>
              <a:rPr lang="ru-RU" sz="2400" b="1" dirty="0" smtClean="0"/>
              <a:t>программ и дополнительных профессиональных программ с учетом</a:t>
            </a:r>
            <a:r>
              <a:rPr lang="ru-RU" sz="2400" dirty="0" smtClean="0"/>
              <a:t> </a:t>
            </a:r>
            <a:r>
              <a:rPr lang="ru-RU" sz="2400" b="1" dirty="0" smtClean="0"/>
              <a:t>соответствующих профессиональных стандартов </a:t>
            </a:r>
            <a:r>
              <a:rPr lang="ru-RU" sz="2400" dirty="0" smtClean="0"/>
              <a:t>(МР от 22 </a:t>
            </a:r>
            <a:r>
              <a:rPr lang="ru-RU" sz="2400" dirty="0"/>
              <a:t>января 2015 г. N </a:t>
            </a:r>
            <a:r>
              <a:rPr lang="ru-RU" sz="2400" dirty="0" smtClean="0"/>
              <a:t>ДЛ-1/05вн)</a:t>
            </a:r>
            <a:endParaRPr lang="ru-RU" sz="2400" dirty="0"/>
          </a:p>
          <a:p>
            <a:r>
              <a:rPr lang="ru-RU" sz="2400" dirty="0"/>
              <a:t>Разработка программы учебной и производственной практики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1489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6411" y="29488"/>
            <a:ext cx="11943347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Нормативно-правовое обеспечение планирования, организации и проведения учебной и производственной практики в образовательных организациях СПО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6411" y="643239"/>
            <a:ext cx="12035589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Профессиональный стандарт «Педагог </a:t>
            </a:r>
            <a:r>
              <a:rPr lang="ru-RU" sz="2000" b="1" dirty="0">
                <a:solidFill>
                  <a:srgbClr val="C00000"/>
                </a:solidFill>
              </a:rPr>
              <a:t>профессионального обучения, профессионального образования и дополнительного профессионального </a:t>
            </a:r>
            <a:r>
              <a:rPr lang="ru-RU" sz="2000" b="1" dirty="0" smtClean="0">
                <a:solidFill>
                  <a:srgbClr val="C00000"/>
                </a:solidFill>
              </a:rPr>
              <a:t>образования» </a:t>
            </a:r>
            <a:r>
              <a:rPr lang="ru-RU" sz="2000" dirty="0" smtClean="0"/>
              <a:t>Приказ </a:t>
            </a:r>
            <a:r>
              <a:rPr lang="ru-RU" sz="2000" dirty="0"/>
              <a:t>Минтруда России от 08.09.2015 N </a:t>
            </a:r>
            <a:r>
              <a:rPr lang="ru-RU" sz="2000" dirty="0" smtClean="0"/>
              <a:t>608н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970891"/>
              </p:ext>
            </p:extLst>
          </p:nvPr>
        </p:nvGraphicFramePr>
        <p:xfrm>
          <a:off x="156411" y="1351125"/>
          <a:ext cx="11943346" cy="55549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057272"/>
                <a:gridCol w="6886074"/>
              </a:tblGrid>
              <a:tr h="4624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Обобщенные трудовые функции</a:t>
                      </a:r>
                      <a:endParaRPr lang="ru-RU" sz="2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Трудовые функции</a:t>
                      </a:r>
                      <a:endParaRPr lang="ru-RU" sz="2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370" marR="39370" marT="64770" marB="64770"/>
                </a:tc>
              </a:tr>
              <a:tr h="1347537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effectLst/>
                        </a:rPr>
                        <a:t>Преподавание по программам профессионального обучения, СПО и ДПП, ориентированным на соответствующий уровень квалификации (преподаватель)</a:t>
                      </a:r>
                      <a:endParaRPr lang="ru-RU" sz="2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effectLst/>
                        </a:rPr>
                        <a:t>Организация учебно-производственной деятельности обучающихся по освоению программ профессионального обучения и (или) программ подготовки квалифицированных рабочих, служащих</a:t>
                      </a:r>
                      <a:endParaRPr lang="ru-RU" sz="2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370" marR="39370" marT="64770" marB="64770"/>
                </a:tc>
              </a:tr>
              <a:tr h="1029586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effectLst/>
                        </a:rPr>
                        <a:t>Педагогический контроль и оценка освоения квалификации рабочего, служащего в процессе учебно-производственной деятельности обучающихся</a:t>
                      </a:r>
                      <a:endParaRPr lang="ru-RU" sz="2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370" marR="39370" marT="64770" marB="64770"/>
                </a:tc>
              </a:tr>
              <a:tr h="616985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effectLst/>
                        </a:rPr>
                        <a:t>Разработка программно-методического обеспечения учебно-производственного процесса</a:t>
                      </a:r>
                      <a:endParaRPr lang="ru-RU" sz="2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370" marR="39370" marT="64770" marB="64770"/>
                </a:tc>
              </a:tr>
              <a:tr h="4331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effectLst/>
                        </a:rPr>
                        <a:t>Организационно-методическое обеспечение реализации программ профессионального обучения, СПО и ДПП, ориентированных на соответствующий уровень квалификации</a:t>
                      </a:r>
                      <a:endParaRPr lang="ru-RU" sz="2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effectLst/>
                        </a:rPr>
                        <a:t>Мониторинг и оценка качества реализации преподавателями и мастерами производственного обучения программ учебных предметов, курсов, дисциплин (модулей), практик</a:t>
                      </a:r>
                      <a:endParaRPr lang="ru-RU" sz="20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9370" marR="39370" marT="64770" marB="6477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465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6411" y="29488"/>
            <a:ext cx="11943347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Практико-ориентированная и дуальная </a:t>
            </a:r>
            <a:r>
              <a:rPr lang="ru-RU" b="1" dirty="0"/>
              <a:t>модели обучения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6411" y="643239"/>
            <a:ext cx="12035589" cy="13234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Модель дуального обучения, сочетающая теоретическую подготовку на базе </a:t>
            </a:r>
            <a:r>
              <a:rPr lang="ru-RU" sz="2000" dirty="0" smtClean="0"/>
              <a:t>ПОО, практические занятия, учебную и производственную практики </a:t>
            </a:r>
            <a:r>
              <a:rPr lang="ru-RU" sz="2000" dirty="0"/>
              <a:t>на рабочем </a:t>
            </a:r>
            <a:r>
              <a:rPr lang="ru-RU" sz="2000" dirty="0" smtClean="0"/>
              <a:t>месте, </a:t>
            </a:r>
            <a:r>
              <a:rPr lang="ru-RU" sz="2000" dirty="0"/>
              <a:t>полностью ориентирована на производство, развивает институт наставничества и опирается на новые форматы  партнерства, предполагающие совместное финансирование программ подготовки кадров под конкретное рабочее место. 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303486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6411" y="29488"/>
            <a:ext cx="11943347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Оценка </a:t>
            </a:r>
            <a:r>
              <a:rPr lang="ru-RU" b="1" dirty="0"/>
              <a:t>квалификаций по методике </a:t>
            </a:r>
            <a:r>
              <a:rPr lang="ru-RU" b="1" dirty="0" err="1"/>
              <a:t>Ворлдскиллс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56411" y="643239"/>
            <a:ext cx="12035589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/>
              <a:t>ЗАДАНИЯ ДЛЯ ДЕМОНСТРАЦИОННОГО ЭКЗАМЕНА разработанные Союзом "Молодые профессионалы </a:t>
            </a:r>
            <a:r>
              <a:rPr lang="ru-RU" sz="2000" dirty="0" err="1"/>
              <a:t>Ворлдскиллс</a:t>
            </a:r>
            <a:r>
              <a:rPr lang="ru-RU" sz="2000" dirty="0"/>
              <a:t> </a:t>
            </a:r>
            <a:r>
              <a:rPr lang="ru-RU" sz="2000" dirty="0" smtClean="0"/>
              <a:t>Россия</a:t>
            </a:r>
            <a:r>
              <a:rPr lang="ru-RU" sz="2000" dirty="0" smtClean="0">
                <a:hlinkClick r:id="rId2"/>
              </a:rPr>
              <a:t>«</a:t>
            </a:r>
            <a:r>
              <a:rPr lang="ru-RU" sz="2000" dirty="0" smtClean="0"/>
              <a:t>. </a:t>
            </a:r>
            <a:r>
              <a:rPr lang="ru-RU" sz="2000" b="1" i="1" u="sng" dirty="0" smtClean="0">
                <a:hlinkClick r:id="rId2"/>
              </a:rPr>
              <a:t>ССЫЛКА </a:t>
            </a:r>
            <a:r>
              <a:rPr lang="ru-RU" sz="2000" b="1" i="1" u="sng" dirty="0">
                <a:hlinkClick r:id="rId2"/>
              </a:rPr>
              <a:t>МАТЕРИАЛЫ СОЮЗА "МОЛОДЫЕ ПРОФЕССИОНАЛЫ </a:t>
            </a:r>
            <a:r>
              <a:rPr lang="ru-RU" sz="2000" b="1" i="1" u="sng" dirty="0" err="1">
                <a:hlinkClick r:id="rId2"/>
              </a:rPr>
              <a:t>Worldskills</a:t>
            </a:r>
            <a:r>
              <a:rPr lang="ru-RU" sz="2000" b="1" i="1" u="sng" dirty="0">
                <a:hlinkClick r:id="rId2"/>
              </a:rPr>
              <a:t> Россия"</a:t>
            </a:r>
            <a:endParaRPr lang="ru-RU" sz="2000" dirty="0"/>
          </a:p>
          <a:p>
            <a:r>
              <a:rPr lang="ru-RU" sz="2000" dirty="0"/>
              <a:t> </a:t>
            </a:r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://drive.google.com/drive/folders/19sBgG9urfx-oniC-CoE6t_spJoWWjXfj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303486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6411" y="29488"/>
            <a:ext cx="11943347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Государственная итоговая аттестация - Демонстрационный экзамен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169" y="440480"/>
            <a:ext cx="12035589" cy="62478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fontAlgn="base"/>
            <a:r>
              <a:rPr lang="ru-RU" sz="2000" b="1" dirty="0" smtClean="0"/>
              <a:t>Порядок </a:t>
            </a:r>
            <a:r>
              <a:rPr lang="ru-RU" sz="2000" b="1" dirty="0"/>
              <a:t>проведения государственной итоговой аттестации по образовательным программам среднего профессионального </a:t>
            </a:r>
            <a:r>
              <a:rPr lang="ru-RU" sz="2000" b="1" dirty="0" smtClean="0"/>
              <a:t>образования </a:t>
            </a:r>
            <a:r>
              <a:rPr lang="ru-RU" sz="2000" dirty="0" smtClean="0"/>
              <a:t>(</a:t>
            </a:r>
            <a:r>
              <a:rPr lang="ru-RU" sz="2000" dirty="0"/>
              <a:t>от 16 августа 2013 года N </a:t>
            </a:r>
            <a:r>
              <a:rPr lang="ru-RU" sz="2000" dirty="0" smtClean="0"/>
              <a:t>968, с </a:t>
            </a:r>
            <a:r>
              <a:rPr lang="ru-RU" sz="2000" dirty="0"/>
              <a:t>изменениями на 17 ноября 2017 года)</a:t>
            </a:r>
          </a:p>
          <a:p>
            <a:r>
              <a:rPr lang="ru-RU" sz="2000" dirty="0" smtClean="0"/>
              <a:t>          </a:t>
            </a:r>
            <a:r>
              <a:rPr lang="ru-RU" sz="2000" dirty="0" smtClean="0">
                <a:solidFill>
                  <a:srgbClr val="FF0000"/>
                </a:solidFill>
              </a:rPr>
              <a:t>Порядок </a:t>
            </a:r>
            <a:r>
              <a:rPr lang="ru-RU" sz="2000" dirty="0">
                <a:solidFill>
                  <a:srgbClr val="FF0000"/>
                </a:solidFill>
              </a:rPr>
              <a:t>ГИА определяет подходы к организации демонстрационного экзамена:</a:t>
            </a:r>
          </a:p>
          <a:p>
            <a:r>
              <a:rPr lang="ru-RU" sz="2000" dirty="0" smtClean="0"/>
              <a:t>14.1</a:t>
            </a:r>
            <a:r>
              <a:rPr lang="ru-RU" sz="2000" dirty="0"/>
              <a:t>. Демонстрационный экзамен предусматривает моделирование реальных производственных условий для решения выпускниками практических задач профессиональной деятельности».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15</a:t>
            </a:r>
            <a:r>
              <a:rPr lang="ru-RU" sz="2000" dirty="0"/>
              <a:t>.  …Задания демонстрационного экзамена разрабатываются на основе профессиональных стандартов (при наличии) и с учетом оценочных материалов (при наличии), разработанных союзом». </a:t>
            </a:r>
            <a:endParaRPr lang="ru-RU" sz="2000" dirty="0" smtClean="0"/>
          </a:p>
          <a:p>
            <a:pPr algn="just"/>
            <a:r>
              <a:rPr lang="ru-RU" sz="2000" dirty="0" smtClean="0"/>
              <a:t>        </a:t>
            </a:r>
            <a:r>
              <a:rPr lang="ru-RU" sz="2000" dirty="0" smtClean="0">
                <a:solidFill>
                  <a:srgbClr val="FF0000"/>
                </a:solidFill>
              </a:rPr>
              <a:t>Центр </a:t>
            </a:r>
            <a:r>
              <a:rPr lang="ru-RU" sz="2000" dirty="0">
                <a:solidFill>
                  <a:srgbClr val="FF0000"/>
                </a:solidFill>
              </a:rPr>
              <a:t>развития профессионального образования </a:t>
            </a:r>
            <a:r>
              <a:rPr lang="ru-RU" sz="2000" dirty="0"/>
              <a:t>Московского политехнического университета определен координатором организации процедур демонстрационного экзамена в рамках государственной итоговой аттестации по программам СПО по наиболее востребованным и перспективным профессиям и </a:t>
            </a:r>
            <a:r>
              <a:rPr lang="ru-RU" sz="2000" dirty="0" smtClean="0"/>
              <a:t>специальностям - </a:t>
            </a: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www.crpo-mpu.com/432225275</a:t>
            </a:r>
            <a:endParaRPr lang="ru-RU" sz="2000" dirty="0" smtClean="0"/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ru-RU" sz="2000" dirty="0"/>
              <a:t>  </a:t>
            </a:r>
            <a:r>
              <a:rPr lang="ru-RU" sz="2000" dirty="0" smtClean="0"/>
              <a:t>Задания разработанные ФУМО</a:t>
            </a:r>
            <a:r>
              <a:rPr lang="ru-RU" sz="2000" i="1" dirty="0"/>
              <a:t> </a:t>
            </a:r>
            <a:r>
              <a:rPr lang="ru-RU" sz="2000" i="1" u="sng" dirty="0">
                <a:hlinkClick r:id="rId3"/>
              </a:rPr>
              <a:t>Ссылка</a:t>
            </a:r>
            <a:endParaRPr lang="ru-RU" sz="2000" dirty="0" smtClean="0"/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ru-RU" sz="2000" dirty="0"/>
              <a:t>07.05_Вопросы по ДЭ в </a:t>
            </a:r>
            <a:r>
              <a:rPr lang="ru-RU" sz="2000" dirty="0" smtClean="0"/>
              <a:t>ГИА. Вопросы </a:t>
            </a:r>
            <a:r>
              <a:rPr lang="ru-RU" sz="2000" dirty="0"/>
              <a:t>и ответы по основным положениям организации и проведения демонстрационного экзамена. </a:t>
            </a:r>
            <a:r>
              <a:rPr lang="ru-RU" sz="2000" dirty="0" smtClean="0"/>
              <a:t>07.05.2018  </a:t>
            </a:r>
            <a:r>
              <a:rPr lang="ru-RU" sz="2000" u="sng" dirty="0" smtClean="0">
                <a:hlinkClick r:id="rId4"/>
              </a:rPr>
              <a:t>Скачать файл</a:t>
            </a:r>
            <a:endParaRPr lang="ru-RU" sz="2000" u="sng" dirty="0" smtClean="0"/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ru-RU" sz="2000" dirty="0" smtClean="0"/>
              <a:t>13_04_Metodicheskikie_rekomendatsii_DE_2018. Проект </a:t>
            </a:r>
            <a:r>
              <a:rPr lang="ru-RU" sz="2000" dirty="0"/>
              <a:t>методических рекомендаций об организации и проведению демонстрационного экзамена в составе ГИА по программе СПО в 2018 году, разработанные МОН (Дополненная </a:t>
            </a:r>
            <a:r>
              <a:rPr lang="ru-RU" sz="2000" dirty="0" smtClean="0"/>
              <a:t>редакция) </a:t>
            </a:r>
            <a:r>
              <a:rPr lang="ru-RU" sz="2000" u="sng" dirty="0" smtClean="0">
                <a:hlinkClick r:id="rId5"/>
              </a:rPr>
              <a:t>Скачать файл</a:t>
            </a:r>
            <a:endParaRPr lang="ru-RU" sz="2000" u="sng" dirty="0" smtClean="0"/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ru-RU" sz="2000" dirty="0"/>
              <a:t>Методика пересчета баллов ДЭ в </a:t>
            </a:r>
            <a:r>
              <a:rPr lang="ru-RU" sz="2000" dirty="0" smtClean="0"/>
              <a:t>оценку. Предлагаем </a:t>
            </a:r>
            <a:r>
              <a:rPr lang="ru-RU" sz="2000" dirty="0"/>
              <a:t>Вам для обсуждения разработанную союзом WS методику пересчета баллов ДЭ в оценку по ГИА. Ждем Ваших откликов по адресу fgos-top50@mail.ru. В теме письма указать Обсуждение </a:t>
            </a:r>
            <a:r>
              <a:rPr lang="ru-RU" sz="2000" dirty="0" smtClean="0"/>
              <a:t>методики. </a:t>
            </a:r>
            <a:r>
              <a:rPr lang="ru-RU" sz="2000" u="sng" dirty="0" smtClean="0">
                <a:hlinkClick r:id="rId6"/>
              </a:rPr>
              <a:t>Скачать файл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3114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6411" y="29488"/>
            <a:ext cx="11943347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Учебно-методическое </a:t>
            </a:r>
            <a:r>
              <a:rPr lang="ru-RU" b="1" dirty="0"/>
              <a:t>обеспечение планирования, организации и проведения учебной и производственной практики в образовательных организациях СПО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6411" y="643239"/>
            <a:ext cx="12035589" cy="48320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smtClean="0"/>
              <a:t>Рабочая программа профессионального модуля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/>
              <a:t>Рабочая программа преддипломной </a:t>
            </a:r>
            <a:r>
              <a:rPr lang="ru-RU" sz="2400" dirty="0" smtClean="0"/>
              <a:t>практики</a:t>
            </a:r>
            <a:endParaRPr lang="en-US" sz="2400" dirty="0" smtClean="0"/>
          </a:p>
          <a:p>
            <a:pPr algn="just">
              <a:lnSpc>
                <a:spcPct val="150000"/>
              </a:lnSpc>
            </a:pPr>
            <a:r>
              <a:rPr lang="ru-RU" sz="2400" dirty="0" smtClean="0"/>
              <a:t>Индивидуальное задание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ru-RU" sz="2400" dirty="0" smtClean="0"/>
              <a:t>Аттестационный лист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Характеристика 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Дневник практики</a:t>
            </a:r>
            <a:endParaRPr lang="ru-RU" sz="2400" dirty="0"/>
          </a:p>
          <a:p>
            <a:pPr>
              <a:lnSpc>
                <a:spcPct val="150000"/>
              </a:lnSpc>
            </a:pPr>
            <a:r>
              <a:rPr lang="ru-RU" sz="2400" dirty="0" smtClean="0"/>
              <a:t>Отчет</a:t>
            </a:r>
            <a:endParaRPr lang="ru-RU" sz="2400" dirty="0"/>
          </a:p>
          <a:p>
            <a:pPr>
              <a:lnSpc>
                <a:spcPct val="150000"/>
              </a:lnSpc>
            </a:pPr>
            <a:r>
              <a:rPr lang="ru-RU" sz="2400" dirty="0" smtClean="0"/>
              <a:t>Методические рекомендации</a:t>
            </a:r>
          </a:p>
          <a:p>
            <a:pPr algn="just"/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315122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6411" y="29488"/>
            <a:ext cx="11943347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РЕЗЮМЕ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56411" y="404385"/>
            <a:ext cx="12035589" cy="77867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/>
              <a:t>Для реализации мероприятий, связанных с внедрением </a:t>
            </a:r>
            <a:r>
              <a:rPr lang="ru-RU" sz="2000" dirty="0" smtClean="0"/>
              <a:t>современных подходов </a:t>
            </a:r>
            <a:r>
              <a:rPr lang="ru-RU" sz="2000" dirty="0"/>
              <a:t>к планированию, организации и проведению учебной и производственной практики в образовательных организациях СПО в соответствии с требованиями ФГОС СПО, ФГОС ТОП-50 и профессиональных </a:t>
            </a:r>
            <a:r>
              <a:rPr lang="ru-RU" sz="2000" dirty="0" smtClean="0"/>
              <a:t>стандартов преподаватели </a:t>
            </a:r>
            <a:r>
              <a:rPr lang="ru-RU" sz="2000" dirty="0"/>
              <a:t>и мастера производственного обучения </a:t>
            </a:r>
            <a:r>
              <a:rPr lang="ru-RU" sz="2000" dirty="0" smtClean="0"/>
              <a:t>должны быть всегда в курсе нормативно-правовой и учебно-методической  документацию, которая постоянно появляется и обновляется на сайтах: </a:t>
            </a:r>
          </a:p>
          <a:p>
            <a:r>
              <a:rPr lang="ru-RU" sz="2000" dirty="0" err="1" smtClean="0"/>
              <a:t>Минобранауки</a:t>
            </a:r>
            <a:r>
              <a:rPr lang="ru-RU" sz="2000" dirty="0" smtClean="0"/>
              <a:t> России - Министерство просвещения РФ - </a:t>
            </a:r>
            <a:r>
              <a:rPr lang="en-US" sz="2000" dirty="0">
                <a:hlinkClick r:id="rId2"/>
              </a:rPr>
              <a:t>https://xn--80abucjiibhv9a.xn--p1ai/</a:t>
            </a:r>
            <a:r>
              <a:rPr lang="ru-RU" sz="2000" dirty="0" smtClean="0"/>
              <a:t>, </a:t>
            </a:r>
          </a:p>
          <a:p>
            <a:r>
              <a:rPr lang="ru-RU" sz="2000" dirty="0" smtClean="0"/>
              <a:t>Федеральный институт </a:t>
            </a:r>
            <a:r>
              <a:rPr lang="ru-RU" sz="2000" dirty="0"/>
              <a:t>развития </a:t>
            </a:r>
            <a:r>
              <a:rPr lang="ru-RU" sz="2000" dirty="0" smtClean="0"/>
              <a:t>образования -Российская академия </a:t>
            </a:r>
            <a:r>
              <a:rPr lang="ru-RU" sz="2000" dirty="0"/>
              <a:t>народного хозяйства и государственной службы (</a:t>
            </a:r>
            <a:r>
              <a:rPr lang="ru-RU" sz="2000" dirty="0" err="1"/>
              <a:t>РАНХиГС</a:t>
            </a:r>
            <a:r>
              <a:rPr lang="ru-RU" sz="2000" dirty="0" smtClean="0"/>
              <a:t>) - </a:t>
            </a:r>
            <a:r>
              <a:rPr lang="en-US" sz="2000" dirty="0">
                <a:hlinkClick r:id="rId3"/>
              </a:rPr>
              <a:t>http://www.firo.ru/</a:t>
            </a:r>
            <a:r>
              <a:rPr lang="ru-RU" sz="2000" dirty="0" smtClean="0"/>
              <a:t>, </a:t>
            </a:r>
          </a:p>
          <a:p>
            <a:r>
              <a:rPr lang="ru-RU" sz="2000" dirty="0"/>
              <a:t>Федеральный реестр примерных образовательных программ </a:t>
            </a:r>
            <a:r>
              <a:rPr lang="ru-RU" sz="2000" dirty="0" smtClean="0"/>
              <a:t>СПО </a:t>
            </a:r>
            <a:r>
              <a:rPr lang="ru-RU" sz="2000" b="1" dirty="0" smtClean="0"/>
              <a:t>- </a:t>
            </a:r>
            <a:r>
              <a:rPr lang="en-US" sz="2000" dirty="0">
                <a:hlinkClick r:id="rId4"/>
              </a:rPr>
              <a:t>http://reestrspo.ru</a:t>
            </a:r>
            <a:r>
              <a:rPr lang="en-US" sz="2000" dirty="0" smtClean="0">
                <a:hlinkClick r:id="rId4"/>
              </a:rPr>
              <a:t>/</a:t>
            </a:r>
            <a:r>
              <a:rPr lang="ru-RU" sz="2000" dirty="0" smtClean="0"/>
              <a:t>,</a:t>
            </a:r>
          </a:p>
          <a:p>
            <a:r>
              <a:rPr lang="ru-RU" sz="2000" dirty="0" smtClean="0"/>
              <a:t>Агентство </a:t>
            </a:r>
            <a:r>
              <a:rPr lang="ru-RU" sz="2000" dirty="0"/>
              <a:t>стратегических </a:t>
            </a:r>
            <a:r>
              <a:rPr lang="ru-RU" sz="2000" dirty="0" smtClean="0"/>
              <a:t>инициатив - </a:t>
            </a:r>
            <a:r>
              <a:rPr lang="en-US" sz="2000" dirty="0">
                <a:hlinkClick r:id="rId5"/>
              </a:rPr>
              <a:t>https://asi.ru/</a:t>
            </a:r>
            <a:r>
              <a:rPr lang="ru-RU" sz="2000" dirty="0" smtClean="0"/>
              <a:t>, </a:t>
            </a:r>
          </a:p>
          <a:p>
            <a:r>
              <a:rPr lang="ru-RU" sz="2000" dirty="0" smtClean="0"/>
              <a:t>Национальный Совет </a:t>
            </a:r>
            <a:r>
              <a:rPr lang="ru-RU" sz="2000" dirty="0"/>
              <a:t>при Президенте Российской Федерации по профессиональным </a:t>
            </a:r>
            <a:r>
              <a:rPr lang="ru-RU" sz="2000" dirty="0" smtClean="0"/>
              <a:t>квалификациям -</a:t>
            </a:r>
            <a:r>
              <a:rPr lang="en-US" sz="2000" dirty="0">
                <a:hlinkClick r:id="rId6"/>
              </a:rPr>
              <a:t> http://nspkrf.ru</a:t>
            </a:r>
            <a:r>
              <a:rPr lang="en-US" sz="2000" dirty="0" smtClean="0">
                <a:hlinkClick r:id="rId6"/>
              </a:rPr>
              <a:t>/</a:t>
            </a:r>
            <a:r>
              <a:rPr lang="ru-RU" sz="2000" dirty="0" smtClean="0"/>
              <a:t>,</a:t>
            </a:r>
          </a:p>
          <a:p>
            <a:r>
              <a:rPr lang="ru-RU" sz="2000" dirty="0" smtClean="0"/>
              <a:t>Центр развития профессионального образования - </a:t>
            </a:r>
            <a:r>
              <a:rPr lang="en-US" sz="2000" dirty="0">
                <a:hlinkClick r:id="rId7"/>
              </a:rPr>
              <a:t>http://www.crpo-mpu.com</a:t>
            </a:r>
            <a:r>
              <a:rPr lang="en-US" sz="2000" dirty="0" smtClean="0">
                <a:hlinkClick r:id="rId7"/>
              </a:rPr>
              <a:t>/</a:t>
            </a:r>
            <a:r>
              <a:rPr lang="ru-RU" sz="2000" dirty="0" smtClean="0"/>
              <a:t>,</a:t>
            </a:r>
          </a:p>
          <a:p>
            <a:r>
              <a:rPr lang="ru-RU" sz="2000" dirty="0" smtClean="0"/>
              <a:t>Портал федеральных учебно-методических объединений в среднем профессиональном образовании - </a:t>
            </a:r>
            <a:r>
              <a:rPr lang="en-US" sz="2000" dirty="0">
                <a:hlinkClick r:id="rId8"/>
              </a:rPr>
              <a:t>https://fumo-spo.ru</a:t>
            </a:r>
            <a:r>
              <a:rPr lang="en-US" sz="2000" dirty="0" smtClean="0">
                <a:hlinkClick r:id="rId8"/>
              </a:rPr>
              <a:t>/</a:t>
            </a:r>
            <a:endParaRPr lang="ru-RU" sz="2000" dirty="0" smtClean="0"/>
          </a:p>
          <a:p>
            <a:r>
              <a:rPr lang="ru-RU" sz="2000" dirty="0" smtClean="0"/>
              <a:t>Маяк профессионального образования</a:t>
            </a:r>
            <a:r>
              <a:rPr lang="ru-RU" sz="2000" dirty="0"/>
              <a:t> </a:t>
            </a:r>
            <a:r>
              <a:rPr lang="ru-RU" sz="2000" dirty="0" smtClean="0"/>
              <a:t>- </a:t>
            </a:r>
            <a:r>
              <a:rPr lang="en-US" sz="2000" dirty="0" smtClean="0">
                <a:hlinkClick r:id="rId9"/>
              </a:rPr>
              <a:t>http</a:t>
            </a:r>
            <a:r>
              <a:rPr lang="en-US" sz="2000" dirty="0">
                <a:hlinkClick r:id="rId9"/>
              </a:rPr>
              <a:t>://prof-mayak.ru</a:t>
            </a:r>
            <a:r>
              <a:rPr lang="en-US" sz="2000" dirty="0"/>
              <a:t> </a:t>
            </a:r>
            <a:endParaRPr lang="ru-RU" sz="2000" dirty="0" smtClean="0"/>
          </a:p>
          <a:p>
            <a:r>
              <a:rPr lang="ru-RU" sz="2000" dirty="0" smtClean="0"/>
              <a:t>Организационно-методическое</a:t>
            </a:r>
            <a:r>
              <a:rPr lang="ru-RU" sz="2000" dirty="0"/>
              <a:t> </a:t>
            </a:r>
            <a:r>
              <a:rPr lang="ru-RU" sz="2000" dirty="0" smtClean="0"/>
              <a:t>сопровождение </a:t>
            </a:r>
            <a:r>
              <a:rPr lang="ru-RU" sz="2000" dirty="0"/>
              <a:t>внедрения ФГОС по </a:t>
            </a:r>
            <a:r>
              <a:rPr lang="ru-RU" sz="2000" dirty="0" smtClean="0"/>
              <a:t>ТОП-50 - </a:t>
            </a:r>
            <a:r>
              <a:rPr lang="en-US" sz="2000" dirty="0" smtClean="0">
                <a:hlinkClick r:id="rId10"/>
              </a:rPr>
              <a:t>http</a:t>
            </a:r>
            <a:r>
              <a:rPr lang="en-US" sz="2000" dirty="0">
                <a:hlinkClick r:id="rId10"/>
              </a:rPr>
              <a:t>://top-50.gapm.ru</a:t>
            </a:r>
            <a:r>
              <a:rPr lang="en-US" sz="2000" dirty="0"/>
              <a:t> </a:t>
            </a:r>
            <a:endParaRPr lang="ru-RU" sz="2000" dirty="0" smtClean="0"/>
          </a:p>
          <a:p>
            <a:r>
              <a:rPr lang="ru-RU" sz="2000" dirty="0"/>
              <a:t>Портал информационной и методической поддержки инклюзивного среднего профессионального образования инвалидов и лиц с ограниченными возможностями </a:t>
            </a:r>
            <a:r>
              <a:rPr lang="ru-RU" sz="2000" dirty="0" smtClean="0"/>
              <a:t>здоровья - </a:t>
            </a:r>
            <a:r>
              <a:rPr lang="en-US" sz="2000" dirty="0" smtClean="0">
                <a:hlinkClick r:id="rId11"/>
              </a:rPr>
              <a:t>http</a:t>
            </a:r>
            <a:r>
              <a:rPr lang="en-US" sz="2000" dirty="0">
                <a:hlinkClick r:id="rId11"/>
              </a:rPr>
              <a:t>://spo.wil.ru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ru-RU" sz="2000" dirty="0" smtClean="0"/>
              <a:t>Профессиональные стандарты. </a:t>
            </a:r>
            <a:r>
              <a:rPr lang="ru-RU" sz="2000" smtClean="0"/>
              <a:t>Программно-аппаратный комплекс - </a:t>
            </a:r>
            <a:r>
              <a:rPr lang="en-US" sz="2000" smtClean="0">
                <a:hlinkClick r:id="rId12"/>
              </a:rPr>
              <a:t>http</a:t>
            </a:r>
            <a:r>
              <a:rPr lang="en-US" sz="2000" dirty="0">
                <a:hlinkClick r:id="rId12"/>
              </a:rPr>
              <a:t>://profstandart.rosmintrud.ru</a:t>
            </a:r>
            <a:r>
              <a:rPr lang="en-US" sz="2000" dirty="0"/>
              <a:t> </a:t>
            </a:r>
            <a:endParaRPr lang="ru-RU" sz="2000" dirty="0"/>
          </a:p>
          <a:p>
            <a:endParaRPr lang="ru-RU" sz="2000" dirty="0">
              <a:hlinkClick r:id="rId12"/>
            </a:endParaRPr>
          </a:p>
          <a:p>
            <a:r>
              <a:rPr lang="ru-RU" sz="2000" dirty="0">
                <a:hlinkClick r:id="rId13"/>
              </a:rPr>
              <a:t/>
            </a:r>
            <a:br>
              <a:rPr lang="ru-RU" sz="2000" dirty="0">
                <a:hlinkClick r:id="rId13"/>
              </a:rPr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>
                <a:hlinkClick r:id="rId14"/>
              </a:rPr>
              <a:t>http://</a:t>
            </a:r>
            <a:r>
              <a:rPr lang="ru-RU" sz="2000" dirty="0" err="1">
                <a:hlinkClick r:id="rId14"/>
              </a:rPr>
              <a:t>фцпро.рф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5446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3272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Учебно-методический семинар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84402" y="2823436"/>
            <a:ext cx="7307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rgbClr val="A52D36"/>
                </a:solidFill>
              </a:rPr>
              <a:t>Благодарю за внимание</a:t>
            </a:r>
            <a:endParaRPr lang="ru-RU" sz="5400" dirty="0">
              <a:solidFill>
                <a:srgbClr val="A52D36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9731" y="5441100"/>
            <a:ext cx="10658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Лебедев Михаил Константинович, методист КПО</a:t>
            </a:r>
          </a:p>
          <a:p>
            <a:r>
              <a:rPr lang="ru-RU" sz="2000" dirty="0" smtClean="0"/>
              <a:t>Т. (4852) 23-08-31; E-</a:t>
            </a:r>
            <a:r>
              <a:rPr lang="ru-RU" sz="2000" dirty="0" err="1" smtClean="0"/>
              <a:t>mail</a:t>
            </a:r>
            <a:r>
              <a:rPr lang="ru-RU" sz="2000" dirty="0"/>
              <a:t>: </a:t>
            </a:r>
            <a:r>
              <a:rPr lang="en-US" sz="2000" dirty="0" smtClean="0">
                <a:hlinkClick r:id="rId4"/>
              </a:rPr>
              <a:t>lebedevmk</a:t>
            </a:r>
            <a:r>
              <a:rPr lang="en-US" sz="2000" u="sng" dirty="0" smtClean="0">
                <a:hlinkClick r:id="rId4"/>
              </a:rPr>
              <a:t>@iro.yar.ru</a:t>
            </a:r>
            <a:endParaRPr lang="en-US" sz="2000" u="sng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26695" y="148157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Демонстрационный экзамен-2018 как процедура ГИА в вопросах и ответах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263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0421" y="731967"/>
            <a:ext cx="11919283" cy="53245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ФЕДЕРАЛЬНЫЙ </a:t>
            </a:r>
            <a:r>
              <a:rPr lang="ru-RU" sz="2000" b="1" dirty="0" smtClean="0">
                <a:solidFill>
                  <a:srgbClr val="C00000"/>
                </a:solidFill>
              </a:rPr>
              <a:t>ЗАКОН</a:t>
            </a: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ОБ </a:t>
            </a:r>
            <a:r>
              <a:rPr lang="ru-RU" sz="2000" b="1" dirty="0">
                <a:solidFill>
                  <a:srgbClr val="C00000"/>
                </a:solidFill>
              </a:rPr>
              <a:t>ОБРАЗОВАНИИ В РОССИЙСКОЙ </a:t>
            </a:r>
            <a:r>
              <a:rPr lang="ru-RU" sz="2000" b="1" dirty="0" smtClean="0">
                <a:solidFill>
                  <a:srgbClr val="C00000"/>
                </a:solidFill>
              </a:rPr>
              <a:t>ФЕДЕРАЦИИ от 29 декабря 2012г. №273-ФЗ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Статья 2. Основные понятия, используемые в настоящем Федеральном законе</a:t>
            </a:r>
          </a:p>
          <a:p>
            <a:r>
              <a:rPr lang="ru-RU" sz="2000" dirty="0" smtClean="0"/>
              <a:t>24</a:t>
            </a:r>
            <a:r>
              <a:rPr lang="ru-RU" sz="2000" dirty="0"/>
              <a:t>) </a:t>
            </a:r>
            <a:r>
              <a:rPr lang="ru-RU" sz="2000" b="1" dirty="0"/>
              <a:t>практика</a:t>
            </a:r>
            <a:r>
              <a:rPr lang="ru-RU" sz="2000" dirty="0"/>
              <a:t> - вид учебной деятельности, направленной на формирование, закрепление, развитие практических навыков и компетенции в процессе выполнения определенных видов работ, связанных с будущей профессиональной деятельностью</a:t>
            </a:r>
            <a:r>
              <a:rPr lang="ru-RU" sz="2000" dirty="0" smtClean="0"/>
              <a:t>;</a:t>
            </a:r>
          </a:p>
          <a:p>
            <a:endParaRPr lang="ru-RU" sz="2000" dirty="0" smtClean="0"/>
          </a:p>
          <a:p>
            <a:r>
              <a:rPr lang="ru-RU" sz="2000" b="1" dirty="0" smtClean="0">
                <a:solidFill>
                  <a:srgbClr val="002060"/>
                </a:solidFill>
              </a:rPr>
              <a:t>Статья </a:t>
            </a:r>
            <a:r>
              <a:rPr lang="ru-RU" sz="2000" b="1" dirty="0">
                <a:solidFill>
                  <a:srgbClr val="002060"/>
                </a:solidFill>
              </a:rPr>
              <a:t>13. Общие требования к реализации образовательных программ</a:t>
            </a:r>
          </a:p>
          <a:p>
            <a:r>
              <a:rPr lang="ru-RU" sz="2000" dirty="0"/>
              <a:t>6. Основные профессиональные образовательные программы предусматривают проведение </a:t>
            </a:r>
            <a:r>
              <a:rPr lang="ru-RU" sz="2000" b="1" dirty="0"/>
              <a:t>практики </a:t>
            </a:r>
            <a:r>
              <a:rPr lang="ru-RU" sz="2000" dirty="0"/>
              <a:t>обучающихся.</a:t>
            </a:r>
          </a:p>
          <a:p>
            <a:r>
              <a:rPr lang="ru-RU" sz="2000" dirty="0"/>
              <a:t>7. Организация проведения </a:t>
            </a:r>
            <a:r>
              <a:rPr lang="ru-RU" sz="2000" b="1" dirty="0"/>
              <a:t>практики</a:t>
            </a:r>
            <a:r>
              <a:rPr lang="ru-RU" sz="2000" dirty="0"/>
              <a:t>, предусмотренной образовательной программой, осуществляется организациями, осуществляющими образовательную деятельность, на основе договоров с организациями, осуществляющими деятельность по образовательной программе соответствующего профиля. </a:t>
            </a:r>
            <a:r>
              <a:rPr lang="ru-RU" sz="2000" b="1" dirty="0"/>
              <a:t>Практика</a:t>
            </a:r>
            <a:r>
              <a:rPr lang="ru-RU" sz="2000" dirty="0"/>
              <a:t> может быть проведена непосредственно в организации, осуществляющей образовательную деятельность.</a:t>
            </a:r>
          </a:p>
          <a:p>
            <a:r>
              <a:rPr lang="ru-RU" sz="2000" dirty="0"/>
              <a:t>8. Положения о </a:t>
            </a:r>
            <a:r>
              <a:rPr lang="ru-RU" sz="2000" b="1" dirty="0"/>
              <a:t>практике</a:t>
            </a:r>
            <a:r>
              <a:rPr lang="ru-RU" sz="2000" dirty="0"/>
              <a:t> обучающихся, осваивающих основные профессиональные образовательные программы, и ее виды утверждаются федеральным органом исполнительной власти, осуществляющим функции по выработке </a:t>
            </a:r>
            <a:r>
              <a:rPr lang="ru-RU" sz="2000" dirty="0" smtClean="0"/>
              <a:t>государственной </a:t>
            </a:r>
            <a:r>
              <a:rPr lang="ru-RU" sz="2000" dirty="0"/>
              <a:t>политики и нормативно-правовому регулированию в сфере образования</a:t>
            </a:r>
            <a:r>
              <a:rPr lang="ru-RU" sz="2000" dirty="0" smtClean="0"/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6357" y="85636"/>
            <a:ext cx="11943347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Нормативно-правовое обеспечение планирования</a:t>
            </a:r>
            <a:r>
              <a:rPr lang="ru-RU" b="1" dirty="0"/>
              <a:t>, организации и проведения учебной и производственной практики в образовательных организациях </a:t>
            </a:r>
            <a:r>
              <a:rPr lang="ru-RU" b="1" dirty="0" smtClean="0"/>
              <a:t>СПО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7532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24326" y="9436"/>
            <a:ext cx="11943347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Нормативно-правовое обеспечение планирования, организации и проведения учебной и производственной практики в образовательных организациях СПО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4325" y="837745"/>
            <a:ext cx="11943347" cy="52629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Статья 15. Сетевая форма реализации образовательных программ</a:t>
            </a:r>
          </a:p>
          <a:p>
            <a:r>
              <a:rPr lang="ru-RU" sz="2400" dirty="0"/>
              <a:t>1. Сетевая форма реализации образовательных программ обеспечивает возможность освоения обучающимся образовательной программы с использованием ресурсов нескольких организаций, осуществляющих образовательную деятельность … обладающие ресурсами, необходимыми для осуществления обучения, проведения учебной и производственной </a:t>
            </a:r>
            <a:r>
              <a:rPr lang="ru-RU" sz="2400" b="1" dirty="0"/>
              <a:t>практики</a:t>
            </a:r>
            <a:r>
              <a:rPr lang="ru-RU" sz="2400" dirty="0"/>
              <a:t> и осуществления иных видов учебной деятельности, предусмотренных соответствующей образовательной программой</a:t>
            </a:r>
          </a:p>
          <a:p>
            <a:endParaRPr lang="ru-RU" sz="2400" dirty="0" smtClean="0"/>
          </a:p>
          <a:p>
            <a:r>
              <a:rPr lang="ru-RU" sz="2400" b="1" dirty="0" smtClean="0">
                <a:solidFill>
                  <a:srgbClr val="002060"/>
                </a:solidFill>
              </a:rPr>
              <a:t>Статья </a:t>
            </a:r>
            <a:r>
              <a:rPr lang="ru-RU" sz="2400" b="1" dirty="0">
                <a:solidFill>
                  <a:srgbClr val="002060"/>
                </a:solidFill>
              </a:rPr>
              <a:t>27. Структура образовательной </a:t>
            </a:r>
            <a:r>
              <a:rPr lang="ru-RU" sz="2400" b="1" dirty="0" smtClean="0">
                <a:solidFill>
                  <a:srgbClr val="002060"/>
                </a:solidFill>
              </a:rPr>
              <a:t>организации</a:t>
            </a:r>
          </a:p>
          <a:p>
            <a:r>
              <a:rPr lang="ru-RU" sz="2400" dirty="0"/>
              <a:t>2. Образовательная организация может иметь в своей структуре различные структурные подразделения, обеспечивающие осуществление образовательной деятельности </a:t>
            </a:r>
            <a:r>
              <a:rPr lang="ru-RU" sz="2400" dirty="0" smtClean="0"/>
              <a:t>(… </a:t>
            </a:r>
            <a:r>
              <a:rPr lang="ru-RU" sz="2400" dirty="0"/>
              <a:t>учебные и учебно-производственные мастерские, клиники, учебно-опытные хозяйства, учебные полигоны, учебные базы </a:t>
            </a:r>
            <a:r>
              <a:rPr lang="ru-RU" sz="2400" b="1" dirty="0"/>
              <a:t>практики</a:t>
            </a:r>
            <a:r>
              <a:rPr lang="ru-RU" sz="2400" dirty="0"/>
              <a:t>, </a:t>
            </a:r>
            <a:r>
              <a:rPr lang="ru-RU" sz="2400" dirty="0" smtClean="0"/>
              <a:t>… </a:t>
            </a:r>
            <a:r>
              <a:rPr lang="ru-RU" sz="2400" dirty="0"/>
              <a:t>иные предусмотренные локальными нормативными актами образовательной организации структурные </a:t>
            </a:r>
            <a:r>
              <a:rPr lang="ru-RU" sz="2400" dirty="0" smtClean="0"/>
              <a:t>подразделения).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592372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0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24326" y="9436"/>
            <a:ext cx="11943347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Нормативно-правовое обеспечение планирования, организации и проведения учебной и производственной практики в образовательных организациях СПО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4437" y="836655"/>
            <a:ext cx="11893236" cy="52629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002060"/>
                </a:solidFill>
              </a:rPr>
              <a:t>Статья 29. Информационная открытость образовательной </a:t>
            </a:r>
            <a:r>
              <a:rPr lang="ru-RU" sz="2400" b="1" dirty="0" smtClean="0">
                <a:solidFill>
                  <a:srgbClr val="002060"/>
                </a:solidFill>
              </a:rPr>
              <a:t>организации</a:t>
            </a:r>
          </a:p>
          <a:p>
            <a:r>
              <a:rPr lang="ru-RU" sz="2400" dirty="0"/>
              <a:t>2. Образовательные организации обеспечивают открытость и доступность:</a:t>
            </a:r>
          </a:p>
          <a:p>
            <a:r>
              <a:rPr lang="ru-RU" sz="2400" dirty="0"/>
              <a:t>1) информации:</a:t>
            </a:r>
          </a:p>
          <a:p>
            <a:pPr algn="just"/>
            <a:r>
              <a:rPr lang="ru-RU" sz="2400" dirty="0"/>
              <a:t>в) о реализуемых образовательных программах с указанием учебных предметов, курсов, дисциплин (модулей), </a:t>
            </a:r>
            <a:r>
              <a:rPr lang="ru-RU" sz="2400" b="1" dirty="0"/>
              <a:t>практики</a:t>
            </a:r>
            <a:r>
              <a:rPr lang="ru-RU" sz="2400" dirty="0"/>
              <a:t>, предусмотренных соответствующей образовательной программой;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b="1" dirty="0" smtClean="0">
                <a:solidFill>
                  <a:srgbClr val="002060"/>
                </a:solidFill>
              </a:rPr>
              <a:t>Статья </a:t>
            </a:r>
            <a:r>
              <a:rPr lang="ru-RU" sz="2400" b="1" dirty="0">
                <a:solidFill>
                  <a:srgbClr val="002060"/>
                </a:solidFill>
              </a:rPr>
              <a:t>34. Основные права обучающихся и меры их социальной поддержки и стимулирования</a:t>
            </a:r>
          </a:p>
          <a:p>
            <a:pPr algn="just"/>
            <a:r>
              <a:rPr lang="ru-RU" sz="2400" dirty="0"/>
              <a:t>1. Обучающимся предоставляются академические права на:</a:t>
            </a:r>
          </a:p>
          <a:p>
            <a:pPr algn="just"/>
            <a:r>
              <a:rPr lang="ru-RU" sz="2400" dirty="0"/>
              <a:t>7) зачет организацией, осуществляющей образовательную деятельность, в установленном ею порядке результатов освоения обучающимися учебных предметов, курсов, дисциплин (модулей), </a:t>
            </a:r>
            <a:r>
              <a:rPr lang="ru-RU" sz="2400" b="1" dirty="0"/>
              <a:t>практики</a:t>
            </a:r>
            <a:r>
              <a:rPr lang="ru-RU" sz="2400" dirty="0"/>
              <a:t>, дополнительных образовательных программ в других организациях, осуществляющих образовательную деятельность</a:t>
            </a:r>
            <a:r>
              <a:rPr lang="ru-RU" sz="2400" dirty="0" smtClean="0"/>
              <a:t>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8288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6411" y="29488"/>
            <a:ext cx="11943347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Нормативно-правовое обеспечение планирования, организации и проведения учебной и производственной практики в образовательных организациях СПО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6411" y="788568"/>
            <a:ext cx="11943347" cy="5509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Положение о практике обучающихся, осваивающих основные профессиональные образовательные программы среднего профессионального </a:t>
            </a:r>
            <a:r>
              <a:rPr lang="ru-RU" sz="2400" b="1" dirty="0" smtClean="0">
                <a:solidFill>
                  <a:srgbClr val="C00000"/>
                </a:solidFill>
              </a:rPr>
              <a:t>образования </a:t>
            </a:r>
          </a:p>
          <a:p>
            <a:r>
              <a:rPr lang="ru-RU" sz="2400" dirty="0" smtClean="0"/>
              <a:t>Приказ </a:t>
            </a:r>
            <a:r>
              <a:rPr lang="ru-RU" sz="2400" dirty="0" err="1" smtClean="0"/>
              <a:t>Минобрнауки</a:t>
            </a:r>
            <a:r>
              <a:rPr lang="ru-RU" sz="2400" dirty="0" smtClean="0"/>
              <a:t> России от18.04.2013 </a:t>
            </a:r>
            <a:r>
              <a:rPr lang="ru-RU" sz="2400" dirty="0"/>
              <a:t>N </a:t>
            </a:r>
            <a:r>
              <a:rPr lang="ru-RU" sz="2400" dirty="0" smtClean="0"/>
              <a:t>291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000" dirty="0"/>
              <a:t>2. </a:t>
            </a:r>
            <a:r>
              <a:rPr lang="ru-RU" sz="2000" b="1" dirty="0"/>
              <a:t>Видами практики </a:t>
            </a:r>
            <a:r>
              <a:rPr lang="ru-RU" sz="2000" dirty="0"/>
              <a:t>обучающихся, осваивающих ОПОП СПО, являются: учебная практика и производственная практика (далее - практика).</a:t>
            </a:r>
          </a:p>
          <a:p>
            <a:r>
              <a:rPr lang="ru-RU" sz="2000" dirty="0"/>
              <a:t>7. При реализации ОПОП СПО по специальности производственная практика включает в себя следующие этапы: практика по профилю специальности и  преддипломная практика.</a:t>
            </a:r>
          </a:p>
          <a:p>
            <a:r>
              <a:rPr lang="ru-RU" sz="2000" dirty="0"/>
              <a:t>3. Программы практики разрабатываются и утверждаются образовательной организацией, реализующей ОПОП СПО (далее - образовательная организация), самостоятельно и являются составной частью ОПОП СПО, обеспечивающей реализацию ФГОС СПО.</a:t>
            </a:r>
          </a:p>
          <a:p>
            <a:r>
              <a:rPr lang="ru-RU" sz="2000" dirty="0"/>
              <a:t>14. Образовательные </a:t>
            </a:r>
            <a:r>
              <a:rPr lang="ru-RU" sz="2000" dirty="0" smtClean="0"/>
              <a:t>организации: …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ru-RU" sz="2000" dirty="0" smtClean="0"/>
              <a:t>разрабатывают </a:t>
            </a:r>
            <a:r>
              <a:rPr lang="ru-RU" sz="2000" dirty="0"/>
              <a:t>и </a:t>
            </a:r>
            <a:r>
              <a:rPr lang="ru-RU" sz="2000" b="1" dirty="0"/>
              <a:t>согласовывают</a:t>
            </a:r>
            <a:r>
              <a:rPr lang="ru-RU" sz="2000" dirty="0"/>
              <a:t> с организациями программы практики, содержание и планируемые результаты практики</a:t>
            </a:r>
            <a:r>
              <a:rPr lang="ru-RU" sz="2000" dirty="0" smtClean="0"/>
              <a:t>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ru-RU" sz="2000" b="1" dirty="0"/>
              <a:t>определяют совместно </a:t>
            </a:r>
            <a:r>
              <a:rPr lang="ru-RU" sz="2000" dirty="0"/>
              <a:t>с организациями процедуру оценки общих и профессиональных компетенций обучающегося, освоенных им в ходе прохождения практики;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ru-RU" sz="2000" b="1" dirty="0"/>
              <a:t>разрабатывают и согласовывают </a:t>
            </a:r>
            <a:r>
              <a:rPr lang="ru-RU" sz="2000" dirty="0"/>
              <a:t>с организациями формы отчетности и оценочный материал прохождения практики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242" y="5439972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35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6411" y="29488"/>
            <a:ext cx="11943347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Нормативно-правовое обеспечение планирования, организации и проведения учебной и производственной практики в образовательных организациях СПО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6411" y="788568"/>
            <a:ext cx="11943347" cy="40934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/>
              <a:t>15. </a:t>
            </a:r>
            <a:r>
              <a:rPr lang="ru-RU" sz="2000" dirty="0" smtClean="0"/>
              <a:t>Организации: …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ru-RU" sz="2000" b="1" dirty="0" smtClean="0"/>
              <a:t>согласовывают</a:t>
            </a:r>
            <a:r>
              <a:rPr lang="ru-RU" sz="2000" dirty="0" smtClean="0"/>
              <a:t> </a:t>
            </a:r>
            <a:r>
              <a:rPr lang="ru-RU" sz="2000" dirty="0"/>
              <a:t>программы практики, содержание и планируемые результаты практики, задание на практику;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ru-RU" sz="2000" dirty="0"/>
              <a:t>предоставляют рабочие места обучающимся, назначают руководителей практики от организации, </a:t>
            </a:r>
            <a:r>
              <a:rPr lang="ru-RU" sz="2000" b="1" dirty="0"/>
              <a:t>определяют</a:t>
            </a:r>
            <a:r>
              <a:rPr lang="ru-RU" sz="2000" dirty="0"/>
              <a:t> из числа высококвалифицированных работников организации наставников, помогающих обучающимся овладевать профессиональными </a:t>
            </a:r>
            <a:r>
              <a:rPr lang="ru-RU" sz="2000" dirty="0" smtClean="0"/>
              <a:t>навыками («определяют наставников»);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ru-RU" sz="2000" b="1" dirty="0"/>
              <a:t>участвуют в определении </a:t>
            </a:r>
            <a:r>
              <a:rPr lang="ru-RU" sz="2000" dirty="0"/>
              <a:t>процедуры оценки результатов освоения общих и профессиональных компетенций, полученных в период прохождения практики, а также оценке таких результатов;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ru-RU" sz="2000" b="1" dirty="0"/>
              <a:t>участвуют в формировании </a:t>
            </a:r>
            <a:r>
              <a:rPr lang="ru-RU" sz="2000" dirty="0"/>
              <a:t>оценочного материала для оценки общих и профессиональных компетенций, освоенных обучающимися в период прохождения практики;</a:t>
            </a:r>
          </a:p>
          <a:p>
            <a:endParaRPr lang="ru-RU" sz="2000" dirty="0"/>
          </a:p>
          <a:p>
            <a:endParaRPr lang="ru-RU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242" y="5473140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9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6411" y="29488"/>
            <a:ext cx="11943347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Нормативно-правовое обеспечение планирования, организации и проведения учебной и производственной практики в образовательных организациях СПО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6411" y="788568"/>
            <a:ext cx="11943347" cy="47089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/>
              <a:t>20. </a:t>
            </a:r>
            <a:r>
              <a:rPr lang="ru-RU" sz="2000" b="1" dirty="0"/>
              <a:t>Результаты практики </a:t>
            </a:r>
            <a:r>
              <a:rPr lang="ru-RU" sz="2000" dirty="0"/>
              <a:t>определяются программами практики, разрабатываемыми образовательной организацией.</a:t>
            </a:r>
          </a:p>
          <a:p>
            <a:r>
              <a:rPr lang="ru-RU" sz="2000" dirty="0"/>
              <a:t>По результатам практики руководителями практики от организации и от образовательной организации формируется </a:t>
            </a:r>
            <a:r>
              <a:rPr lang="ru-RU" sz="2000" b="1" dirty="0"/>
              <a:t>аттестационный лист</a:t>
            </a:r>
            <a:r>
              <a:rPr lang="ru-RU" sz="2000" dirty="0"/>
              <a:t>, содержащий сведения об уровне освоения обучающимся профессиональных компетенций, а также </a:t>
            </a:r>
            <a:r>
              <a:rPr lang="ru-RU" sz="2000" b="1" dirty="0"/>
              <a:t>характеристика</a:t>
            </a:r>
            <a:r>
              <a:rPr lang="ru-RU" sz="2000" dirty="0"/>
              <a:t> на обучающегося по освоению профессиональных компетенций в период прохождения практики.</a:t>
            </a:r>
          </a:p>
          <a:p>
            <a:r>
              <a:rPr lang="ru-RU" sz="2000" dirty="0"/>
              <a:t>21. В период прохождения практики обучающимся ведется </a:t>
            </a:r>
            <a:r>
              <a:rPr lang="ru-RU" sz="2000" b="1" dirty="0"/>
              <a:t>дневник практики</a:t>
            </a:r>
            <a:r>
              <a:rPr lang="ru-RU" sz="2000" dirty="0"/>
              <a:t>. По результатам практики обучающимся составляется </a:t>
            </a:r>
            <a:r>
              <a:rPr lang="ru-RU" sz="2000" b="1" dirty="0"/>
              <a:t>отчет</a:t>
            </a:r>
            <a:r>
              <a:rPr lang="ru-RU" sz="2000" dirty="0"/>
              <a:t>, который утверждается организацией.</a:t>
            </a:r>
          </a:p>
          <a:p>
            <a:r>
              <a:rPr lang="ru-RU" sz="2000" dirty="0"/>
              <a:t>В качестве приложения к дневнику практики обучающийся оформляет графические, аудио-, фото-, видео-, материалы, наглядные образцы изделий, подтверждающие практический опыт, полученный на практике.</a:t>
            </a:r>
          </a:p>
          <a:p>
            <a:r>
              <a:rPr lang="ru-RU" sz="2000" dirty="0"/>
              <a:t>22. Аттестация по итогам производственной практики проводится с учетом (или на основании) результатов ее прохождения, подтверждаемых документами соответствующих организаций</a:t>
            </a:r>
            <a:r>
              <a:rPr lang="ru-RU" sz="2000" dirty="0" smtClean="0"/>
              <a:t>.</a:t>
            </a:r>
          </a:p>
          <a:p>
            <a:r>
              <a:rPr lang="ru-RU" sz="2000" dirty="0"/>
              <a:t>23. Практика является завершающим этапом освоения профессионального модуля по виду профессиональной </a:t>
            </a:r>
            <a:r>
              <a:rPr lang="ru-RU" sz="2000" dirty="0" smtClean="0"/>
              <a:t>деятельности. Практика </a:t>
            </a:r>
            <a:r>
              <a:rPr lang="ru-RU" sz="2000" dirty="0"/>
              <a:t>завершается дифференцированным зачетом (зачетом) </a:t>
            </a:r>
          </a:p>
          <a:p>
            <a:endParaRPr lang="ru-RU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242" y="5473140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95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6411" y="29488"/>
            <a:ext cx="11943347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Нормативно-правовое обеспечение планирования, организации и проведения учебной и производственной практики в образовательных организациях СПО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6411" y="718661"/>
            <a:ext cx="11943347" cy="60016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ФГОС </a:t>
            </a:r>
            <a:r>
              <a:rPr lang="ru-RU" sz="2000" b="1" dirty="0">
                <a:solidFill>
                  <a:srgbClr val="C00000"/>
                </a:solidFill>
              </a:rPr>
              <a:t>СПО </a:t>
            </a:r>
            <a:r>
              <a:rPr lang="ru-RU" sz="2000" b="1" dirty="0" smtClean="0">
                <a:solidFill>
                  <a:srgbClr val="C00000"/>
                </a:solidFill>
              </a:rPr>
              <a:t>ТОП-50 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reestrspo.ru/</a:t>
            </a:r>
            <a:r>
              <a:rPr lang="ru-RU" sz="2000" dirty="0" smtClean="0"/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и актуализированные</a:t>
            </a:r>
            <a:r>
              <a:rPr lang="en-US" sz="2000" dirty="0">
                <a:hlinkClick r:id="rId3"/>
              </a:rPr>
              <a:t>http://www.crpo-mpu.com/434438340</a:t>
            </a:r>
            <a:endParaRPr lang="ru-RU" sz="2000" dirty="0"/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endParaRPr lang="ru-RU" sz="2000" dirty="0" smtClean="0"/>
          </a:p>
          <a:p>
            <a:r>
              <a:rPr lang="ru-RU" sz="2000" dirty="0"/>
              <a:t>1.5. При разработке программы подготовки специалистов среднего звена (далее - образовательная</a:t>
            </a:r>
          </a:p>
          <a:p>
            <a:r>
              <a:rPr lang="ru-RU" sz="2000" dirty="0"/>
              <a:t>программа) образовательная организация формирует требования к результатам ее освоения в части</a:t>
            </a:r>
          </a:p>
          <a:p>
            <a:r>
              <a:rPr lang="ru-RU" sz="2000" dirty="0"/>
              <a:t>профессиональных компетенций на основе профессиональных стандартов (приложение N 1 к настоящему</a:t>
            </a:r>
          </a:p>
          <a:p>
            <a:r>
              <a:rPr lang="ru-RU" sz="2000" dirty="0"/>
              <a:t>ФГОС СПО</a:t>
            </a:r>
            <a:r>
              <a:rPr lang="ru-RU" sz="2000" dirty="0" smtClean="0"/>
              <a:t>)</a:t>
            </a:r>
          </a:p>
          <a:p>
            <a:r>
              <a:rPr lang="ru-RU" sz="2400" b="1" u="sng" dirty="0" smtClean="0">
                <a:hlinkClick r:id="rId4"/>
              </a:rPr>
              <a:t>13.02.03 </a:t>
            </a:r>
            <a:r>
              <a:rPr lang="ru-RU" sz="2400" b="1" u="sng" dirty="0">
                <a:hlinkClick r:id="rId4"/>
              </a:rPr>
              <a:t>Электрические станции, сети и системы</a:t>
            </a:r>
            <a:endParaRPr lang="ru-RU" sz="2400" b="1" u="sng" dirty="0"/>
          </a:p>
          <a:p>
            <a:r>
              <a:rPr lang="ru-RU" sz="2400" b="1" u="sng" dirty="0"/>
              <a:t>13.02.04 </a:t>
            </a:r>
            <a:r>
              <a:rPr lang="ru-RU" sz="2400" b="1" u="sng" dirty="0" err="1"/>
              <a:t>Гидроэлектроэнергетические</a:t>
            </a:r>
            <a:r>
              <a:rPr lang="ru-RU" sz="2400" b="1" u="sng" dirty="0"/>
              <a:t> установки</a:t>
            </a:r>
          </a:p>
          <a:p>
            <a:r>
              <a:rPr lang="ru-RU" sz="2400" b="1" u="sng" dirty="0" smtClean="0">
                <a:hlinkClick r:id="rId5"/>
              </a:rPr>
              <a:t>13.02.07 </a:t>
            </a:r>
            <a:r>
              <a:rPr lang="ru-RU" sz="2400" b="1" u="sng" dirty="0">
                <a:hlinkClick r:id="rId5"/>
              </a:rPr>
              <a:t>Электроснабжение (по отраслям)</a:t>
            </a:r>
            <a:r>
              <a:rPr lang="ru-RU" sz="2400" b="1" dirty="0"/>
              <a:t> </a:t>
            </a:r>
            <a:endParaRPr lang="ru-RU" sz="2400" b="1" dirty="0" smtClean="0"/>
          </a:p>
          <a:p>
            <a:r>
              <a:rPr lang="ru-RU" sz="2400" b="1" u="sng" dirty="0" smtClean="0">
                <a:hlinkClick r:id="rId6"/>
              </a:rPr>
              <a:t>13.02.11 </a:t>
            </a:r>
            <a:r>
              <a:rPr lang="ru-RU" sz="2400" b="1" u="sng" dirty="0">
                <a:hlinkClick r:id="rId6"/>
              </a:rPr>
              <a:t>Техническая эксплуатация и обслуживание электрического и электромеханического оборудования (по отраслям)</a:t>
            </a:r>
            <a:endParaRPr lang="ru-RU" sz="2400" b="1" dirty="0" smtClean="0"/>
          </a:p>
          <a:p>
            <a:r>
              <a:rPr lang="ru-RU" sz="2400" b="1" u="sng" dirty="0" smtClean="0">
                <a:hlinkClick r:id="rId7"/>
              </a:rPr>
              <a:t>13.01.01 </a:t>
            </a:r>
            <a:r>
              <a:rPr lang="ru-RU" sz="2400" b="1" u="sng" dirty="0">
                <a:hlinkClick r:id="rId7"/>
              </a:rPr>
              <a:t>Машинист котлов</a:t>
            </a:r>
            <a:endParaRPr lang="ru-RU" sz="2400" b="1" u="sng" dirty="0" smtClean="0"/>
          </a:p>
          <a:p>
            <a:r>
              <a:rPr lang="ru-RU" sz="2400" b="1" u="sng" dirty="0"/>
              <a:t>13.01.05 Электромонтер по техническому обслуживанию электростанций и </a:t>
            </a:r>
            <a:r>
              <a:rPr lang="ru-RU" sz="2400" b="1" u="sng" dirty="0" smtClean="0"/>
              <a:t>сете</a:t>
            </a:r>
          </a:p>
          <a:p>
            <a:r>
              <a:rPr lang="ru-RU" sz="2400" b="1" u="sng" dirty="0"/>
              <a:t>1</a:t>
            </a:r>
            <a:r>
              <a:rPr lang="ru-RU" sz="2400" b="1" u="sng" dirty="0" smtClean="0"/>
              <a:t>3.01.06 </a:t>
            </a:r>
            <a:r>
              <a:rPr lang="ru-RU" sz="2400" b="1" u="sng" dirty="0"/>
              <a:t>Электромонтер-</a:t>
            </a:r>
            <a:r>
              <a:rPr lang="ru-RU" sz="2400" b="1" u="sng" dirty="0" err="1"/>
              <a:t>линейщик</a:t>
            </a:r>
            <a:r>
              <a:rPr lang="ru-RU" sz="2400" b="1" u="sng" dirty="0"/>
              <a:t> по монтажу воздушных линий высокого напряжения и контактной </a:t>
            </a:r>
            <a:r>
              <a:rPr lang="ru-RU" sz="2400" b="1" u="sng" dirty="0" smtClean="0"/>
              <a:t>сети</a:t>
            </a:r>
            <a:endParaRPr lang="ru-RU" sz="2400" b="1" u="sng" dirty="0"/>
          </a:p>
          <a:p>
            <a:r>
              <a:rPr lang="ru-RU" sz="2400" u="sng" dirty="0" smtClean="0"/>
              <a:t>1</a:t>
            </a:r>
            <a:r>
              <a:rPr lang="ru-RU" sz="2400" b="1" u="sng" dirty="0" smtClean="0"/>
              <a:t>3.01.07 </a:t>
            </a:r>
            <a:r>
              <a:rPr lang="ru-RU" sz="2400" b="1" u="sng" dirty="0"/>
              <a:t>Электромонтер по ремонту </a:t>
            </a:r>
            <a:r>
              <a:rPr lang="ru-RU" sz="2400" b="1" u="sng" dirty="0" smtClean="0"/>
              <a:t>электросетей</a:t>
            </a:r>
            <a:endParaRPr lang="ru-RU" sz="2400" b="1" u="sng" dirty="0"/>
          </a:p>
          <a:p>
            <a:r>
              <a:rPr lang="ru-RU" sz="2400" u="sng" dirty="0" smtClean="0"/>
              <a:t>1</a:t>
            </a:r>
            <a:r>
              <a:rPr lang="ru-RU" sz="2400" b="1" u="sng" dirty="0" smtClean="0"/>
              <a:t>3.02.09 </a:t>
            </a:r>
            <a:r>
              <a:rPr lang="ru-RU" sz="2400" b="1" u="sng" dirty="0"/>
              <a:t>Монтаж и эксплуатация линий </a:t>
            </a:r>
            <a:r>
              <a:rPr lang="ru-RU" sz="2400" b="1" u="sng" dirty="0" smtClean="0"/>
              <a:t>электропередачи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35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6411" y="29488"/>
            <a:ext cx="11943347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Нормативно-правовое обеспечение планирования, организации и проведения учебной и производственной практики в образовательных организациях СПО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6411" y="718661"/>
            <a:ext cx="11943347" cy="41549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ФГОС </a:t>
            </a:r>
            <a:r>
              <a:rPr lang="ru-RU" sz="2400" b="1" dirty="0" smtClean="0">
                <a:solidFill>
                  <a:srgbClr val="C00000"/>
                </a:solidFill>
              </a:rPr>
              <a:t>СПО 3+</a:t>
            </a:r>
            <a:endParaRPr lang="ru-RU" sz="2400" b="1" dirty="0">
              <a:solidFill>
                <a:srgbClr val="C00000"/>
              </a:solidFill>
            </a:endParaRPr>
          </a:p>
          <a:p>
            <a:r>
              <a:rPr lang="ru-RU" sz="2400" dirty="0" smtClean="0"/>
              <a:t>7.18</a:t>
            </a:r>
            <a:r>
              <a:rPr lang="ru-RU" sz="2400" dirty="0"/>
              <a:t>. Образовательная организация, реализующая ППССЗ, должна располагать материально-технической базой, обеспечивающей проведение всех видов лабораторных работ и практических занятий, дисциплинарной, междисциплинарной и модульной подготовки, </a:t>
            </a:r>
            <a:r>
              <a:rPr lang="ru-RU" sz="2400" b="1" dirty="0"/>
              <a:t>учебной практики</a:t>
            </a:r>
            <a:r>
              <a:rPr lang="ru-RU" sz="2400" dirty="0"/>
              <a:t>, предусмотренных учебным планом образовательной организации. Материально-техническая база должна соответствовать действующим санитарным и противопожарным нормам.</a:t>
            </a:r>
          </a:p>
          <a:p>
            <a:pPr algn="ctr"/>
            <a:r>
              <a:rPr lang="ru-RU" sz="2400" dirty="0"/>
              <a:t> </a:t>
            </a:r>
            <a:r>
              <a:rPr lang="ru-RU" sz="2400" dirty="0" smtClean="0"/>
              <a:t>Перечень </a:t>
            </a:r>
            <a:r>
              <a:rPr lang="ru-RU" sz="2400" dirty="0"/>
              <a:t>кабинетов, лабораторий, мастерских</a:t>
            </a:r>
          </a:p>
          <a:p>
            <a:pPr algn="ctr"/>
            <a:r>
              <a:rPr lang="ru-RU" sz="2400" dirty="0"/>
              <a:t>и других </a:t>
            </a:r>
            <a:r>
              <a:rPr lang="ru-RU" sz="2400" dirty="0" smtClean="0"/>
              <a:t>помещений</a:t>
            </a:r>
          </a:p>
          <a:p>
            <a:endParaRPr lang="ru-RU" sz="2400" dirty="0"/>
          </a:p>
          <a:p>
            <a:pPr algn="ctr"/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40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2002</TotalTime>
  <Words>1490</Words>
  <Application>Microsoft Office PowerPoint</Application>
  <PresentationFormat>Произвольный</PresentationFormat>
  <Paragraphs>147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1_Тема Office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Владимировна Суханова</dc:creator>
  <cp:lastModifiedBy>Михаил Константинович Лебедев</cp:lastModifiedBy>
  <cp:revision>97</cp:revision>
  <dcterms:created xsi:type="dcterms:W3CDTF">2017-01-30T13:00:35Z</dcterms:created>
  <dcterms:modified xsi:type="dcterms:W3CDTF">2018-05-31T04:49:58Z</dcterms:modified>
  <cp:contentStatus/>
</cp:coreProperties>
</file>