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58" r:id="rId3"/>
    <p:sldId id="256" r:id="rId4"/>
    <p:sldId id="263" r:id="rId5"/>
    <p:sldId id="260" r:id="rId6"/>
    <p:sldId id="264" r:id="rId7"/>
    <p:sldId id="265" r:id="rId8"/>
    <p:sldId id="266" r:id="rId9"/>
    <p:sldId id="267" r:id="rId10"/>
    <p:sldId id="261" r:id="rId11"/>
    <p:sldId id="262" r:id="rId12"/>
  </p:sldIdLst>
  <p:sldSz cx="12192000" cy="6858000"/>
  <p:notesSz cx="66690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AF4"/>
    <a:srgbClr val="91119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58" autoAdjust="0"/>
  </p:normalViewPr>
  <p:slideViewPr>
    <p:cSldViewPr snapToGrid="0">
      <p:cViewPr varScale="1">
        <p:scale>
          <a:sx n="61" d="100"/>
          <a:sy n="61" d="100"/>
        </p:scale>
        <p:origin x="-90"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atokina\Documents\&#1051;&#1080;&#1079;&#1072;\&#1056;&#1048;&#1055;&#1099;\&#1057;&#1074;&#1086;&#1076;&#1085;&#1072;&#1103;%20&#1087;&#1086;%20&#1056;&#1048;&#1055;%20(&#1074;&#1089;&#1077;%20&#1054;&#1054;-&#1052;&#1054;).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C:\Users\patokina\Documents\&#1051;&#1080;&#1079;&#1072;\&#1056;&#1048;&#1055;&#1099;\&#1057;&#1074;&#1086;&#1076;&#1085;&#1072;&#1103;%20&#1087;&#1086;%20&#1056;&#1048;&#1055;%20(&#1074;&#1089;&#1077;%20&#1054;&#1054;-&#1052;&#1054;).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patokina\Documents\&#1051;&#1080;&#1079;&#1072;\&#1056;&#1048;&#1055;&#1099;\&#1057;&#1074;&#1086;&#1076;&#1085;&#1072;&#1103;%20&#1087;&#1086;%20&#1056;&#1048;&#1055;%20(&#1074;&#1089;&#1077;%20&#1054;&#1054;-&#1052;&#10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ru-RU" sz="2400" b="1" dirty="0" smtClean="0"/>
              <a:t>Сети РИП</a:t>
            </a:r>
            <a:endParaRPr lang="ru-RU" sz="2400" b="1" baseline="0" dirty="0" smtClean="0"/>
          </a:p>
        </c:rich>
      </c:tx>
      <c:layout>
        <c:manualLayout>
          <c:xMode val="edge"/>
          <c:yMode val="edge"/>
          <c:x val="0.45604420931758533"/>
          <c:y val="3.7037037037037035E-2"/>
        </c:manualLayout>
      </c:layout>
      <c:overlay val="0"/>
      <c:spPr>
        <a:noFill/>
        <a:ln>
          <a:noFill/>
        </a:ln>
        <a:effectLst/>
      </c:spPr>
    </c:title>
    <c:autoTitleDeleted val="0"/>
    <c:plotArea>
      <c:layout>
        <c:manualLayout>
          <c:layoutTarget val="inner"/>
          <c:xMode val="edge"/>
          <c:yMode val="edge"/>
          <c:x val="0.31615009842519681"/>
          <c:y val="0.17898439778361036"/>
          <c:w val="0.38436655183727036"/>
          <c:h val="0.68331831437736945"/>
        </c:manualLayout>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6"/>
              </a:solidFill>
              <a:ln w="19050">
                <a:solidFill>
                  <a:schemeClr val="lt1"/>
                </a:solidFill>
              </a:ln>
              <a:effectLst/>
            </c:spPr>
          </c:dPt>
          <c:dLbls>
            <c:dLbl>
              <c:idx val="0"/>
              <c:layout>
                <c:manualLayout>
                  <c:x val="8.7642716535431542E-3"/>
                  <c:y val="-3.1597696121318165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1.4669619422572179E-2"/>
                  <c:y val="-5.1546369203849522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4.3880413385826773E-2"/>
                  <c:y val="-1.846587926509188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свод!$T$45:$T$47</c:f>
              <c:strCache>
                <c:ptCount val="3"/>
                <c:pt idx="0">
                  <c:v>Межмуниципальные сети</c:v>
                </c:pt>
                <c:pt idx="1">
                  <c:v>Сети внутри одного муниципального образования</c:v>
                </c:pt>
                <c:pt idx="2">
                  <c:v>Реализация проектоа РИП на базе одной образовательной организации</c:v>
                </c:pt>
              </c:strCache>
            </c:strRef>
          </c:cat>
          <c:val>
            <c:numRef>
              <c:f>свод!$U$45:$U$47</c:f>
              <c:numCache>
                <c:formatCode>General</c:formatCode>
                <c:ptCount val="3"/>
                <c:pt idx="0">
                  <c:v>23</c:v>
                </c:pt>
                <c:pt idx="1">
                  <c:v>3</c:v>
                </c:pt>
                <c:pt idx="2">
                  <c:v>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ru-RU" sz="2000" b="1" dirty="0" smtClean="0"/>
              <a:t>Представленность</a:t>
            </a:r>
            <a:r>
              <a:rPr lang="ru-RU" sz="2000" b="1" baseline="0" dirty="0" smtClean="0"/>
              <a:t> образовательных организаций разных типов в проектах РИП</a:t>
            </a:r>
          </a:p>
          <a:p>
            <a:pPr>
              <a:defRPr sz="2000" b="1" i="0" u="none" strike="noStrike" kern="1200" spc="0" baseline="0">
                <a:solidFill>
                  <a:schemeClr val="tx1">
                    <a:lumMod val="65000"/>
                    <a:lumOff val="35000"/>
                  </a:schemeClr>
                </a:solidFill>
                <a:latin typeface="+mn-lt"/>
                <a:ea typeface="+mn-ea"/>
                <a:cs typeface="+mn-cs"/>
              </a:defRPr>
            </a:pPr>
            <a:r>
              <a:rPr lang="ru-RU" sz="2000" b="1" baseline="0" dirty="0" smtClean="0"/>
              <a:t>(распределение по муниципальным образованиям)</a:t>
            </a:r>
            <a:endParaRPr lang="ru-RU" sz="2000" b="1"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242372047244093E-2"/>
          <c:y val="0.11171784776902889"/>
          <c:w val="0.97475762795275589"/>
          <c:h val="0.65343627879848354"/>
        </c:manualLayout>
      </c:layout>
      <c:bar3DChart>
        <c:barDir val="col"/>
        <c:grouping val="stacked"/>
        <c:varyColors val="0"/>
        <c:ser>
          <c:idx val="0"/>
          <c:order val="0"/>
          <c:tx>
            <c:strRef>
              <c:f>'мр-тип ОО'!$B$211</c:f>
              <c:strCache>
                <c:ptCount val="1"/>
                <c:pt idx="0">
                  <c:v>ВПО</c:v>
                </c:pt>
              </c:strCache>
            </c:strRef>
          </c:tx>
          <c:spPr>
            <a:solidFill>
              <a:srgbClr val="00B0F0"/>
            </a:solidFill>
            <a:ln>
              <a:noFill/>
            </a:ln>
            <a:effectLst/>
            <a:sp3d/>
          </c:spPr>
          <c:invertIfNegative val="0"/>
          <c:dLbls>
            <c:dLbl>
              <c:idx val="3"/>
              <c:layout>
                <c:manualLayout>
                  <c:x val="2.5000000000000001E-2"/>
                  <c:y val="7.407407407407271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ОО'!$B$212:$B$228</c:f>
              <c:numCache>
                <c:formatCode>General</c:formatCode>
                <c:ptCount val="17"/>
                <c:pt idx="3">
                  <c:v>1</c:v>
                </c:pt>
              </c:numCache>
            </c:numRef>
          </c:val>
        </c:ser>
        <c:ser>
          <c:idx val="1"/>
          <c:order val="1"/>
          <c:tx>
            <c:strRef>
              <c:f>'мр-тип ОО'!$C$211</c:f>
              <c:strCache>
                <c:ptCount val="1"/>
                <c:pt idx="0">
                  <c:v>ДОД</c:v>
                </c:pt>
              </c:strCache>
            </c:strRef>
          </c:tx>
          <c:spPr>
            <a:solidFill>
              <a:schemeClr val="accent5"/>
            </a:solidFill>
            <a:ln>
              <a:noFill/>
            </a:ln>
            <a:effectLst/>
            <a:sp3d/>
          </c:spPr>
          <c:invertIfNegative val="0"/>
          <c:dLbls>
            <c:dLbl>
              <c:idx val="3"/>
              <c:layout>
                <c:manualLayout>
                  <c:x val="-2.3958333333333373E-2"/>
                  <c:y val="-7.4074074074075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1875000000000151E-2"/>
                  <c:y val="1.851851851851851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ОО'!$C$212:$C$228</c:f>
              <c:numCache>
                <c:formatCode>General</c:formatCode>
                <c:ptCount val="17"/>
                <c:pt idx="2">
                  <c:v>3</c:v>
                </c:pt>
                <c:pt idx="3">
                  <c:v>2</c:v>
                </c:pt>
                <c:pt idx="13">
                  <c:v>1</c:v>
                </c:pt>
                <c:pt idx="14">
                  <c:v>5</c:v>
                </c:pt>
              </c:numCache>
            </c:numRef>
          </c:val>
        </c:ser>
        <c:ser>
          <c:idx val="2"/>
          <c:order val="2"/>
          <c:tx>
            <c:strRef>
              <c:f>'мр-тип ОО'!$D$211</c:f>
              <c:strCache>
                <c:ptCount val="1"/>
                <c:pt idx="0">
                  <c:v>ДОУ</c:v>
                </c:pt>
              </c:strCache>
            </c:strRef>
          </c:tx>
          <c:spPr>
            <a:solidFill>
              <a:schemeClr val="accent4"/>
            </a:solidFill>
            <a:ln>
              <a:noFill/>
            </a:ln>
            <a:effectLst/>
            <a:sp3d/>
          </c:spPr>
          <c:invertIfNegative val="0"/>
          <c:dLbls>
            <c:dLbl>
              <c:idx val="13"/>
              <c:layout>
                <c:manualLayout>
                  <c:x val="3.0208333333333181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ОО'!$D$212:$D$228</c:f>
              <c:numCache>
                <c:formatCode>General</c:formatCode>
                <c:ptCount val="17"/>
                <c:pt idx="0">
                  <c:v>2</c:v>
                </c:pt>
                <c:pt idx="2">
                  <c:v>8</c:v>
                </c:pt>
                <c:pt idx="3">
                  <c:v>24</c:v>
                </c:pt>
                <c:pt idx="4">
                  <c:v>2</c:v>
                </c:pt>
                <c:pt idx="7">
                  <c:v>1</c:v>
                </c:pt>
                <c:pt idx="8">
                  <c:v>1</c:v>
                </c:pt>
                <c:pt idx="9">
                  <c:v>2</c:v>
                </c:pt>
                <c:pt idx="12">
                  <c:v>6</c:v>
                </c:pt>
                <c:pt idx="13">
                  <c:v>1</c:v>
                </c:pt>
                <c:pt idx="14">
                  <c:v>3</c:v>
                </c:pt>
                <c:pt idx="15">
                  <c:v>5</c:v>
                </c:pt>
                <c:pt idx="16">
                  <c:v>3</c:v>
                </c:pt>
              </c:numCache>
            </c:numRef>
          </c:val>
        </c:ser>
        <c:ser>
          <c:idx val="3"/>
          <c:order val="3"/>
          <c:tx>
            <c:strRef>
              <c:f>'мр-тип ОО'!$E$211</c:f>
              <c:strCache>
                <c:ptCount val="1"/>
                <c:pt idx="0">
                  <c:v>ДПО</c:v>
                </c:pt>
              </c:strCache>
            </c:strRef>
          </c:tx>
          <c:spPr>
            <a:solidFill>
              <a:srgbClr val="7030A0"/>
            </a:solidFill>
            <a:ln>
              <a:noFill/>
            </a:ln>
            <a:effectLst/>
            <a:sp3d/>
          </c:spPr>
          <c:invertIfNegative val="0"/>
          <c:dLbls>
            <c:dLbl>
              <c:idx val="2"/>
              <c:layout>
                <c:manualLayout>
                  <c:x val="2.7083333333333334E-2"/>
                  <c:y val="7.407407407407407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208333333333334E-2"/>
                  <c:y val="1.85185185185185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2916666666666665E-2"/>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6041666666666668E-2"/>
                  <c:y val="-3.518518518518531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ОО'!$E$212:$E$228</c:f>
              <c:numCache>
                <c:formatCode>General</c:formatCode>
                <c:ptCount val="17"/>
                <c:pt idx="2">
                  <c:v>1</c:v>
                </c:pt>
                <c:pt idx="3">
                  <c:v>2</c:v>
                </c:pt>
                <c:pt idx="13">
                  <c:v>1</c:v>
                </c:pt>
                <c:pt idx="14">
                  <c:v>1</c:v>
                </c:pt>
              </c:numCache>
            </c:numRef>
          </c:val>
        </c:ser>
        <c:ser>
          <c:idx val="4"/>
          <c:order val="4"/>
          <c:tx>
            <c:strRef>
              <c:f>'мр-тип ОО'!$F$211</c:f>
              <c:strCache>
                <c:ptCount val="1"/>
                <c:pt idx="0">
                  <c:v>НКО</c:v>
                </c:pt>
              </c:strCache>
            </c:strRef>
          </c:tx>
          <c:spPr>
            <a:solidFill>
              <a:schemeClr val="accent5">
                <a:lumMod val="60000"/>
              </a:schemeClr>
            </a:solidFill>
            <a:ln>
              <a:noFill/>
            </a:ln>
            <a:effectLst/>
            <a:sp3d/>
          </c:spPr>
          <c:invertIfNegative val="0"/>
          <c:dLbls>
            <c:dLbl>
              <c:idx val="2"/>
              <c:layout>
                <c:manualLayout>
                  <c:x val="-2.5000000000000019E-2"/>
                  <c:y val="-7.407407407407339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416666666666666E-2"/>
                  <c:y val="-2.037037037037037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ОО'!$F$212:$F$228</c:f>
              <c:numCache>
                <c:formatCode>General</c:formatCode>
                <c:ptCount val="17"/>
                <c:pt idx="2">
                  <c:v>1</c:v>
                </c:pt>
                <c:pt idx="3">
                  <c:v>1</c:v>
                </c:pt>
              </c:numCache>
            </c:numRef>
          </c:val>
        </c:ser>
        <c:ser>
          <c:idx val="5"/>
          <c:order val="5"/>
          <c:tx>
            <c:strRef>
              <c:f>'мр-тип ОО'!$G$211</c:f>
              <c:strCache>
                <c:ptCount val="1"/>
                <c:pt idx="0">
                  <c:v>ОО для детей без попечения родителей</c:v>
                </c:pt>
              </c:strCache>
            </c:strRef>
          </c:tx>
          <c:spPr>
            <a:solidFill>
              <a:schemeClr val="accent4">
                <a:lumMod val="60000"/>
              </a:schemeClr>
            </a:solidFill>
            <a:ln>
              <a:noFill/>
            </a:ln>
            <a:effectLst/>
            <a:sp3d/>
          </c:spPr>
          <c:invertIfNegative val="0"/>
          <c:dLbls>
            <c:dLbl>
              <c:idx val="12"/>
              <c:layout>
                <c:manualLayout>
                  <c:x val="-2.0833333333333332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ОО'!$G$212:$G$228</c:f>
              <c:numCache>
                <c:formatCode>General</c:formatCode>
                <c:ptCount val="17"/>
                <c:pt idx="12">
                  <c:v>1</c:v>
                </c:pt>
                <c:pt idx="15">
                  <c:v>1</c:v>
                </c:pt>
              </c:numCache>
            </c:numRef>
          </c:val>
        </c:ser>
        <c:ser>
          <c:idx val="6"/>
          <c:order val="6"/>
          <c:tx>
            <c:strRef>
              <c:f>'мр-тип ОО'!$H$211</c:f>
              <c:strCache>
                <c:ptCount val="1"/>
                <c:pt idx="0">
                  <c:v>ООО</c:v>
                </c:pt>
              </c:strCache>
            </c:strRef>
          </c:tx>
          <c:spPr>
            <a:solidFill>
              <a:schemeClr val="accent6">
                <a:lumMod val="80000"/>
                <a:lumOff val="20000"/>
              </a:schemeClr>
            </a:solidFill>
            <a:ln>
              <a:noFill/>
            </a:ln>
            <a:effectLst/>
            <a:sp3d/>
          </c:spPr>
          <c:invertIfNegative val="0"/>
          <c:dLbls>
            <c:dLbl>
              <c:idx val="7"/>
              <c:layout>
                <c:manualLayout>
                  <c:x val="1.0416666666666667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0833333333333333E-3"/>
                  <c:y val="-1.85185185185186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7083333333333487E-2"/>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ОО'!$H$212:$H$228</c:f>
              <c:numCache>
                <c:formatCode>General</c:formatCode>
                <c:ptCount val="17"/>
                <c:pt idx="0">
                  <c:v>4</c:v>
                </c:pt>
                <c:pt idx="1">
                  <c:v>2</c:v>
                </c:pt>
                <c:pt idx="2">
                  <c:v>18</c:v>
                </c:pt>
                <c:pt idx="3">
                  <c:v>30</c:v>
                </c:pt>
                <c:pt idx="4">
                  <c:v>2</c:v>
                </c:pt>
                <c:pt idx="5">
                  <c:v>2</c:v>
                </c:pt>
                <c:pt idx="6">
                  <c:v>1</c:v>
                </c:pt>
                <c:pt idx="7">
                  <c:v>1</c:v>
                </c:pt>
                <c:pt idx="8">
                  <c:v>2</c:v>
                </c:pt>
                <c:pt idx="9">
                  <c:v>2</c:v>
                </c:pt>
                <c:pt idx="10">
                  <c:v>1</c:v>
                </c:pt>
                <c:pt idx="11">
                  <c:v>1</c:v>
                </c:pt>
                <c:pt idx="12">
                  <c:v>2</c:v>
                </c:pt>
                <c:pt idx="13">
                  <c:v>4</c:v>
                </c:pt>
                <c:pt idx="14">
                  <c:v>11</c:v>
                </c:pt>
                <c:pt idx="15">
                  <c:v>6</c:v>
                </c:pt>
                <c:pt idx="16">
                  <c:v>3</c:v>
                </c:pt>
              </c:numCache>
            </c:numRef>
          </c:val>
        </c:ser>
        <c:ser>
          <c:idx val="7"/>
          <c:order val="7"/>
          <c:tx>
            <c:strRef>
              <c:f>'мр-тип ОО'!$I$211</c:f>
              <c:strCache>
                <c:ptCount val="1"/>
                <c:pt idx="0">
                  <c:v>СПО</c:v>
                </c:pt>
              </c:strCache>
            </c:strRef>
          </c:tx>
          <c:spPr>
            <a:solidFill>
              <a:schemeClr val="accent5">
                <a:lumMod val="80000"/>
                <a:lumOff val="20000"/>
              </a:schemeClr>
            </a:solidFill>
            <a:ln>
              <a:noFill/>
            </a:ln>
            <a:effectLst/>
            <a:sp3d/>
          </c:spPr>
          <c:invertIfNegative val="0"/>
          <c:dLbls>
            <c:dLbl>
              <c:idx val="3"/>
              <c:layout>
                <c:manualLayout>
                  <c:x val="3.74999999999999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2916666666666665E-2"/>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ОО'!$I$212:$I$228</c:f>
              <c:numCache>
                <c:formatCode>General</c:formatCode>
                <c:ptCount val="17"/>
                <c:pt idx="2">
                  <c:v>2</c:v>
                </c:pt>
                <c:pt idx="3">
                  <c:v>1</c:v>
                </c:pt>
                <c:pt idx="12">
                  <c:v>1</c:v>
                </c:pt>
              </c:numCache>
            </c:numRef>
          </c:val>
        </c:ser>
        <c:ser>
          <c:idx val="8"/>
          <c:order val="8"/>
          <c:tx>
            <c:strRef>
              <c:f>'мр-тип ОО'!$J$211</c:f>
              <c:strCache>
                <c:ptCount val="1"/>
                <c:pt idx="0">
                  <c:v>УО</c:v>
                </c:pt>
              </c:strCache>
            </c:strRef>
          </c:tx>
          <c:spPr>
            <a:solidFill>
              <a:srgbClr val="EB9AF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ОО'!$J$212:$J$228</c:f>
              <c:numCache>
                <c:formatCode>General</c:formatCode>
                <c:ptCount val="17"/>
                <c:pt idx="2">
                  <c:v>1</c:v>
                </c:pt>
                <c:pt idx="5">
                  <c:v>1</c:v>
                </c:pt>
                <c:pt idx="14">
                  <c:v>1</c:v>
                </c:pt>
                <c:pt idx="15">
                  <c:v>2</c:v>
                </c:pt>
                <c:pt idx="16">
                  <c:v>1</c:v>
                </c:pt>
              </c:numCache>
            </c:numRef>
          </c:val>
        </c:ser>
        <c:ser>
          <c:idx val="9"/>
          <c:order val="9"/>
          <c:tx>
            <c:strRef>
              <c:f>'мр-тип ОО'!$K$211</c:f>
              <c:strCache>
                <c:ptCount val="1"/>
                <c:pt idx="0">
                  <c:v>ППМС-центры</c:v>
                </c:pt>
              </c:strCache>
            </c:strRef>
          </c:tx>
          <c:spPr>
            <a:solidFill>
              <a:srgbClr val="66FF33"/>
            </a:solidFill>
            <a:ln>
              <a:noFill/>
            </a:ln>
            <a:effectLst/>
            <a:sp3d/>
          </c:spPr>
          <c:invertIfNegative val="0"/>
          <c:dLbls>
            <c:dLbl>
              <c:idx val="12"/>
              <c:layout>
                <c:manualLayout>
                  <c:x val="-3.6458333333333336E-2"/>
                  <c:y val="-3.33333333333334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'мр-тип ОО'!$A$212:$A$228</c:f>
              <c:strCache>
                <c:ptCount val="17"/>
                <c:pt idx="0">
                  <c:v>Брейтовский МР</c:v>
                </c:pt>
                <c:pt idx="1">
                  <c:v>г. Переславль-Залесский</c:v>
                </c:pt>
                <c:pt idx="2">
                  <c:v>г. Рыбинск</c:v>
                </c:pt>
                <c:pt idx="3">
                  <c:v>г. Ярославль</c:v>
                </c:pt>
                <c:pt idx="4">
                  <c:v>Гаврилов-Ямский МР</c:v>
                </c:pt>
                <c:pt idx="5">
                  <c:v>Даниловский МР</c:v>
                </c:pt>
                <c:pt idx="6">
                  <c:v>Любимский МР</c:v>
                </c:pt>
                <c:pt idx="7">
                  <c:v>Мышкинский МР</c:v>
                </c:pt>
                <c:pt idx="8">
                  <c:v>Некоузский МР</c:v>
                </c:pt>
                <c:pt idx="9">
                  <c:v>Первомайский МР</c:v>
                </c:pt>
                <c:pt idx="10">
                  <c:v>Переславский МР</c:v>
                </c:pt>
                <c:pt idx="11">
                  <c:v>Пошехонский МР</c:v>
                </c:pt>
                <c:pt idx="12">
                  <c:v>Ростовский МР</c:v>
                </c:pt>
                <c:pt idx="13">
                  <c:v>Рыбинский МР</c:v>
                </c:pt>
                <c:pt idx="14">
                  <c:v>Тутаевский МР</c:v>
                </c:pt>
                <c:pt idx="15">
                  <c:v>Угличский МР</c:v>
                </c:pt>
                <c:pt idx="16">
                  <c:v>Ярославский МР</c:v>
                </c:pt>
              </c:strCache>
            </c:strRef>
          </c:cat>
          <c:val>
            <c:numRef>
              <c:f>'мр-тип ОО'!$K$212:$K$228</c:f>
              <c:numCache>
                <c:formatCode>General</c:formatCode>
                <c:ptCount val="17"/>
                <c:pt idx="3">
                  <c:v>2</c:v>
                </c:pt>
                <c:pt idx="12">
                  <c:v>1</c:v>
                </c:pt>
              </c:numCache>
            </c:numRef>
          </c:val>
        </c:ser>
        <c:dLbls>
          <c:showLegendKey val="0"/>
          <c:showVal val="1"/>
          <c:showCatName val="0"/>
          <c:showSerName val="0"/>
          <c:showPercent val="0"/>
          <c:showBubbleSize val="0"/>
        </c:dLbls>
        <c:gapWidth val="150"/>
        <c:shape val="box"/>
        <c:axId val="316036224"/>
        <c:axId val="316037760"/>
        <c:axId val="0"/>
      </c:bar3DChart>
      <c:catAx>
        <c:axId val="316036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316037760"/>
        <c:crosses val="autoZero"/>
        <c:auto val="1"/>
        <c:lblAlgn val="ctr"/>
        <c:lblOffset val="100"/>
        <c:noMultiLvlLbl val="0"/>
      </c:catAx>
      <c:valAx>
        <c:axId val="316037760"/>
        <c:scaling>
          <c:orientation val="minMax"/>
        </c:scaling>
        <c:delete val="1"/>
        <c:axPos val="l"/>
        <c:numFmt formatCode="General" sourceLinked="1"/>
        <c:majorTickMark val="none"/>
        <c:minorTickMark val="none"/>
        <c:tickLblPos val="nextTo"/>
        <c:crossAx val="316036224"/>
        <c:crosses val="autoZero"/>
        <c:crossBetween val="between"/>
      </c:valAx>
      <c:spPr>
        <a:noFill/>
        <a:ln>
          <a:noFill/>
        </a:ln>
        <a:effectLst/>
      </c:spPr>
    </c:plotArea>
    <c:legend>
      <c:legendPos val="b"/>
      <c:layout>
        <c:manualLayout>
          <c:xMode val="edge"/>
          <c:yMode val="edge"/>
          <c:x val="0.57267331036745406"/>
          <c:y val="0.143562263050452"/>
          <c:w val="0.40852805118110236"/>
          <c:h val="0.36428608923884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ru-RU" sz="2400" b="1" dirty="0" smtClean="0"/>
              <a:t>Образовательные организации в статусе РИП</a:t>
            </a:r>
          </a:p>
          <a:p>
            <a:pPr>
              <a:defRPr sz="2400" b="1" i="0" u="none" strike="noStrike" kern="1200" spc="0" baseline="0">
                <a:solidFill>
                  <a:schemeClr val="tx1">
                    <a:lumMod val="65000"/>
                    <a:lumOff val="35000"/>
                  </a:schemeClr>
                </a:solidFill>
                <a:latin typeface="+mn-lt"/>
                <a:ea typeface="+mn-ea"/>
                <a:cs typeface="+mn-cs"/>
              </a:defRPr>
            </a:pPr>
            <a:r>
              <a:rPr lang="ru-RU" sz="2400" b="1" dirty="0" smtClean="0"/>
              <a:t>(по</a:t>
            </a:r>
            <a:r>
              <a:rPr lang="ru-RU" sz="2400" b="1" baseline="0" dirty="0" smtClean="0"/>
              <a:t> типам ОО)</a:t>
            </a:r>
            <a:endParaRPr lang="ru-RU" sz="2400" b="1" dirty="0"/>
          </a:p>
        </c:rich>
      </c:tx>
      <c:layout/>
      <c:overlay val="0"/>
      <c:spPr>
        <a:noFill/>
        <a:ln>
          <a:noFill/>
        </a:ln>
        <a:effectLst/>
      </c:spPr>
    </c:title>
    <c:autoTitleDeleted val="0"/>
    <c:plotArea>
      <c:layout>
        <c:manualLayout>
          <c:layoutTarget val="inner"/>
          <c:xMode val="edge"/>
          <c:yMode val="edge"/>
          <c:x val="0.31406135170603672"/>
          <c:y val="0.32819437153689129"/>
          <c:w val="0.35289066601049868"/>
          <c:h val="0.62736118401866436"/>
        </c:manualLayout>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Pt>
            <c:idx val="4"/>
            <c:bubble3D val="0"/>
            <c:spPr>
              <a:solidFill>
                <a:schemeClr val="accent4">
                  <a:lumMod val="60000"/>
                </a:schemeClr>
              </a:solidFill>
              <a:ln w="19050">
                <a:solidFill>
                  <a:schemeClr val="lt1"/>
                </a:solidFill>
              </a:ln>
              <a:effectLst/>
            </c:spPr>
          </c:dPt>
          <c:dPt>
            <c:idx val="5"/>
            <c:bubble3D val="0"/>
            <c:spPr>
              <a:solidFill>
                <a:schemeClr val="accent6">
                  <a:lumMod val="60000"/>
                </a:schemeClr>
              </a:solidFill>
              <a:ln w="19050">
                <a:solidFill>
                  <a:schemeClr val="lt1"/>
                </a:solidFill>
              </a:ln>
              <a:effectLst/>
            </c:spPr>
          </c:dPt>
          <c:dPt>
            <c:idx val="6"/>
            <c:bubble3D val="0"/>
            <c:spPr>
              <a:solidFill>
                <a:schemeClr val="accent2">
                  <a:lumMod val="80000"/>
                  <a:lumOff val="20000"/>
                </a:schemeClr>
              </a:solidFill>
              <a:ln w="19050">
                <a:solidFill>
                  <a:schemeClr val="lt1"/>
                </a:solidFill>
              </a:ln>
              <a:effectLst/>
            </c:spPr>
          </c:dPt>
          <c:dPt>
            <c:idx val="7"/>
            <c:bubble3D val="0"/>
            <c:spPr>
              <a:solidFill>
                <a:schemeClr val="accent4">
                  <a:lumMod val="80000"/>
                  <a:lumOff val="20000"/>
                </a:schemeClr>
              </a:solidFill>
              <a:ln w="19050">
                <a:solidFill>
                  <a:schemeClr val="lt1"/>
                </a:solidFill>
              </a:ln>
              <a:effectLst/>
            </c:spPr>
          </c:dPt>
          <c:dPt>
            <c:idx val="8"/>
            <c:bubble3D val="0"/>
            <c:spPr>
              <a:solidFill>
                <a:schemeClr val="accent6">
                  <a:lumMod val="80000"/>
                  <a:lumOff val="20000"/>
                </a:schemeClr>
              </a:solidFill>
              <a:ln w="19050">
                <a:solidFill>
                  <a:schemeClr val="lt1"/>
                </a:solidFill>
              </a:ln>
              <a:effectLst/>
            </c:spPr>
          </c:dPt>
          <c:dPt>
            <c:idx val="9"/>
            <c:bubble3D val="0"/>
            <c:spPr>
              <a:solidFill>
                <a:schemeClr val="accent2">
                  <a:lumMod val="80000"/>
                </a:schemeClr>
              </a:solidFill>
              <a:ln w="19050">
                <a:solidFill>
                  <a:schemeClr val="lt1"/>
                </a:solidFill>
              </a:ln>
              <a:effectLst/>
            </c:spPr>
          </c:dPt>
          <c:dLbls>
            <c:dLbl>
              <c:idx val="0"/>
              <c:layout>
                <c:manualLayout>
                  <c:x val="0.12072662401574803"/>
                  <c:y val="-5.4808544765237679E-2"/>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8.3119709645669296E-2"/>
                  <c:y val="6.9938684747739871E-2"/>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9.0864583333333318E-2"/>
                      <c:h val="0.12299081364829395"/>
                    </c:manualLayout>
                  </c15:layout>
                </c:ext>
              </c:extLst>
            </c:dLbl>
            <c:dLbl>
              <c:idx val="3"/>
              <c:layout>
                <c:manualLayout>
                  <c:x val="0.100343093832021"/>
                  <c:y val="-0.1746456692913386"/>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1.9279363517060367E-2"/>
                  <c:y val="2.344619422572192E-2"/>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0.17455864501312335"/>
                  <c:y val="-1.7601778944298631E-2"/>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0.17096399278215219"/>
                  <c:y val="-0.1448830562846312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ext>
              </c:extLst>
            </c:dLbl>
            <c:dLbl>
              <c:idx val="7"/>
              <c:layout>
                <c:manualLayout>
                  <c:x val="-8.3953248031496105E-2"/>
                  <c:y val="0.10284310294546511"/>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7.775E-2"/>
                      <c:h val="0.1063241469816273"/>
                    </c:manualLayout>
                  </c15:layout>
                </c:ext>
              </c:extLst>
            </c:dLbl>
            <c:dLbl>
              <c:idx val="8"/>
              <c:layout>
                <c:manualLayout>
                  <c:x val="-0.11605388779527559"/>
                  <c:y val="1.0476086322542676E-3"/>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7.0166666666666669E-2"/>
                      <c:h val="0.10076859142607172"/>
                    </c:manualLayout>
                  </c15:layout>
                </c:ext>
              </c:extLst>
            </c:dLbl>
            <c:dLbl>
              <c:idx val="9"/>
              <c:layout>
                <c:manualLayout>
                  <c:x val="-1.3101418963254593E-2"/>
                  <c:y val="-1.9637212015164787E-2"/>
                </c:manualLayout>
              </c:layout>
              <c:numFmt formatCode="0.00%" sourceLinked="0"/>
              <c:spPr>
                <a:noFill/>
                <a:ln>
                  <a:solidFill>
                    <a:schemeClr val="bg1">
                      <a:lumMod val="50000"/>
                    </a:schemeClr>
                  </a:solid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16845316601049867"/>
                      <c:h val="0.16002785068533101"/>
                    </c:manualLayout>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'мр-тип ОО'!$B$211:$K$211</c:f>
              <c:strCache>
                <c:ptCount val="10"/>
                <c:pt idx="0">
                  <c:v>ВПО</c:v>
                </c:pt>
                <c:pt idx="1">
                  <c:v>ДОД</c:v>
                </c:pt>
                <c:pt idx="2">
                  <c:v>ДОУ</c:v>
                </c:pt>
                <c:pt idx="3">
                  <c:v>ДПО</c:v>
                </c:pt>
                <c:pt idx="4">
                  <c:v>НКО</c:v>
                </c:pt>
                <c:pt idx="5">
                  <c:v>ОО для детей без попечения родителей</c:v>
                </c:pt>
                <c:pt idx="6">
                  <c:v>ООО</c:v>
                </c:pt>
                <c:pt idx="7">
                  <c:v>СПО</c:v>
                </c:pt>
                <c:pt idx="8">
                  <c:v>УО</c:v>
                </c:pt>
                <c:pt idx="9">
                  <c:v>ППМС-центры</c:v>
                </c:pt>
              </c:strCache>
            </c:strRef>
          </c:cat>
          <c:val>
            <c:numRef>
              <c:f>'мр-тип ОО'!$B$229:$K$229</c:f>
              <c:numCache>
                <c:formatCode>General</c:formatCode>
                <c:ptCount val="10"/>
                <c:pt idx="0">
                  <c:v>1</c:v>
                </c:pt>
                <c:pt idx="1">
                  <c:v>11</c:v>
                </c:pt>
                <c:pt idx="2">
                  <c:v>58</c:v>
                </c:pt>
                <c:pt idx="3">
                  <c:v>5</c:v>
                </c:pt>
                <c:pt idx="4">
                  <c:v>2</c:v>
                </c:pt>
                <c:pt idx="5">
                  <c:v>2</c:v>
                </c:pt>
                <c:pt idx="6">
                  <c:v>92</c:v>
                </c:pt>
                <c:pt idx="7">
                  <c:v>4</c:v>
                </c:pt>
                <c:pt idx="8">
                  <c:v>6</c:v>
                </c:pt>
                <c:pt idx="9">
                  <c:v>3</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0.08542</cdr:x>
      <cdr:y>0.64074</cdr:y>
    </cdr:from>
    <cdr:to>
      <cdr:x>0.12292</cdr:x>
      <cdr:y>0.68333</cdr:y>
    </cdr:to>
    <cdr:sp macro="" textlink="">
      <cdr:nvSpPr>
        <cdr:cNvPr id="2" name="TextBox 1"/>
        <cdr:cNvSpPr txBox="1"/>
      </cdr:nvSpPr>
      <cdr:spPr>
        <a:xfrm xmlns:a="http://schemas.openxmlformats.org/drawingml/2006/main">
          <a:off x="1041400" y="4394200"/>
          <a:ext cx="457200" cy="292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1FEAEC19-0D29-4990-A7F0-C3A7C17A4D30}" type="datetimeFigureOut">
              <a:rPr lang="ru-RU" smtClean="0"/>
              <a:t>31.03.2016</a:t>
            </a:fld>
            <a:endParaRPr lang="ru-RU"/>
          </a:p>
        </p:txBody>
      </p:sp>
      <p:sp>
        <p:nvSpPr>
          <p:cNvPr id="4" name="Нижний колонтитул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5F2F57FE-6355-488D-BD39-CB902FDF69C1}" type="slidenum">
              <a:rPr lang="ru-RU" smtClean="0"/>
              <a:t>‹#›</a:t>
            </a:fld>
            <a:endParaRPr lang="ru-RU"/>
          </a:p>
        </p:txBody>
      </p:sp>
    </p:spTree>
    <p:extLst>
      <p:ext uri="{BB962C8B-B14F-4D97-AF65-F5344CB8AC3E}">
        <p14:creationId xmlns:p14="http://schemas.microsoft.com/office/powerpoint/2010/main" val="940678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5E4AE9B5-4748-4169-BBE6-55BCA294C0A0}" type="datetimeFigureOut">
              <a:rPr lang="ru-RU" smtClean="0"/>
              <a:t>31.03.2016</a:t>
            </a:fld>
            <a:endParaRPr lang="ru-RU"/>
          </a:p>
        </p:txBody>
      </p:sp>
      <p:sp>
        <p:nvSpPr>
          <p:cNvPr id="4" name="Образ слайда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58646B8-7C4D-4657-B321-DB5217326A28}" type="slidenum">
              <a:rPr lang="ru-RU" smtClean="0"/>
              <a:t>‹#›</a:t>
            </a:fld>
            <a:endParaRPr lang="ru-RU"/>
          </a:p>
        </p:txBody>
      </p:sp>
    </p:spTree>
    <p:extLst>
      <p:ext uri="{BB962C8B-B14F-4D97-AF65-F5344CB8AC3E}">
        <p14:creationId xmlns:p14="http://schemas.microsoft.com/office/powerpoint/2010/main" val="53010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Стоит отметить, что с каждым годом число организаций в статусе РИП увеличивается.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2014 году в реализации инновационных проектов были задействованы ОО из 7 муниципальных образований,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2015 эта цифра выросла до 13;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сегодняшний день образовательные организации 17 муниципальных образований реализуют проекты в статусе РИП.</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сегодня в реализации проектов в статусе РИП не задействованы </a:t>
            </a:r>
            <a:r>
              <a:rPr lang="ru-RU" baseline="0" dirty="0" err="1" smtClean="0"/>
              <a:t>Большесельский</a:t>
            </a:r>
            <a:r>
              <a:rPr lang="ru-RU" baseline="0" dirty="0" smtClean="0"/>
              <a:t>, Борисоглебский и Некрасовский муниципальные районы.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fld id="{458646B8-7C4D-4657-B321-DB5217326A28}" type="slidenum">
              <a:rPr lang="ru-RU" smtClean="0"/>
              <a:t>1</a:t>
            </a:fld>
            <a:endParaRPr lang="ru-RU"/>
          </a:p>
        </p:txBody>
      </p:sp>
    </p:spTree>
    <p:extLst>
      <p:ext uri="{BB962C8B-B14F-4D97-AF65-F5344CB8AC3E}">
        <p14:creationId xmlns:p14="http://schemas.microsoft.com/office/powerpoint/2010/main" val="385683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Сейчас мы</a:t>
            </a:r>
            <a:r>
              <a:rPr lang="ru-RU" baseline="0" dirty="0" smtClean="0"/>
              <a:t> проводим апробацию паспортов инновационной деятельности. Разработаны формы для педагогов, образовательной организации, муниципального образования и региона. Паспорт является инструментом повышения инновационной активности участников инновационной деятельности. Вероятнее всего, сейчас в реализации проектов участвуют не все педагоги образовательных организаций. Но согласитесь, одна голова хорошо, а две лучше. Еще лучше – когда этих голов несколько.</a:t>
            </a:r>
          </a:p>
          <a:p>
            <a:r>
              <a:rPr lang="ru-RU" baseline="0" dirty="0" smtClean="0"/>
              <a:t>Паспорт ИД отвечает на ряд вопросов: что делаем, кто работает и чем интересуемся. Отвечая на эти вопросы, можно оптимизировать инновационную деятельность внутри как образовательной организации, так и муниципального образования и всего региона. </a:t>
            </a:r>
          </a:p>
          <a:p>
            <a:r>
              <a:rPr lang="ru-RU" baseline="0" dirty="0" smtClean="0"/>
              <a:t>Так же, паспорт это инструмент для профессионального развития как одного педагога, так и для коллектива.</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10</a:t>
            </a:fld>
            <a:endParaRPr lang="ru-RU"/>
          </a:p>
        </p:txBody>
      </p:sp>
    </p:spTree>
    <p:extLst>
      <p:ext uri="{BB962C8B-B14F-4D97-AF65-F5344CB8AC3E}">
        <p14:creationId xmlns:p14="http://schemas.microsoft.com/office/powerpoint/2010/main" val="377725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просим педагогов указать свои методические темы, а так же выделить</a:t>
            </a:r>
            <a:r>
              <a:rPr lang="ru-RU" baseline="0" dirty="0" smtClean="0"/>
              <a:t> те из них, наработками по которым они готовы поделиться. Дополнительно просим указать темы, в рамках которых педагогам хотелось бы узнать больше. Собранная информация позволит группировать педагогов для развития методических тем, а так же для восполнения дефицитов. В последствии педагоги могут объединяться не только внутри одной образовательной организации, но и выходить на муниципальный и межмуниципальный уровень.</a:t>
            </a:r>
          </a:p>
          <a:p>
            <a:r>
              <a:rPr lang="ru-RU" baseline="0" dirty="0" smtClean="0"/>
              <a:t>Наконец, мы изо всех сил хотим, чтобы паспорт инновационной деятельности перешел из категории «уберите от меня эту гадость» в категорию «а ведь этот инструмент способен мне помочь».</a:t>
            </a:r>
          </a:p>
          <a:p>
            <a:r>
              <a:rPr lang="ru-RU" baseline="0" dirty="0" smtClean="0"/>
              <a:t>По этому мы просим вас заполнить формы паспорта образовательной организации. В помощь вам предлагаем форму паспорта педагога, на основе которого легко можно свести паспорт образовательной организации.</a:t>
            </a:r>
          </a:p>
          <a:p>
            <a:r>
              <a:rPr lang="ru-RU" baseline="0" dirty="0" smtClean="0"/>
              <a:t>Формы и инструкции по их заполнению будут отправлены на контактные адреса, которые вы опубликуете в разделе РИП на сайтах ваших образовательных организаций.</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11</a:t>
            </a:fld>
            <a:endParaRPr lang="ru-RU"/>
          </a:p>
        </p:txBody>
      </p:sp>
    </p:spTree>
    <p:extLst>
      <p:ext uri="{BB962C8B-B14F-4D97-AF65-F5344CB8AC3E}">
        <p14:creationId xmlns:p14="http://schemas.microsoft.com/office/powerpoint/2010/main" val="130874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Большинство проектов в статусе РИП реализуется сетями образовательных организаций. На данный момент 26</a:t>
            </a:r>
            <a:r>
              <a:rPr lang="ru-RU" baseline="0" dirty="0" smtClean="0"/>
              <a:t> из 35 проектов являются сетевыми. Из них 23 – межмуниципальные, а 3 – реализуются сетью внутри одного муниципального образования.</a:t>
            </a:r>
          </a:p>
          <a:p>
            <a:r>
              <a:rPr lang="ru-RU" baseline="0" dirty="0" smtClean="0"/>
              <a:t>Так же есть проекты, реализуемые на базе одной образовательной организацией. Это объясняется, как правило, спецификой выбранной тематики.</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2</a:t>
            </a:fld>
            <a:endParaRPr lang="ru-RU"/>
          </a:p>
        </p:txBody>
      </p:sp>
    </p:spTree>
    <p:extLst>
      <p:ext uri="{BB962C8B-B14F-4D97-AF65-F5344CB8AC3E}">
        <p14:creationId xmlns:p14="http://schemas.microsoft.com/office/powerpoint/2010/main" val="326537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Распределение организаций в статусе РИП</a:t>
            </a:r>
            <a:r>
              <a:rPr lang="ru-RU" baseline="0" dirty="0" smtClean="0"/>
              <a:t> по типам и муниципальным образованиям представлено на слайде.</a:t>
            </a:r>
          </a:p>
          <a:p>
            <a:r>
              <a:rPr lang="ru-RU" baseline="0" dirty="0" smtClean="0"/>
              <a:t>Наибольшее разнообразие организаций в статусе РИП прослеживается в Ярославле и Рыбинске. </a:t>
            </a:r>
          </a:p>
          <a:p>
            <a:r>
              <a:rPr lang="ru-RU" baseline="0" dirty="0" smtClean="0"/>
              <a:t>Со временем расширяется и география РИП: если в 2014 году в реализации </a:t>
            </a:r>
            <a:r>
              <a:rPr lang="ru-RU" baseline="0" dirty="0" err="1" smtClean="0"/>
              <a:t>инновационых</a:t>
            </a:r>
            <a:r>
              <a:rPr lang="ru-RU" baseline="0" dirty="0" smtClean="0"/>
              <a:t> проектов были задействованы ОО из 7 муниципальных образований, то в 2015 эта цифра выросла до 13; а на сегодняшний день образовательные организации 17 муниципальных образований реализуют проекты в статусе РИП.</a:t>
            </a:r>
          </a:p>
          <a:p>
            <a:r>
              <a:rPr lang="ru-RU" baseline="0" dirty="0" smtClean="0"/>
              <a:t>На слайде представлено распределение по географическому критерию. Однако, стоит учитывать и то, что 8 организаций являются государственными учреждениями. 3 из них расположены в Ярославле,  2 в Рыбинске, 2 в Ростовском муниципальном районе и 1 в </a:t>
            </a:r>
            <a:r>
              <a:rPr lang="ru-RU" baseline="0" dirty="0" err="1" smtClean="0"/>
              <a:t>Угличском</a:t>
            </a:r>
            <a:r>
              <a:rPr lang="ru-RU" baseline="0" dirty="0" smtClean="0"/>
              <a:t> МР.</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3</a:t>
            </a:fld>
            <a:endParaRPr lang="ru-RU"/>
          </a:p>
        </p:txBody>
      </p:sp>
    </p:spTree>
    <p:extLst>
      <p:ext uri="{BB962C8B-B14F-4D97-AF65-F5344CB8AC3E}">
        <p14:creationId xmlns:p14="http://schemas.microsoft.com/office/powerpoint/2010/main" val="182142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Большая часть образовательных</a:t>
            </a:r>
            <a:r>
              <a:rPr lang="ru-RU" baseline="0" dirty="0" smtClean="0"/>
              <a:t> организаций в статусе РИП – общеобразовательные организации: школы, гимназии, и т.д. (50%) и дошкольные учреждения (31,52%). Так же проекты в статусе РИП реализуют образовательные организации дополнительного образования детей, дополнительного профессионального образования; учреждения психолого-педагогической и медико-социальной помощи, среднего профессионального образования, некоммерческие организации, ОО для детей, оставшихся без попечения родителей. Среди организаций, реализующих проекты РИП так же есть университет и органы управления образованием.</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4</a:t>
            </a:fld>
            <a:endParaRPr lang="ru-RU"/>
          </a:p>
        </p:txBody>
      </p:sp>
    </p:spTree>
    <p:extLst>
      <p:ext uri="{BB962C8B-B14F-4D97-AF65-F5344CB8AC3E}">
        <p14:creationId xmlns:p14="http://schemas.microsoft.com/office/powerpoint/2010/main" val="45566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Отчеты о реализации проектов в</a:t>
            </a:r>
            <a:r>
              <a:rPr lang="ru-RU" baseline="0" dirty="0" smtClean="0"/>
              <a:t> статусе РИП предоставляются ежеквартально, не позднее 15 числа месяца, следующего за отчетным периодом: в апреле – за 1 квартал, в июле – за 2, в октябре за 3 и в январе – за 4. Главная задача отчета – не демонстрация того, как много сделано, а констатация факта: какие из запланированных позиций были реализованы (с описанием конкретных шагов). Допустимы и внеплановые позиции. При этом нужно сделать соответствующую пометку в отчете. В ситуации, когда количество внеплановых позиций преобладает над количеством запланированных, есть повод задуматься над корректировкой плана. Пожалуйста, обозначайте, к какому именно периоду относится публикуемый отчет. </a:t>
            </a:r>
          </a:p>
          <a:p>
            <a:r>
              <a:rPr lang="ru-RU" baseline="0" dirty="0" smtClean="0"/>
              <a:t>Отчеты располагаются в соответствующем разделе сайта образовательной организации-заявителя и могут быть выполнены в любом доступном приложении: </a:t>
            </a:r>
            <a:r>
              <a:rPr lang="en-US" baseline="0" dirty="0" smtClean="0"/>
              <a:t>Word, Excel, PDF,</a:t>
            </a:r>
            <a:r>
              <a:rPr lang="ru-RU" baseline="0" dirty="0" smtClean="0"/>
              <a:t> и др.,</a:t>
            </a:r>
            <a:r>
              <a:rPr lang="en-US" baseline="0" dirty="0" smtClean="0"/>
              <a:t> </a:t>
            </a:r>
            <a:r>
              <a:rPr lang="ru-RU" baseline="0" dirty="0" smtClean="0"/>
              <a:t>либо вмонтированы в тело сайта как изображения, либо как таблица. </a:t>
            </a:r>
          </a:p>
        </p:txBody>
      </p:sp>
      <p:sp>
        <p:nvSpPr>
          <p:cNvPr id="4" name="Номер слайда 3"/>
          <p:cNvSpPr>
            <a:spLocks noGrp="1"/>
          </p:cNvSpPr>
          <p:nvPr>
            <p:ph type="sldNum" sz="quarter" idx="10"/>
          </p:nvPr>
        </p:nvSpPr>
        <p:spPr/>
        <p:txBody>
          <a:bodyPr/>
          <a:lstStyle/>
          <a:p>
            <a:fld id="{458646B8-7C4D-4657-B321-DB5217326A28}" type="slidenum">
              <a:rPr lang="ru-RU" smtClean="0"/>
              <a:t>5</a:t>
            </a:fld>
            <a:endParaRPr lang="ru-RU"/>
          </a:p>
        </p:txBody>
      </p:sp>
    </p:spTree>
    <p:extLst>
      <p:ext uri="{BB962C8B-B14F-4D97-AF65-F5344CB8AC3E}">
        <p14:creationId xmlns:p14="http://schemas.microsoft.com/office/powerpoint/2010/main" val="39847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Перед</a:t>
            </a:r>
            <a:r>
              <a:rPr lang="ru-RU" baseline="0" dirty="0" smtClean="0"/>
              <a:t> вами выдержка из удачного отчета. Если в результатах выполнения обозначена разработка какого-либо документа и этот документ не является совершенно секретным, то рекомендуем опубликовать его в разделе «Материалы». Если же не представляется возможным опубликовать  материал, следует упомянуть о нем в соответствующем блоке. Например: разработан сборник методических рекомендаций, который пока официально не издан. Логично, что во Всемирную паутину такой материал выкладывать не стоит, однако можно упомянуть о нем, опубликовав аннотацию. </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6</a:t>
            </a:fld>
            <a:endParaRPr lang="ru-RU"/>
          </a:p>
        </p:txBody>
      </p:sp>
    </p:spTree>
    <p:extLst>
      <p:ext uri="{BB962C8B-B14F-4D97-AF65-F5344CB8AC3E}">
        <p14:creationId xmlns:p14="http://schemas.microsoft.com/office/powerpoint/2010/main" val="354726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приведена</a:t>
            </a:r>
            <a:r>
              <a:rPr lang="ru-RU" baseline="0" dirty="0" smtClean="0"/>
              <a:t> выдержка из отчета, полностью состоящего из внеплановых позиций. Во всех отчетах, в которых присутствуют внеплановые позиции, мы рассматриваем соответствие этих позиций теме проекта. Пока не было ни одного случая, когда пункты отчета не соответствовали бы тематике проектов. Но стоит сказать, что большое количество внеплановых позиций в отчете говорит о необходимости корректировки плана реализации проекта. </a:t>
            </a:r>
          </a:p>
          <a:p>
            <a:r>
              <a:rPr lang="ru-RU" baseline="0" dirty="0" smtClean="0"/>
              <a:t>Еще один вариант, когда позиция считается внеплановой. В плане могут отсутствовать организационные моменты, такие как установочный семинар для рабочей группы, или для соисполнителей, и т.д. А в отчете эти позиции обозначены. Так же встречается и противоположная ситуация: в плане прописаны организационные моменты, а в отчете ни не обозначены. Здесь можно рекомендовать лишь соотносить план и отчет на предмет наличия организационных моментов. </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7</a:t>
            </a:fld>
            <a:endParaRPr lang="ru-RU"/>
          </a:p>
        </p:txBody>
      </p:sp>
    </p:spTree>
    <p:extLst>
      <p:ext uri="{BB962C8B-B14F-4D97-AF65-F5344CB8AC3E}">
        <p14:creationId xmlns:p14="http://schemas.microsoft.com/office/powerpoint/2010/main" val="164571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этом слайде приведен пример достаточно хорошего отчета. На первый взгляд, все по плану, указаны месяца реализации…. Только вот это единственный файл с отчетом, куда ежеквартально добавляется информация. В этом отчете собрана информация как о реализации проекта в 2014, так и в 2015 годах. Проанализировать такой отчет можно, но только при условии </a:t>
            </a:r>
            <a:r>
              <a:rPr lang="ru-RU" baseline="0" dirty="0" smtClean="0"/>
              <a:t>досконального </a:t>
            </a:r>
            <a:r>
              <a:rPr lang="ru-RU" baseline="0" dirty="0" smtClean="0"/>
              <a:t>изучения плана и многократного прочтения отчетов. Согласитесь, что не сложно скопировать-вставить позиции плана, реализованные в текущем отчетном периоде.</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Не игнорируйте графу «Предложения по корректировке плана». На этом примере видно, что позиция, запланированная на сентябрь, не была реализована, однако сделана пометка о смещении сроков реализации.</a:t>
            </a:r>
            <a:endParaRPr lang="ru-RU" dirty="0" smtClean="0"/>
          </a:p>
          <a:p>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8</a:t>
            </a:fld>
            <a:endParaRPr lang="ru-RU"/>
          </a:p>
        </p:txBody>
      </p:sp>
    </p:spTree>
    <p:extLst>
      <p:ext uri="{BB962C8B-B14F-4D97-AF65-F5344CB8AC3E}">
        <p14:creationId xmlns:p14="http://schemas.microsoft.com/office/powerpoint/2010/main" val="391319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Еще один вариант, вызывающий</a:t>
            </a:r>
            <a:r>
              <a:rPr lang="ru-RU" baseline="0" dirty="0" smtClean="0"/>
              <a:t> затруднения: образовательная организация представляет подробный отчет, публикует все материалы и т.д. Однако, на этапе сопоставления отчета с планом возникают затруднения. План представляет собой схему реализации проекта по годам. В этом случае процент выполнения плана возможно подсчитать только по итогам года.</a:t>
            </a:r>
            <a:endParaRPr lang="ru-RU" dirty="0"/>
          </a:p>
        </p:txBody>
      </p:sp>
      <p:sp>
        <p:nvSpPr>
          <p:cNvPr id="4" name="Номер слайда 3"/>
          <p:cNvSpPr>
            <a:spLocks noGrp="1"/>
          </p:cNvSpPr>
          <p:nvPr>
            <p:ph type="sldNum" sz="quarter" idx="10"/>
          </p:nvPr>
        </p:nvSpPr>
        <p:spPr/>
        <p:txBody>
          <a:bodyPr/>
          <a:lstStyle/>
          <a:p>
            <a:fld id="{458646B8-7C4D-4657-B321-DB5217326A28}" type="slidenum">
              <a:rPr lang="ru-RU" smtClean="0"/>
              <a:t>9</a:t>
            </a:fld>
            <a:endParaRPr lang="ru-RU"/>
          </a:p>
        </p:txBody>
      </p:sp>
    </p:spTree>
    <p:extLst>
      <p:ext uri="{BB962C8B-B14F-4D97-AF65-F5344CB8AC3E}">
        <p14:creationId xmlns:p14="http://schemas.microsoft.com/office/powerpoint/2010/main" val="222138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2F3B62-3030-4174-A5D7-171152B15C17}" type="datetimeFigureOut">
              <a:rPr lang="ru-RU" smtClean="0"/>
              <a:t>31.03.2016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341819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F3B62-3030-4174-A5D7-171152B15C17}" type="datetimeFigureOut">
              <a:rPr lang="ru-RU" smtClean="0"/>
              <a:t>31.03.2016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74136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F3B62-3030-4174-A5D7-171152B15C17}" type="datetimeFigureOut">
              <a:rPr lang="ru-RU" smtClean="0"/>
              <a:t>31.03.2016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400476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F3B62-3030-4174-A5D7-171152B15C17}" type="datetimeFigureOut">
              <a:rPr lang="ru-RU" smtClean="0"/>
              <a:t>31.03.2016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102123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2F3B62-3030-4174-A5D7-171152B15C17}" type="datetimeFigureOut">
              <a:rPr lang="ru-RU" smtClean="0"/>
              <a:t>31.03.2016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141226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2F3B62-3030-4174-A5D7-171152B15C17}" type="datetimeFigureOut">
              <a:rPr lang="ru-RU" smtClean="0"/>
              <a:t>31.03.2016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47064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2F3B62-3030-4174-A5D7-171152B15C17}" type="datetimeFigureOut">
              <a:rPr lang="ru-RU" smtClean="0"/>
              <a:t>31.03.2016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5540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2F3B62-3030-4174-A5D7-171152B15C17}" type="datetimeFigureOut">
              <a:rPr lang="ru-RU" smtClean="0"/>
              <a:t>31.03.2016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187843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2F3B62-3030-4174-A5D7-171152B15C17}" type="datetimeFigureOut">
              <a:rPr lang="ru-RU" smtClean="0"/>
              <a:t>31.03.2016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336409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2F3B62-3030-4174-A5D7-171152B15C17}" type="datetimeFigureOut">
              <a:rPr lang="ru-RU" smtClean="0"/>
              <a:t>31.03.2016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78081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2F3B62-3030-4174-A5D7-171152B15C17}" type="datetimeFigureOut">
              <a:rPr lang="ru-RU" smtClean="0"/>
              <a:t>31.03.2016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ECFD00-E89D-4F61-BD3B-2724ED4A9125}" type="slidenum">
              <a:rPr lang="ru-RU" smtClean="0"/>
              <a:t>‹#›</a:t>
            </a:fld>
            <a:endParaRPr lang="ru-RU"/>
          </a:p>
        </p:txBody>
      </p:sp>
    </p:spTree>
    <p:extLst>
      <p:ext uri="{BB962C8B-B14F-4D97-AF65-F5344CB8AC3E}">
        <p14:creationId xmlns:p14="http://schemas.microsoft.com/office/powerpoint/2010/main" val="180143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F3B62-3030-4174-A5D7-171152B15C17}" type="datetimeFigureOut">
              <a:rPr lang="ru-RU" smtClean="0"/>
              <a:t>31.03.2016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CFD00-E89D-4F61-BD3B-2724ED4A9125}" type="slidenum">
              <a:rPr lang="ru-RU" smtClean="0"/>
              <a:t>‹#›</a:t>
            </a:fld>
            <a:endParaRPr lang="ru-RU"/>
          </a:p>
        </p:txBody>
      </p:sp>
    </p:spTree>
    <p:extLst>
      <p:ext uri="{BB962C8B-B14F-4D97-AF65-F5344CB8AC3E}">
        <p14:creationId xmlns:p14="http://schemas.microsoft.com/office/powerpoint/2010/main" val="344023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112" y="438392"/>
            <a:ext cx="6619631" cy="523220"/>
          </a:xfrm>
          <a:prstGeom prst="rect">
            <a:avLst/>
          </a:prstGeom>
          <a:noFill/>
        </p:spPr>
        <p:txBody>
          <a:bodyPr wrap="square" rtlCol="0">
            <a:spAutoFit/>
          </a:bodyPr>
          <a:lstStyle/>
          <a:p>
            <a:r>
              <a:rPr lang="ru-RU" sz="2800" dirty="0" smtClean="0"/>
              <a:t>с 2014 года: 20 проектов</a:t>
            </a:r>
          </a:p>
        </p:txBody>
      </p:sp>
      <p:sp>
        <p:nvSpPr>
          <p:cNvPr id="3" name="TextBox 2"/>
          <p:cNvSpPr txBox="1"/>
          <p:nvPr/>
        </p:nvSpPr>
        <p:spPr>
          <a:xfrm>
            <a:off x="3136801" y="2711511"/>
            <a:ext cx="5992731" cy="707886"/>
          </a:xfrm>
          <a:prstGeom prst="rect">
            <a:avLst/>
          </a:prstGeom>
          <a:noFill/>
        </p:spPr>
        <p:txBody>
          <a:bodyPr wrap="none" rtlCol="0">
            <a:spAutoFit/>
          </a:bodyPr>
          <a:lstStyle/>
          <a:p>
            <a:r>
              <a:rPr lang="ru-RU" sz="4000" b="1" dirty="0" smtClean="0">
                <a:solidFill>
                  <a:srgbClr val="C00000"/>
                </a:solidFill>
              </a:rPr>
              <a:t>35 проектов в статусе РИП</a:t>
            </a:r>
            <a:endParaRPr lang="ru-RU" sz="4000" b="1" dirty="0">
              <a:solidFill>
                <a:srgbClr val="C00000"/>
              </a:solidFill>
            </a:endParaRPr>
          </a:p>
        </p:txBody>
      </p:sp>
      <p:sp>
        <p:nvSpPr>
          <p:cNvPr id="25" name="TextBox 24"/>
          <p:cNvSpPr txBox="1"/>
          <p:nvPr/>
        </p:nvSpPr>
        <p:spPr>
          <a:xfrm>
            <a:off x="472272" y="4482216"/>
            <a:ext cx="5552995" cy="523220"/>
          </a:xfrm>
          <a:prstGeom prst="rect">
            <a:avLst/>
          </a:prstGeom>
          <a:noFill/>
        </p:spPr>
        <p:txBody>
          <a:bodyPr wrap="none" rtlCol="0">
            <a:spAutoFit/>
          </a:bodyPr>
          <a:lstStyle/>
          <a:p>
            <a:r>
              <a:rPr lang="ru-RU" sz="2800" dirty="0" smtClean="0"/>
              <a:t>184 образовательные организации</a:t>
            </a:r>
            <a:endParaRPr lang="ru-RU" sz="2800" dirty="0"/>
          </a:p>
        </p:txBody>
      </p:sp>
      <p:sp>
        <p:nvSpPr>
          <p:cNvPr id="26" name="TextBox 25"/>
          <p:cNvSpPr txBox="1"/>
          <p:nvPr/>
        </p:nvSpPr>
        <p:spPr>
          <a:xfrm>
            <a:off x="5614253" y="5600761"/>
            <a:ext cx="5911362" cy="584775"/>
          </a:xfrm>
          <a:prstGeom prst="rect">
            <a:avLst/>
          </a:prstGeom>
          <a:noFill/>
        </p:spPr>
        <p:txBody>
          <a:bodyPr wrap="none" rtlCol="0">
            <a:spAutoFit/>
          </a:bodyPr>
          <a:lstStyle/>
          <a:p>
            <a:r>
              <a:rPr lang="ru-RU" sz="3200" dirty="0" smtClean="0"/>
              <a:t>17 муниципальных образований</a:t>
            </a:r>
            <a:endParaRPr lang="ru-RU" sz="3200" dirty="0"/>
          </a:p>
        </p:txBody>
      </p:sp>
      <p:sp>
        <p:nvSpPr>
          <p:cNvPr id="27" name="TextBox 26"/>
          <p:cNvSpPr txBox="1"/>
          <p:nvPr/>
        </p:nvSpPr>
        <p:spPr>
          <a:xfrm>
            <a:off x="3697927" y="1449380"/>
            <a:ext cx="3832652" cy="523220"/>
          </a:xfrm>
          <a:prstGeom prst="rect">
            <a:avLst/>
          </a:prstGeom>
          <a:noFill/>
        </p:spPr>
        <p:txBody>
          <a:bodyPr wrap="none" rtlCol="0">
            <a:spAutoFit/>
          </a:bodyPr>
          <a:lstStyle/>
          <a:p>
            <a:r>
              <a:rPr lang="ru-RU" sz="2800" dirty="0"/>
              <a:t> с 2015 года: 7 </a:t>
            </a:r>
            <a:r>
              <a:rPr lang="ru-RU" sz="2800" dirty="0" smtClean="0"/>
              <a:t>проектов</a:t>
            </a:r>
            <a:endParaRPr lang="ru-RU" sz="2800" dirty="0"/>
          </a:p>
        </p:txBody>
      </p:sp>
      <p:sp>
        <p:nvSpPr>
          <p:cNvPr id="28" name="TextBox 27"/>
          <p:cNvSpPr txBox="1"/>
          <p:nvPr/>
        </p:nvSpPr>
        <p:spPr>
          <a:xfrm>
            <a:off x="8008536" y="2141712"/>
            <a:ext cx="3750899" cy="523220"/>
          </a:xfrm>
          <a:prstGeom prst="rect">
            <a:avLst/>
          </a:prstGeom>
          <a:noFill/>
        </p:spPr>
        <p:txBody>
          <a:bodyPr wrap="none" rtlCol="0">
            <a:spAutoFit/>
          </a:bodyPr>
          <a:lstStyle/>
          <a:p>
            <a:r>
              <a:rPr lang="ru-RU" sz="2800" dirty="0"/>
              <a:t>с 2016 года: 8 </a:t>
            </a:r>
            <a:r>
              <a:rPr lang="ru-RU" sz="2800" dirty="0" smtClean="0"/>
              <a:t>проектов</a:t>
            </a:r>
            <a:endParaRPr lang="ru-RU" sz="2800" dirty="0"/>
          </a:p>
        </p:txBody>
      </p:sp>
    </p:spTree>
    <p:custDataLst>
      <p:tags r:id="rId1"/>
    </p:custDataLst>
    <p:extLst>
      <p:ext uri="{BB962C8B-B14F-4D97-AF65-F5344CB8AC3E}">
        <p14:creationId xmlns:p14="http://schemas.microsoft.com/office/powerpoint/2010/main" val="359340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537"/>
            <a:ext cx="12192000" cy="461665"/>
          </a:xfrm>
          <a:prstGeom prst="rect">
            <a:avLst/>
          </a:prstGeom>
          <a:noFill/>
        </p:spPr>
        <p:txBody>
          <a:bodyPr wrap="square" rtlCol="0">
            <a:spAutoFit/>
          </a:bodyPr>
          <a:lstStyle/>
          <a:p>
            <a:pPr algn="ctr"/>
            <a:r>
              <a:rPr lang="ru-RU" sz="2400" b="1" dirty="0" smtClean="0"/>
              <a:t>Паспорт инновационной деятельности</a:t>
            </a:r>
            <a:endParaRPr lang="ru-RU" sz="2400" b="1" dirty="0"/>
          </a:p>
        </p:txBody>
      </p:sp>
      <p:sp>
        <p:nvSpPr>
          <p:cNvPr id="3" name="Горизонтальный свиток 2"/>
          <p:cNvSpPr/>
          <p:nvPr/>
        </p:nvSpPr>
        <p:spPr>
          <a:xfrm>
            <a:off x="1985551" y="2185938"/>
            <a:ext cx="2734491" cy="2569029"/>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1">
                    <a:lumMod val="50000"/>
                  </a:schemeClr>
                </a:solidFill>
              </a:rPr>
              <a:t>Паспорт инновационной деятельности</a:t>
            </a:r>
            <a:endParaRPr lang="ru-RU" sz="2000" dirty="0">
              <a:solidFill>
                <a:schemeClr val="accent1">
                  <a:lumMod val="50000"/>
                </a:schemeClr>
              </a:solidFill>
            </a:endParaRPr>
          </a:p>
        </p:txBody>
      </p:sp>
      <p:cxnSp>
        <p:nvCxnSpPr>
          <p:cNvPr id="5" name="Прямая со стрелкой 4"/>
          <p:cNvCxnSpPr>
            <a:stCxn id="6" idx="2"/>
          </p:cNvCxnSpPr>
          <p:nvPr/>
        </p:nvCxnSpPr>
        <p:spPr>
          <a:xfrm>
            <a:off x="1335675" y="2291642"/>
            <a:ext cx="1" cy="2702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1606" y="1122091"/>
            <a:ext cx="1968137" cy="1169551"/>
          </a:xfrm>
          <a:prstGeom prst="rect">
            <a:avLst/>
          </a:prstGeom>
          <a:noFill/>
        </p:spPr>
        <p:txBody>
          <a:bodyPr wrap="square" rtlCol="0">
            <a:spAutoFit/>
          </a:bodyPr>
          <a:lstStyle/>
          <a:p>
            <a:pPr algn="ctr"/>
            <a:r>
              <a:rPr lang="ru-RU" sz="1400" dirty="0" smtClean="0"/>
              <a:t>Для вышестоящих органов:</a:t>
            </a:r>
          </a:p>
          <a:p>
            <a:pPr algn="ctr"/>
            <a:r>
              <a:rPr lang="ru-RU" sz="1400" dirty="0" smtClean="0"/>
              <a:t>Инструмент мониторинга и развития ИД</a:t>
            </a:r>
            <a:endParaRPr lang="ru-RU" sz="1400" dirty="0"/>
          </a:p>
        </p:txBody>
      </p:sp>
      <p:sp>
        <p:nvSpPr>
          <p:cNvPr id="7" name="TextBox 6"/>
          <p:cNvSpPr txBox="1"/>
          <p:nvPr/>
        </p:nvSpPr>
        <p:spPr>
          <a:xfrm>
            <a:off x="277584" y="4994453"/>
            <a:ext cx="2116182" cy="1384995"/>
          </a:xfrm>
          <a:prstGeom prst="rect">
            <a:avLst/>
          </a:prstGeom>
          <a:noFill/>
        </p:spPr>
        <p:txBody>
          <a:bodyPr wrap="square" rtlCol="0">
            <a:spAutoFit/>
          </a:bodyPr>
          <a:lstStyle/>
          <a:p>
            <a:pPr algn="ctr"/>
            <a:r>
              <a:rPr lang="ru-RU" sz="1400" dirty="0" smtClean="0"/>
              <a:t>Для конкретного педагога:</a:t>
            </a:r>
          </a:p>
          <a:p>
            <a:pPr algn="ctr"/>
            <a:r>
              <a:rPr lang="ru-RU" sz="1400" dirty="0" smtClean="0"/>
              <a:t>Выявление потребностей и возможностей, поиск путей для восполнения дефицитов</a:t>
            </a:r>
            <a:endParaRPr lang="ru-RU" sz="1400" dirty="0"/>
          </a:p>
        </p:txBody>
      </p:sp>
      <p:sp>
        <p:nvSpPr>
          <p:cNvPr id="8" name="TextBox 7"/>
          <p:cNvSpPr txBox="1"/>
          <p:nvPr/>
        </p:nvSpPr>
        <p:spPr>
          <a:xfrm>
            <a:off x="5369917" y="1702263"/>
            <a:ext cx="6467041" cy="3539430"/>
          </a:xfrm>
          <a:prstGeom prst="rect">
            <a:avLst/>
          </a:prstGeom>
          <a:noFill/>
        </p:spPr>
        <p:txBody>
          <a:bodyPr wrap="square" rtlCol="0">
            <a:spAutoFit/>
          </a:bodyPr>
          <a:lstStyle/>
          <a:p>
            <a:r>
              <a:rPr lang="ru-RU" sz="2800" dirty="0" smtClean="0"/>
              <a:t>* Что делаем? </a:t>
            </a:r>
          </a:p>
          <a:p>
            <a:r>
              <a:rPr lang="ru-RU" sz="2800" dirty="0" smtClean="0"/>
              <a:t>(Проекты, программы, разработки)</a:t>
            </a:r>
          </a:p>
          <a:p>
            <a:endParaRPr lang="ru-RU" sz="2800" dirty="0" smtClean="0"/>
          </a:p>
          <a:p>
            <a:r>
              <a:rPr lang="ru-RU" sz="2800" dirty="0" smtClean="0"/>
              <a:t>* Кто работает? (методические темы и готовность поделиться)</a:t>
            </a:r>
          </a:p>
          <a:p>
            <a:endParaRPr lang="ru-RU" sz="2800" dirty="0" smtClean="0"/>
          </a:p>
          <a:p>
            <a:r>
              <a:rPr lang="ru-RU" sz="2800" dirty="0" smtClean="0"/>
              <a:t>* Чем интересуемся? (темы, интересующие педагогов)</a:t>
            </a:r>
          </a:p>
        </p:txBody>
      </p:sp>
    </p:spTree>
    <p:custDataLst>
      <p:tags r:id="rId1"/>
    </p:custDataLst>
    <p:extLst>
      <p:ext uri="{BB962C8B-B14F-4D97-AF65-F5344CB8AC3E}">
        <p14:creationId xmlns:p14="http://schemas.microsoft.com/office/powerpoint/2010/main" val="1397772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Овал 70"/>
          <p:cNvSpPr/>
          <p:nvPr/>
        </p:nvSpPr>
        <p:spPr>
          <a:xfrm>
            <a:off x="9630315" y="5160466"/>
            <a:ext cx="2472785" cy="1601176"/>
          </a:xfrm>
          <a:prstGeom prst="ellipse">
            <a:avLst/>
          </a:prstGeom>
          <a:solidFill>
            <a:srgbClr val="EB9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371766" y="1818916"/>
            <a:ext cx="4353954" cy="4707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авнобедренный треугольник 37"/>
          <p:cNvSpPr/>
          <p:nvPr/>
        </p:nvSpPr>
        <p:spPr>
          <a:xfrm>
            <a:off x="371766" y="117038"/>
            <a:ext cx="4353954" cy="1703672"/>
          </a:xfrm>
          <a:prstGeom prst="triangl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50000"/>
                  </a:schemeClr>
                </a:solidFill>
              </a:rPr>
              <a:t>Образовательная организация</a:t>
            </a:r>
          </a:p>
          <a:p>
            <a:pPr algn="ctr"/>
            <a:endParaRPr lang="ru-RU" sz="2000" b="1" dirty="0">
              <a:solidFill>
                <a:schemeClr val="accent1">
                  <a:lumMod val="50000"/>
                </a:schemeClr>
              </a:solidFill>
            </a:endParaRPr>
          </a:p>
        </p:txBody>
      </p:sp>
      <p:sp>
        <p:nvSpPr>
          <p:cNvPr id="58" name="Выноска-облако 57"/>
          <p:cNvSpPr/>
          <p:nvPr/>
        </p:nvSpPr>
        <p:spPr>
          <a:xfrm rot="5215381">
            <a:off x="5919880" y="-873126"/>
            <a:ext cx="5196435" cy="7317457"/>
          </a:xfrm>
          <a:prstGeom prst="cloudCallout">
            <a:avLst>
              <a:gd name="adj1" fmla="val -25820"/>
              <a:gd name="adj2" fmla="val 7401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вал 1"/>
          <p:cNvSpPr/>
          <p:nvPr/>
        </p:nvSpPr>
        <p:spPr>
          <a:xfrm>
            <a:off x="2132787" y="5670670"/>
            <a:ext cx="1493519"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Герасименко</a:t>
            </a:r>
            <a:endParaRPr lang="ru-RU" sz="1200" b="1" dirty="0">
              <a:solidFill>
                <a:schemeClr val="accent1">
                  <a:lumMod val="50000"/>
                </a:schemeClr>
              </a:solidFill>
            </a:endParaRPr>
          </a:p>
        </p:txBody>
      </p:sp>
      <p:sp>
        <p:nvSpPr>
          <p:cNvPr id="3" name="Овал 2"/>
          <p:cNvSpPr/>
          <p:nvPr/>
        </p:nvSpPr>
        <p:spPr>
          <a:xfrm>
            <a:off x="2778906" y="3787128"/>
            <a:ext cx="1114697"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Сидоров</a:t>
            </a:r>
            <a:endParaRPr lang="ru-RU" sz="1200" b="1" dirty="0">
              <a:solidFill>
                <a:schemeClr val="accent1">
                  <a:lumMod val="50000"/>
                </a:schemeClr>
              </a:solidFill>
            </a:endParaRPr>
          </a:p>
        </p:txBody>
      </p:sp>
      <p:sp>
        <p:nvSpPr>
          <p:cNvPr id="4" name="Овал 3"/>
          <p:cNvSpPr/>
          <p:nvPr/>
        </p:nvSpPr>
        <p:spPr>
          <a:xfrm>
            <a:off x="1370773" y="4110905"/>
            <a:ext cx="975360"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Петров</a:t>
            </a:r>
            <a:endParaRPr lang="ru-RU" sz="1200" b="1" dirty="0">
              <a:solidFill>
                <a:schemeClr val="accent1">
                  <a:lumMod val="50000"/>
                </a:schemeClr>
              </a:solidFill>
            </a:endParaRPr>
          </a:p>
        </p:txBody>
      </p:sp>
      <p:sp>
        <p:nvSpPr>
          <p:cNvPr id="5" name="Овал 4"/>
          <p:cNvSpPr/>
          <p:nvPr/>
        </p:nvSpPr>
        <p:spPr>
          <a:xfrm>
            <a:off x="832811" y="2375543"/>
            <a:ext cx="1097281"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Иванова</a:t>
            </a:r>
            <a:endParaRPr lang="ru-RU" sz="1200" b="1" dirty="0">
              <a:solidFill>
                <a:schemeClr val="accent1">
                  <a:lumMod val="50000"/>
                </a:schemeClr>
              </a:solidFill>
            </a:endParaRPr>
          </a:p>
        </p:txBody>
      </p:sp>
      <p:sp>
        <p:nvSpPr>
          <p:cNvPr id="6" name="Равнобедренный треугольник 5"/>
          <p:cNvSpPr/>
          <p:nvPr/>
        </p:nvSpPr>
        <p:spPr>
          <a:xfrm>
            <a:off x="3291028" y="5249365"/>
            <a:ext cx="648788" cy="59218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А</a:t>
            </a:r>
            <a:endParaRPr lang="ru-RU" sz="2800" b="1" dirty="0">
              <a:solidFill>
                <a:schemeClr val="bg1"/>
              </a:solidFill>
            </a:endParaRPr>
          </a:p>
        </p:txBody>
      </p:sp>
      <p:sp>
        <p:nvSpPr>
          <p:cNvPr id="7" name="Равнобедренный треугольник 6"/>
          <p:cNvSpPr/>
          <p:nvPr/>
        </p:nvSpPr>
        <p:spPr>
          <a:xfrm>
            <a:off x="2424523" y="5078487"/>
            <a:ext cx="1018903" cy="592183"/>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В</a:t>
            </a:r>
            <a:r>
              <a:rPr lang="en-US" sz="2800" b="1" baseline="30000" dirty="0" smtClean="0">
                <a:solidFill>
                  <a:schemeClr val="bg1"/>
                </a:solidFill>
              </a:rPr>
              <a:t>-</a:t>
            </a:r>
            <a:endParaRPr lang="ru-RU" sz="2800" b="1" baseline="30000" dirty="0">
              <a:solidFill>
                <a:schemeClr val="bg1"/>
              </a:solidFill>
            </a:endParaRPr>
          </a:p>
        </p:txBody>
      </p:sp>
      <p:sp>
        <p:nvSpPr>
          <p:cNvPr id="8" name="Равнобедренный треугольник 7"/>
          <p:cNvSpPr/>
          <p:nvPr/>
        </p:nvSpPr>
        <p:spPr>
          <a:xfrm>
            <a:off x="1388203" y="5212015"/>
            <a:ext cx="1158241" cy="592183"/>
          </a:xfrm>
          <a:prstGeom prs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С</a:t>
            </a:r>
            <a:r>
              <a:rPr lang="en-US" sz="2800" b="1" baseline="30000" dirty="0" smtClean="0">
                <a:solidFill>
                  <a:schemeClr val="bg1"/>
                </a:solidFill>
              </a:rPr>
              <a:t>+</a:t>
            </a:r>
            <a:endParaRPr lang="ru-RU" sz="2800" b="1" baseline="30000" dirty="0">
              <a:solidFill>
                <a:schemeClr val="bg1"/>
              </a:solidFill>
            </a:endParaRPr>
          </a:p>
        </p:txBody>
      </p:sp>
      <p:sp>
        <p:nvSpPr>
          <p:cNvPr id="9" name="Равнобедренный треугольник 8"/>
          <p:cNvSpPr/>
          <p:nvPr/>
        </p:nvSpPr>
        <p:spPr>
          <a:xfrm>
            <a:off x="878531" y="1876029"/>
            <a:ext cx="1053737" cy="59218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А</a:t>
            </a:r>
            <a:r>
              <a:rPr lang="en-US" sz="2800" b="1" baseline="30000" dirty="0" smtClean="0">
                <a:solidFill>
                  <a:schemeClr val="bg1"/>
                </a:solidFill>
              </a:rPr>
              <a:t>-</a:t>
            </a:r>
            <a:endParaRPr lang="ru-RU" sz="2800" b="1" baseline="30000" dirty="0">
              <a:solidFill>
                <a:schemeClr val="bg1"/>
              </a:solidFill>
            </a:endParaRPr>
          </a:p>
        </p:txBody>
      </p:sp>
      <p:sp>
        <p:nvSpPr>
          <p:cNvPr id="10" name="Равнобедренный треугольник 9"/>
          <p:cNvSpPr/>
          <p:nvPr/>
        </p:nvSpPr>
        <p:spPr>
          <a:xfrm>
            <a:off x="363638" y="2079451"/>
            <a:ext cx="648788" cy="592183"/>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В</a:t>
            </a:r>
            <a:endParaRPr lang="ru-RU" sz="2800" b="1" dirty="0">
              <a:solidFill>
                <a:schemeClr val="bg1"/>
              </a:solidFill>
            </a:endParaRPr>
          </a:p>
        </p:txBody>
      </p:sp>
      <p:sp>
        <p:nvSpPr>
          <p:cNvPr id="11" name="Равнобедренный треугольник 10"/>
          <p:cNvSpPr/>
          <p:nvPr/>
        </p:nvSpPr>
        <p:spPr>
          <a:xfrm>
            <a:off x="1738503" y="2079451"/>
            <a:ext cx="1183278" cy="59218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D</a:t>
            </a:r>
            <a:r>
              <a:rPr lang="en-US" sz="2800" b="1" baseline="30000" dirty="0" smtClean="0">
                <a:solidFill>
                  <a:schemeClr val="bg1"/>
                </a:solidFill>
              </a:rPr>
              <a:t>+</a:t>
            </a:r>
            <a:endParaRPr lang="ru-RU" sz="2800" b="1" baseline="30000" dirty="0">
              <a:solidFill>
                <a:schemeClr val="bg1"/>
              </a:solidFill>
            </a:endParaRPr>
          </a:p>
        </p:txBody>
      </p:sp>
      <p:sp>
        <p:nvSpPr>
          <p:cNvPr id="12" name="Равнобедренный треугольник 11"/>
          <p:cNvSpPr/>
          <p:nvPr/>
        </p:nvSpPr>
        <p:spPr>
          <a:xfrm>
            <a:off x="1513370" y="3518722"/>
            <a:ext cx="1053737" cy="59218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А</a:t>
            </a:r>
            <a:r>
              <a:rPr lang="en-US" sz="2800" b="1" baseline="30000" dirty="0" smtClean="0">
                <a:solidFill>
                  <a:schemeClr val="bg1"/>
                </a:solidFill>
              </a:rPr>
              <a:t>+</a:t>
            </a:r>
            <a:endParaRPr lang="ru-RU" sz="2800" b="1" baseline="30000" dirty="0">
              <a:solidFill>
                <a:schemeClr val="bg1"/>
              </a:solidFill>
            </a:endParaRPr>
          </a:p>
        </p:txBody>
      </p:sp>
      <p:sp>
        <p:nvSpPr>
          <p:cNvPr id="13" name="Равнобедренный треугольник 12"/>
          <p:cNvSpPr/>
          <p:nvPr/>
        </p:nvSpPr>
        <p:spPr>
          <a:xfrm>
            <a:off x="729599" y="3527721"/>
            <a:ext cx="1018903" cy="592183"/>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В</a:t>
            </a:r>
            <a:r>
              <a:rPr lang="ru-RU" sz="2800" b="1" baseline="30000" dirty="0" smtClean="0">
                <a:solidFill>
                  <a:schemeClr val="bg1"/>
                </a:solidFill>
              </a:rPr>
              <a:t>-</a:t>
            </a:r>
            <a:endParaRPr lang="ru-RU" sz="2800" b="1" baseline="30000" dirty="0">
              <a:solidFill>
                <a:schemeClr val="bg1"/>
              </a:solidFill>
            </a:endParaRPr>
          </a:p>
        </p:txBody>
      </p:sp>
      <p:sp>
        <p:nvSpPr>
          <p:cNvPr id="14" name="Равнобедренный треугольник 13"/>
          <p:cNvSpPr/>
          <p:nvPr/>
        </p:nvSpPr>
        <p:spPr>
          <a:xfrm>
            <a:off x="382888" y="4034465"/>
            <a:ext cx="1183278" cy="59218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D</a:t>
            </a:r>
            <a:endParaRPr lang="ru-RU" sz="2800" b="1" baseline="30000" dirty="0">
              <a:solidFill>
                <a:schemeClr val="bg1"/>
              </a:solidFill>
            </a:endParaRPr>
          </a:p>
        </p:txBody>
      </p:sp>
      <p:sp>
        <p:nvSpPr>
          <p:cNvPr id="15" name="Равнобедренный треугольник 14"/>
          <p:cNvSpPr/>
          <p:nvPr/>
        </p:nvSpPr>
        <p:spPr>
          <a:xfrm>
            <a:off x="2846126" y="3328473"/>
            <a:ext cx="1018903" cy="592183"/>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В</a:t>
            </a:r>
            <a:r>
              <a:rPr lang="ru-RU" sz="2800" b="1" baseline="30000" dirty="0" smtClean="0">
                <a:solidFill>
                  <a:schemeClr val="bg1"/>
                </a:solidFill>
              </a:rPr>
              <a:t>+</a:t>
            </a:r>
            <a:endParaRPr lang="ru-RU" sz="2800" b="1" baseline="30000" dirty="0">
              <a:solidFill>
                <a:schemeClr val="bg1"/>
              </a:solidFill>
            </a:endParaRPr>
          </a:p>
        </p:txBody>
      </p:sp>
      <p:sp>
        <p:nvSpPr>
          <p:cNvPr id="16" name="Равнобедренный треугольник 15"/>
          <p:cNvSpPr/>
          <p:nvPr/>
        </p:nvSpPr>
        <p:spPr>
          <a:xfrm>
            <a:off x="3430418" y="3340199"/>
            <a:ext cx="1183278" cy="59218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D</a:t>
            </a:r>
            <a:endParaRPr lang="ru-RU" sz="2800" b="1" baseline="30000" dirty="0">
              <a:solidFill>
                <a:schemeClr val="bg1"/>
              </a:solidFill>
            </a:endParaRPr>
          </a:p>
        </p:txBody>
      </p:sp>
      <p:sp>
        <p:nvSpPr>
          <p:cNvPr id="17" name="Скругленный прямоугольник 16"/>
          <p:cNvSpPr/>
          <p:nvPr/>
        </p:nvSpPr>
        <p:spPr>
          <a:xfrm>
            <a:off x="6990205" y="1323284"/>
            <a:ext cx="1515020" cy="1219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Объединение</a:t>
            </a:r>
          </a:p>
          <a:p>
            <a:pPr algn="ctr"/>
            <a:r>
              <a:rPr lang="ru-RU" dirty="0" smtClean="0">
                <a:solidFill>
                  <a:schemeClr val="bg1"/>
                </a:solidFill>
              </a:rPr>
              <a:t>по теме </a:t>
            </a:r>
            <a:r>
              <a:rPr lang="en-US" sz="2800" b="1" dirty="0" smtClean="0">
                <a:solidFill>
                  <a:schemeClr val="bg1"/>
                </a:solidFill>
              </a:rPr>
              <a:t>D</a:t>
            </a:r>
          </a:p>
          <a:p>
            <a:pPr algn="ctr"/>
            <a:r>
              <a:rPr lang="ru-RU" sz="1600" dirty="0" smtClean="0">
                <a:solidFill>
                  <a:schemeClr val="bg1"/>
                </a:solidFill>
              </a:rPr>
              <a:t>(куратор Иванова)</a:t>
            </a:r>
            <a:endParaRPr lang="ru-RU" sz="1600" dirty="0">
              <a:solidFill>
                <a:schemeClr val="bg1"/>
              </a:solidFill>
            </a:endParaRPr>
          </a:p>
        </p:txBody>
      </p:sp>
      <p:sp>
        <p:nvSpPr>
          <p:cNvPr id="18" name="Овал 17"/>
          <p:cNvSpPr/>
          <p:nvPr/>
        </p:nvSpPr>
        <p:spPr>
          <a:xfrm>
            <a:off x="5780586" y="2228976"/>
            <a:ext cx="1114697"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Сидоров</a:t>
            </a:r>
            <a:endParaRPr lang="ru-RU" sz="1200" b="1" dirty="0">
              <a:solidFill>
                <a:schemeClr val="accent1">
                  <a:lumMod val="50000"/>
                </a:schemeClr>
              </a:solidFill>
            </a:endParaRPr>
          </a:p>
        </p:txBody>
      </p:sp>
      <p:sp>
        <p:nvSpPr>
          <p:cNvPr id="19" name="Овал 18"/>
          <p:cNvSpPr/>
          <p:nvPr/>
        </p:nvSpPr>
        <p:spPr>
          <a:xfrm>
            <a:off x="5860209" y="1516075"/>
            <a:ext cx="975360"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Петров</a:t>
            </a:r>
            <a:endParaRPr lang="ru-RU" sz="1200" b="1" dirty="0">
              <a:solidFill>
                <a:schemeClr val="accent1">
                  <a:lumMod val="50000"/>
                </a:schemeClr>
              </a:solidFill>
            </a:endParaRPr>
          </a:p>
        </p:txBody>
      </p:sp>
      <p:cxnSp>
        <p:nvCxnSpPr>
          <p:cNvPr id="20" name="Прямая соединительная линия 19"/>
          <p:cNvCxnSpPr>
            <a:stCxn id="19" idx="6"/>
            <a:endCxn id="17" idx="1"/>
          </p:cNvCxnSpPr>
          <p:nvPr/>
        </p:nvCxnSpPr>
        <p:spPr>
          <a:xfrm>
            <a:off x="6835569" y="1812167"/>
            <a:ext cx="154636" cy="120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8" idx="6"/>
            <a:endCxn id="17" idx="1"/>
          </p:cNvCxnSpPr>
          <p:nvPr/>
        </p:nvCxnSpPr>
        <p:spPr>
          <a:xfrm flipV="1">
            <a:off x="6895283" y="1932884"/>
            <a:ext cx="94922" cy="592184"/>
          </a:xfrm>
          <a:prstGeom prst="line">
            <a:avLst/>
          </a:prstGeom>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7117248" y="2735992"/>
            <a:ext cx="1680204" cy="121919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Объединение </a:t>
            </a:r>
            <a:r>
              <a:rPr lang="ru-RU" sz="1600" dirty="0">
                <a:solidFill>
                  <a:schemeClr val="bg1"/>
                </a:solidFill>
              </a:rPr>
              <a:t>по </a:t>
            </a:r>
            <a:r>
              <a:rPr lang="ru-RU" sz="1600" dirty="0" smtClean="0">
                <a:solidFill>
                  <a:schemeClr val="bg1"/>
                </a:solidFill>
              </a:rPr>
              <a:t>теме </a:t>
            </a:r>
            <a:r>
              <a:rPr lang="ru-RU" sz="2800" b="1" dirty="0" smtClean="0">
                <a:solidFill>
                  <a:schemeClr val="bg1"/>
                </a:solidFill>
              </a:rPr>
              <a:t>В</a:t>
            </a:r>
            <a:endParaRPr lang="en-US" sz="2800" b="1" dirty="0" smtClean="0">
              <a:solidFill>
                <a:schemeClr val="bg1"/>
              </a:solidFill>
            </a:endParaRPr>
          </a:p>
          <a:p>
            <a:pPr algn="ctr"/>
            <a:r>
              <a:rPr lang="ru-RU" sz="1600" dirty="0" smtClean="0">
                <a:solidFill>
                  <a:schemeClr val="bg1"/>
                </a:solidFill>
              </a:rPr>
              <a:t>(куратор Сидоров)</a:t>
            </a:r>
            <a:endParaRPr lang="ru-RU" sz="1600" dirty="0">
              <a:solidFill>
                <a:schemeClr val="bg1"/>
              </a:solidFill>
            </a:endParaRPr>
          </a:p>
        </p:txBody>
      </p:sp>
      <p:sp>
        <p:nvSpPr>
          <p:cNvPr id="23" name="Овал 22"/>
          <p:cNvSpPr/>
          <p:nvPr/>
        </p:nvSpPr>
        <p:spPr>
          <a:xfrm>
            <a:off x="8880031" y="2807736"/>
            <a:ext cx="975360"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Петров</a:t>
            </a:r>
            <a:endParaRPr lang="ru-RU" sz="1200" b="1" dirty="0">
              <a:solidFill>
                <a:schemeClr val="accent1">
                  <a:lumMod val="50000"/>
                </a:schemeClr>
              </a:solidFill>
            </a:endParaRPr>
          </a:p>
        </p:txBody>
      </p:sp>
      <p:sp>
        <p:nvSpPr>
          <p:cNvPr id="24" name="Овал 23"/>
          <p:cNvSpPr/>
          <p:nvPr/>
        </p:nvSpPr>
        <p:spPr>
          <a:xfrm>
            <a:off x="6260444" y="3973962"/>
            <a:ext cx="1493519"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Герасименко</a:t>
            </a:r>
            <a:endParaRPr lang="ru-RU" sz="1200" b="1" dirty="0">
              <a:solidFill>
                <a:schemeClr val="accent1">
                  <a:lumMod val="50000"/>
                </a:schemeClr>
              </a:solidFill>
            </a:endParaRPr>
          </a:p>
        </p:txBody>
      </p:sp>
      <p:sp>
        <p:nvSpPr>
          <p:cNvPr id="25" name="Овал 24"/>
          <p:cNvSpPr/>
          <p:nvPr/>
        </p:nvSpPr>
        <p:spPr>
          <a:xfrm>
            <a:off x="8797452" y="3524825"/>
            <a:ext cx="1097281"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Иванова</a:t>
            </a:r>
            <a:endParaRPr lang="ru-RU" sz="1200" b="1" dirty="0">
              <a:solidFill>
                <a:schemeClr val="accent1">
                  <a:lumMod val="50000"/>
                </a:schemeClr>
              </a:solidFill>
            </a:endParaRPr>
          </a:p>
        </p:txBody>
      </p:sp>
      <p:cxnSp>
        <p:nvCxnSpPr>
          <p:cNvPr id="26" name="Прямая соединительная линия 25"/>
          <p:cNvCxnSpPr>
            <a:stCxn id="23" idx="2"/>
            <a:endCxn id="22" idx="3"/>
          </p:cNvCxnSpPr>
          <p:nvPr/>
        </p:nvCxnSpPr>
        <p:spPr>
          <a:xfrm flipH="1">
            <a:off x="8797452" y="3103828"/>
            <a:ext cx="82579" cy="24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25" idx="0"/>
            <a:endCxn id="22" idx="3"/>
          </p:cNvCxnSpPr>
          <p:nvPr/>
        </p:nvCxnSpPr>
        <p:spPr>
          <a:xfrm flipH="1" flipV="1">
            <a:off x="8797452" y="3345592"/>
            <a:ext cx="548641" cy="179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22" idx="1"/>
            <a:endCxn id="24" idx="0"/>
          </p:cNvCxnSpPr>
          <p:nvPr/>
        </p:nvCxnSpPr>
        <p:spPr>
          <a:xfrm flipH="1">
            <a:off x="7007204" y="3345592"/>
            <a:ext cx="110044" cy="628370"/>
          </a:xfrm>
          <a:prstGeom prst="line">
            <a:avLst/>
          </a:prstGeom>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8659861" y="1099518"/>
            <a:ext cx="1515020" cy="121919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Объединение</a:t>
            </a:r>
          </a:p>
          <a:p>
            <a:pPr algn="ctr"/>
            <a:r>
              <a:rPr lang="ru-RU" dirty="0">
                <a:solidFill>
                  <a:schemeClr val="bg1"/>
                </a:solidFill>
              </a:rPr>
              <a:t>по теме </a:t>
            </a:r>
            <a:r>
              <a:rPr lang="ru-RU" dirty="0" smtClean="0">
                <a:solidFill>
                  <a:schemeClr val="bg1"/>
                </a:solidFill>
              </a:rPr>
              <a:t> </a:t>
            </a:r>
            <a:r>
              <a:rPr lang="ru-RU" sz="2800" b="1" dirty="0" smtClean="0">
                <a:solidFill>
                  <a:schemeClr val="bg1"/>
                </a:solidFill>
              </a:rPr>
              <a:t>А</a:t>
            </a:r>
            <a:endParaRPr lang="en-US" sz="2800" b="1" dirty="0" smtClean="0">
              <a:solidFill>
                <a:schemeClr val="bg1"/>
              </a:solidFill>
            </a:endParaRPr>
          </a:p>
          <a:p>
            <a:pPr algn="ctr"/>
            <a:r>
              <a:rPr lang="ru-RU" sz="1600" dirty="0" smtClean="0">
                <a:solidFill>
                  <a:schemeClr val="bg1"/>
                </a:solidFill>
              </a:rPr>
              <a:t>(куратор Петров)</a:t>
            </a:r>
            <a:endParaRPr lang="ru-RU" sz="1600" dirty="0">
              <a:solidFill>
                <a:schemeClr val="bg1"/>
              </a:solidFill>
            </a:endParaRPr>
          </a:p>
        </p:txBody>
      </p:sp>
      <p:sp>
        <p:nvSpPr>
          <p:cNvPr id="30" name="Овал 29"/>
          <p:cNvSpPr/>
          <p:nvPr/>
        </p:nvSpPr>
        <p:spPr>
          <a:xfrm>
            <a:off x="10259695" y="1845537"/>
            <a:ext cx="1493519"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Герасименко</a:t>
            </a:r>
            <a:endParaRPr lang="ru-RU" sz="1200" b="1" dirty="0">
              <a:solidFill>
                <a:schemeClr val="accent1">
                  <a:lumMod val="50000"/>
                </a:schemeClr>
              </a:solidFill>
            </a:endParaRPr>
          </a:p>
        </p:txBody>
      </p:sp>
      <p:sp>
        <p:nvSpPr>
          <p:cNvPr id="31" name="Овал 30"/>
          <p:cNvSpPr/>
          <p:nvPr/>
        </p:nvSpPr>
        <p:spPr>
          <a:xfrm>
            <a:off x="10261945" y="987590"/>
            <a:ext cx="1097281" cy="5921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Иванова</a:t>
            </a:r>
            <a:endParaRPr lang="ru-RU" sz="1200" b="1" dirty="0">
              <a:solidFill>
                <a:schemeClr val="accent1">
                  <a:lumMod val="50000"/>
                </a:schemeClr>
              </a:solidFill>
            </a:endParaRPr>
          </a:p>
        </p:txBody>
      </p:sp>
      <p:cxnSp>
        <p:nvCxnSpPr>
          <p:cNvPr id="32" name="Прямая соединительная линия 31"/>
          <p:cNvCxnSpPr>
            <a:stCxn id="31" idx="2"/>
            <a:endCxn id="29" idx="3"/>
          </p:cNvCxnSpPr>
          <p:nvPr/>
        </p:nvCxnSpPr>
        <p:spPr>
          <a:xfrm flipH="1">
            <a:off x="10174881" y="1283682"/>
            <a:ext cx="87064" cy="425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30" idx="0"/>
            <a:endCxn id="29" idx="3"/>
          </p:cNvCxnSpPr>
          <p:nvPr/>
        </p:nvCxnSpPr>
        <p:spPr>
          <a:xfrm flipH="1" flipV="1">
            <a:off x="10174881" y="1709118"/>
            <a:ext cx="831574" cy="136419"/>
          </a:xfrm>
          <a:prstGeom prst="line">
            <a:avLst/>
          </a:prstGeom>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10174881" y="3013525"/>
            <a:ext cx="1352157" cy="1057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Тема </a:t>
            </a:r>
            <a:r>
              <a:rPr lang="ru-RU" sz="2800" b="1" dirty="0" smtClean="0">
                <a:solidFill>
                  <a:schemeClr val="bg1"/>
                </a:solidFill>
              </a:rPr>
              <a:t>С</a:t>
            </a:r>
            <a:endParaRPr lang="ru-RU" b="1" dirty="0" smtClean="0">
              <a:solidFill>
                <a:schemeClr val="bg1"/>
              </a:solidFill>
            </a:endParaRPr>
          </a:p>
          <a:p>
            <a:pPr algn="ctr"/>
            <a:r>
              <a:rPr lang="ru-RU" sz="1400" dirty="0" smtClean="0">
                <a:solidFill>
                  <a:schemeClr val="bg1"/>
                </a:solidFill>
              </a:rPr>
              <a:t>(Герасименко)</a:t>
            </a:r>
            <a:endParaRPr lang="ru-RU" sz="1400" dirty="0">
              <a:solidFill>
                <a:schemeClr val="bg1"/>
              </a:solidFill>
            </a:endParaRPr>
          </a:p>
        </p:txBody>
      </p:sp>
      <p:sp>
        <p:nvSpPr>
          <p:cNvPr id="35" name="Трапеция 34"/>
          <p:cNvSpPr/>
          <p:nvPr/>
        </p:nvSpPr>
        <p:spPr>
          <a:xfrm>
            <a:off x="10110274" y="7810344"/>
            <a:ext cx="1886498" cy="1288818"/>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accent1">
                    <a:lumMod val="50000"/>
                  </a:schemeClr>
                </a:solidFill>
              </a:rPr>
              <a:t>Трансляция опыта на муниципальный уровень, взаимодействие с другими МО</a:t>
            </a:r>
            <a:endParaRPr lang="ru-RU" sz="1100" dirty="0">
              <a:solidFill>
                <a:schemeClr val="accent1">
                  <a:lumMod val="50000"/>
                </a:schemeClr>
              </a:solidFill>
            </a:endParaRPr>
          </a:p>
        </p:txBody>
      </p:sp>
      <p:sp>
        <p:nvSpPr>
          <p:cNvPr id="36" name="Дуга 35"/>
          <p:cNvSpPr/>
          <p:nvPr/>
        </p:nvSpPr>
        <p:spPr>
          <a:xfrm rot="1951540">
            <a:off x="9945429" y="3882756"/>
            <a:ext cx="2050536" cy="1770302"/>
          </a:xfrm>
          <a:prstGeom prst="arc">
            <a:avLst>
              <a:gd name="adj1" fmla="val 16666705"/>
              <a:gd name="adj2" fmla="val 845545"/>
            </a:avLst>
          </a:prstGeom>
          <a:ln w="762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61" name="Группа 60"/>
          <p:cNvGrpSpPr/>
          <p:nvPr/>
        </p:nvGrpSpPr>
        <p:grpSpPr>
          <a:xfrm>
            <a:off x="10508999" y="5279427"/>
            <a:ext cx="400235" cy="685068"/>
            <a:chOff x="5860209" y="5249365"/>
            <a:chExt cx="692991" cy="1277251"/>
          </a:xfrm>
        </p:grpSpPr>
        <p:sp>
          <p:nvSpPr>
            <p:cNvPr id="59" name="Прямоугольник 58"/>
            <p:cNvSpPr/>
            <p:nvPr/>
          </p:nvSpPr>
          <p:spPr>
            <a:xfrm>
              <a:off x="5860209" y="5841548"/>
              <a:ext cx="692991" cy="685068"/>
            </a:xfrm>
            <a:prstGeom prst="rect">
              <a:avLst/>
            </a:prstGeom>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Равнобедренный треугольник 59"/>
            <p:cNvSpPr/>
            <p:nvPr/>
          </p:nvSpPr>
          <p:spPr>
            <a:xfrm>
              <a:off x="5860209" y="5249365"/>
              <a:ext cx="692991" cy="587154"/>
            </a:xfrm>
            <a:prstGeom prst="triangle">
              <a:avLst/>
            </a:prstGeom>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2" name="Группа 61"/>
          <p:cNvGrpSpPr/>
          <p:nvPr/>
        </p:nvGrpSpPr>
        <p:grpSpPr>
          <a:xfrm>
            <a:off x="11098394" y="5328136"/>
            <a:ext cx="400235" cy="685068"/>
            <a:chOff x="5860209" y="5249365"/>
            <a:chExt cx="692991" cy="1277251"/>
          </a:xfrm>
          <a:solidFill>
            <a:schemeClr val="accent2"/>
          </a:solidFill>
        </p:grpSpPr>
        <p:sp>
          <p:nvSpPr>
            <p:cNvPr id="63" name="Прямоугольник 62"/>
            <p:cNvSpPr/>
            <p:nvPr/>
          </p:nvSpPr>
          <p:spPr>
            <a:xfrm>
              <a:off x="5860209" y="5841548"/>
              <a:ext cx="692991" cy="685068"/>
            </a:xfrm>
            <a:prstGeom prst="rect">
              <a:avLst/>
            </a:prstGeom>
            <a:grpFill/>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Равнобедренный треугольник 63"/>
            <p:cNvSpPr/>
            <p:nvPr/>
          </p:nvSpPr>
          <p:spPr>
            <a:xfrm>
              <a:off x="5860209" y="5249365"/>
              <a:ext cx="692991" cy="587154"/>
            </a:xfrm>
            <a:prstGeom prst="triangle">
              <a:avLst/>
            </a:prstGeom>
            <a:grpFill/>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5" name="Группа 64"/>
          <p:cNvGrpSpPr/>
          <p:nvPr/>
        </p:nvGrpSpPr>
        <p:grpSpPr>
          <a:xfrm>
            <a:off x="10168053" y="5841548"/>
            <a:ext cx="400235" cy="685068"/>
            <a:chOff x="5860209" y="5249365"/>
            <a:chExt cx="692991" cy="1277251"/>
          </a:xfrm>
          <a:solidFill>
            <a:schemeClr val="bg1">
              <a:lumMod val="65000"/>
            </a:schemeClr>
          </a:solidFill>
        </p:grpSpPr>
        <p:sp>
          <p:nvSpPr>
            <p:cNvPr id="66" name="Прямоугольник 65"/>
            <p:cNvSpPr/>
            <p:nvPr/>
          </p:nvSpPr>
          <p:spPr>
            <a:xfrm>
              <a:off x="5860209" y="5841548"/>
              <a:ext cx="692991" cy="685068"/>
            </a:xfrm>
            <a:prstGeom prst="rect">
              <a:avLst/>
            </a:prstGeom>
            <a:grpFill/>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Равнобедренный треугольник 66"/>
            <p:cNvSpPr/>
            <p:nvPr/>
          </p:nvSpPr>
          <p:spPr>
            <a:xfrm>
              <a:off x="5860209" y="5249365"/>
              <a:ext cx="692991" cy="587154"/>
            </a:xfrm>
            <a:prstGeom prst="triangle">
              <a:avLst/>
            </a:prstGeom>
            <a:grpFill/>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8" name="Группа 67"/>
          <p:cNvGrpSpPr/>
          <p:nvPr/>
        </p:nvGrpSpPr>
        <p:grpSpPr>
          <a:xfrm>
            <a:off x="10774395" y="5913243"/>
            <a:ext cx="400235" cy="685068"/>
            <a:chOff x="5860209" y="5249365"/>
            <a:chExt cx="692991" cy="1277251"/>
          </a:xfrm>
          <a:solidFill>
            <a:schemeClr val="accent6">
              <a:lumMod val="60000"/>
              <a:lumOff val="40000"/>
            </a:schemeClr>
          </a:solidFill>
        </p:grpSpPr>
        <p:sp>
          <p:nvSpPr>
            <p:cNvPr id="69" name="Прямоугольник 68"/>
            <p:cNvSpPr/>
            <p:nvPr/>
          </p:nvSpPr>
          <p:spPr>
            <a:xfrm>
              <a:off x="5860209" y="5841548"/>
              <a:ext cx="692991" cy="685068"/>
            </a:xfrm>
            <a:prstGeom prst="rect">
              <a:avLst/>
            </a:prstGeom>
            <a:grpFill/>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Равнобедренный треугольник 69"/>
            <p:cNvSpPr/>
            <p:nvPr/>
          </p:nvSpPr>
          <p:spPr>
            <a:xfrm>
              <a:off x="5860209" y="5249365"/>
              <a:ext cx="692991" cy="587154"/>
            </a:xfrm>
            <a:prstGeom prst="triangle">
              <a:avLst/>
            </a:prstGeom>
            <a:grpFill/>
            <a:ln>
              <a:solidFill>
                <a:srgbClr val="911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2" name="Группа 71"/>
          <p:cNvGrpSpPr/>
          <p:nvPr/>
        </p:nvGrpSpPr>
        <p:grpSpPr>
          <a:xfrm>
            <a:off x="9230080" y="5981267"/>
            <a:ext cx="400235" cy="685068"/>
            <a:chOff x="5860209" y="5249365"/>
            <a:chExt cx="692991" cy="1277251"/>
          </a:xfrm>
          <a:solidFill>
            <a:srgbClr val="C00000"/>
          </a:solidFill>
        </p:grpSpPr>
        <p:sp>
          <p:nvSpPr>
            <p:cNvPr id="73" name="Прямоугольник 72"/>
            <p:cNvSpPr/>
            <p:nvPr/>
          </p:nvSpPr>
          <p:spPr>
            <a:xfrm>
              <a:off x="5860209" y="5841548"/>
              <a:ext cx="692991" cy="6850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Равнобедренный треугольник 73"/>
            <p:cNvSpPr/>
            <p:nvPr/>
          </p:nvSpPr>
          <p:spPr>
            <a:xfrm>
              <a:off x="5860209" y="5249365"/>
              <a:ext cx="692991" cy="5871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ustDataLst>
      <p:tags r:id="rId1"/>
    </p:custDataLst>
    <p:extLst>
      <p:ext uri="{BB962C8B-B14F-4D97-AF65-F5344CB8AC3E}">
        <p14:creationId xmlns:p14="http://schemas.microsoft.com/office/powerpoint/2010/main" val="344380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43377453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82263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410595096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095500" y="2628900"/>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4" name="TextBox 3"/>
          <p:cNvSpPr txBox="1"/>
          <p:nvPr/>
        </p:nvSpPr>
        <p:spPr>
          <a:xfrm>
            <a:off x="2781300" y="945118"/>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6" name="TextBox 5"/>
          <p:cNvSpPr txBox="1"/>
          <p:nvPr/>
        </p:nvSpPr>
        <p:spPr>
          <a:xfrm>
            <a:off x="3446867" y="4577714"/>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7" name="TextBox 6"/>
          <p:cNvSpPr txBox="1"/>
          <p:nvPr/>
        </p:nvSpPr>
        <p:spPr>
          <a:xfrm>
            <a:off x="4127500" y="4647624"/>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8" name="TextBox 7"/>
          <p:cNvSpPr txBox="1"/>
          <p:nvPr/>
        </p:nvSpPr>
        <p:spPr>
          <a:xfrm>
            <a:off x="4793067" y="4764385"/>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9" name="TextBox 8"/>
          <p:cNvSpPr txBox="1"/>
          <p:nvPr/>
        </p:nvSpPr>
        <p:spPr>
          <a:xfrm>
            <a:off x="9893300" y="3446502"/>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10" name="TextBox 9"/>
          <p:cNvSpPr txBox="1"/>
          <p:nvPr/>
        </p:nvSpPr>
        <p:spPr>
          <a:xfrm>
            <a:off x="10502900" y="3903702"/>
            <a:ext cx="665567" cy="307777"/>
          </a:xfrm>
          <a:prstGeom prst="rect">
            <a:avLst/>
          </a:prstGeom>
          <a:noFill/>
          <a:ln>
            <a:solidFill>
              <a:schemeClr val="bg1">
                <a:lumMod val="50000"/>
              </a:schemeClr>
            </a:solidFill>
          </a:ln>
        </p:spPr>
        <p:txBody>
          <a:bodyPr wrap="none" rtlCol="0">
            <a:spAutoFit/>
          </a:bodyPr>
          <a:lstStyle/>
          <a:p>
            <a:r>
              <a:rPr lang="ru-RU" sz="1400" dirty="0" smtClean="0"/>
              <a:t>с 2014</a:t>
            </a:r>
            <a:endParaRPr lang="ru-RU" sz="1400" dirty="0"/>
          </a:p>
        </p:txBody>
      </p:sp>
      <p:sp>
        <p:nvSpPr>
          <p:cNvPr id="13" name="TextBox 12"/>
          <p:cNvSpPr txBox="1"/>
          <p:nvPr/>
        </p:nvSpPr>
        <p:spPr>
          <a:xfrm>
            <a:off x="1549400" y="4647624"/>
            <a:ext cx="665567" cy="307777"/>
          </a:xfrm>
          <a:prstGeom prst="rect">
            <a:avLst/>
          </a:prstGeom>
          <a:noFill/>
          <a:ln>
            <a:solidFill>
              <a:schemeClr val="bg1">
                <a:lumMod val="50000"/>
              </a:schemeClr>
            </a:solidFill>
          </a:ln>
        </p:spPr>
        <p:txBody>
          <a:bodyPr wrap="none" rtlCol="0">
            <a:spAutoFit/>
          </a:bodyPr>
          <a:lstStyle/>
          <a:p>
            <a:r>
              <a:rPr lang="ru-RU" sz="1400" dirty="0" smtClean="0"/>
              <a:t>с 2015</a:t>
            </a:r>
            <a:endParaRPr lang="ru-RU" sz="1400" dirty="0"/>
          </a:p>
        </p:txBody>
      </p:sp>
      <p:sp>
        <p:nvSpPr>
          <p:cNvPr id="14" name="TextBox 13"/>
          <p:cNvSpPr txBox="1"/>
          <p:nvPr/>
        </p:nvSpPr>
        <p:spPr>
          <a:xfrm>
            <a:off x="6094817" y="4531156"/>
            <a:ext cx="665567" cy="307777"/>
          </a:xfrm>
          <a:prstGeom prst="rect">
            <a:avLst/>
          </a:prstGeom>
          <a:noFill/>
          <a:ln>
            <a:solidFill>
              <a:schemeClr val="bg1">
                <a:lumMod val="50000"/>
              </a:schemeClr>
            </a:solidFill>
          </a:ln>
        </p:spPr>
        <p:txBody>
          <a:bodyPr wrap="none" rtlCol="0">
            <a:spAutoFit/>
          </a:bodyPr>
          <a:lstStyle/>
          <a:p>
            <a:r>
              <a:rPr lang="ru-RU" sz="1400" dirty="0" smtClean="0"/>
              <a:t>с 2015</a:t>
            </a:r>
            <a:endParaRPr lang="ru-RU" sz="1400" dirty="0"/>
          </a:p>
        </p:txBody>
      </p:sp>
      <p:sp>
        <p:nvSpPr>
          <p:cNvPr id="15" name="TextBox 14"/>
          <p:cNvSpPr txBox="1"/>
          <p:nvPr/>
        </p:nvSpPr>
        <p:spPr>
          <a:xfrm>
            <a:off x="7396567" y="4731602"/>
            <a:ext cx="665567" cy="307777"/>
          </a:xfrm>
          <a:prstGeom prst="rect">
            <a:avLst/>
          </a:prstGeom>
          <a:noFill/>
          <a:ln>
            <a:solidFill>
              <a:schemeClr val="bg1">
                <a:lumMod val="50000"/>
              </a:schemeClr>
            </a:solidFill>
          </a:ln>
        </p:spPr>
        <p:txBody>
          <a:bodyPr wrap="none" rtlCol="0">
            <a:spAutoFit/>
          </a:bodyPr>
          <a:lstStyle/>
          <a:p>
            <a:r>
              <a:rPr lang="ru-RU" sz="1400" dirty="0" smtClean="0"/>
              <a:t>с 2015</a:t>
            </a:r>
            <a:endParaRPr lang="ru-RU" sz="1400" dirty="0"/>
          </a:p>
        </p:txBody>
      </p:sp>
      <p:sp>
        <p:nvSpPr>
          <p:cNvPr id="16" name="TextBox 15"/>
          <p:cNvSpPr txBox="1"/>
          <p:nvPr/>
        </p:nvSpPr>
        <p:spPr>
          <a:xfrm>
            <a:off x="8062134" y="4731601"/>
            <a:ext cx="665567" cy="307777"/>
          </a:xfrm>
          <a:prstGeom prst="rect">
            <a:avLst/>
          </a:prstGeom>
          <a:noFill/>
          <a:ln>
            <a:solidFill>
              <a:schemeClr val="bg1">
                <a:lumMod val="50000"/>
              </a:schemeClr>
            </a:solidFill>
          </a:ln>
        </p:spPr>
        <p:txBody>
          <a:bodyPr wrap="none" rtlCol="0">
            <a:spAutoFit/>
          </a:bodyPr>
          <a:lstStyle/>
          <a:p>
            <a:r>
              <a:rPr lang="ru-RU" sz="1400" dirty="0" smtClean="0"/>
              <a:t>с 2015</a:t>
            </a:r>
            <a:endParaRPr lang="ru-RU" sz="1400" dirty="0"/>
          </a:p>
        </p:txBody>
      </p:sp>
      <p:sp>
        <p:nvSpPr>
          <p:cNvPr id="17" name="TextBox 16"/>
          <p:cNvSpPr txBox="1"/>
          <p:nvPr/>
        </p:nvSpPr>
        <p:spPr>
          <a:xfrm>
            <a:off x="9363884" y="4493735"/>
            <a:ext cx="665567" cy="307777"/>
          </a:xfrm>
          <a:prstGeom prst="rect">
            <a:avLst/>
          </a:prstGeom>
          <a:noFill/>
          <a:ln>
            <a:solidFill>
              <a:schemeClr val="bg1">
                <a:lumMod val="50000"/>
              </a:schemeClr>
            </a:solidFill>
          </a:ln>
        </p:spPr>
        <p:txBody>
          <a:bodyPr wrap="none" rtlCol="0">
            <a:spAutoFit/>
          </a:bodyPr>
          <a:lstStyle/>
          <a:p>
            <a:r>
              <a:rPr lang="ru-RU" sz="1400" dirty="0" smtClean="0"/>
              <a:t>с 2015</a:t>
            </a:r>
            <a:endParaRPr lang="ru-RU" sz="1400" dirty="0"/>
          </a:p>
        </p:txBody>
      </p:sp>
      <p:sp>
        <p:nvSpPr>
          <p:cNvPr id="18" name="TextBox 17"/>
          <p:cNvSpPr txBox="1"/>
          <p:nvPr/>
        </p:nvSpPr>
        <p:spPr>
          <a:xfrm>
            <a:off x="11291700" y="4351271"/>
            <a:ext cx="665567" cy="307777"/>
          </a:xfrm>
          <a:prstGeom prst="rect">
            <a:avLst/>
          </a:prstGeom>
          <a:noFill/>
          <a:ln>
            <a:solidFill>
              <a:schemeClr val="bg1">
                <a:lumMod val="50000"/>
              </a:schemeClr>
            </a:solidFill>
          </a:ln>
        </p:spPr>
        <p:txBody>
          <a:bodyPr wrap="none" rtlCol="0">
            <a:spAutoFit/>
          </a:bodyPr>
          <a:lstStyle/>
          <a:p>
            <a:r>
              <a:rPr lang="ru-RU" sz="1400" dirty="0" smtClean="0"/>
              <a:t>с 2015</a:t>
            </a:r>
            <a:endParaRPr lang="ru-RU" sz="1400" dirty="0"/>
          </a:p>
        </p:txBody>
      </p:sp>
      <p:sp>
        <p:nvSpPr>
          <p:cNvPr id="19" name="TextBox 18"/>
          <p:cNvSpPr txBox="1"/>
          <p:nvPr/>
        </p:nvSpPr>
        <p:spPr>
          <a:xfrm>
            <a:off x="877001" y="4435432"/>
            <a:ext cx="665567" cy="307777"/>
          </a:xfrm>
          <a:prstGeom prst="rect">
            <a:avLst/>
          </a:prstGeom>
          <a:noFill/>
          <a:ln>
            <a:solidFill>
              <a:schemeClr val="bg1">
                <a:lumMod val="50000"/>
              </a:schemeClr>
            </a:solidFill>
          </a:ln>
        </p:spPr>
        <p:txBody>
          <a:bodyPr wrap="none" rtlCol="0">
            <a:spAutoFit/>
          </a:bodyPr>
          <a:lstStyle/>
          <a:p>
            <a:r>
              <a:rPr lang="ru-RU" sz="1400" dirty="0" smtClean="0"/>
              <a:t>с 2016</a:t>
            </a:r>
            <a:endParaRPr lang="ru-RU" sz="1400" dirty="0"/>
          </a:p>
        </p:txBody>
      </p:sp>
      <p:sp>
        <p:nvSpPr>
          <p:cNvPr id="20" name="TextBox 19"/>
          <p:cNvSpPr txBox="1"/>
          <p:nvPr/>
        </p:nvSpPr>
        <p:spPr>
          <a:xfrm>
            <a:off x="5436596" y="4574768"/>
            <a:ext cx="665567" cy="307777"/>
          </a:xfrm>
          <a:prstGeom prst="rect">
            <a:avLst/>
          </a:prstGeom>
          <a:noFill/>
          <a:ln>
            <a:solidFill>
              <a:schemeClr val="bg1">
                <a:lumMod val="50000"/>
              </a:schemeClr>
            </a:solidFill>
          </a:ln>
        </p:spPr>
        <p:txBody>
          <a:bodyPr wrap="none" rtlCol="0">
            <a:spAutoFit/>
          </a:bodyPr>
          <a:lstStyle/>
          <a:p>
            <a:r>
              <a:rPr lang="ru-RU" sz="1400" dirty="0" smtClean="0"/>
              <a:t>с 2016</a:t>
            </a:r>
            <a:endParaRPr lang="ru-RU" sz="1400" dirty="0"/>
          </a:p>
        </p:txBody>
      </p:sp>
      <p:sp>
        <p:nvSpPr>
          <p:cNvPr id="21" name="TextBox 20"/>
          <p:cNvSpPr txBox="1"/>
          <p:nvPr/>
        </p:nvSpPr>
        <p:spPr>
          <a:xfrm>
            <a:off x="6745692" y="4610496"/>
            <a:ext cx="665567" cy="307777"/>
          </a:xfrm>
          <a:prstGeom prst="rect">
            <a:avLst/>
          </a:prstGeom>
          <a:noFill/>
          <a:ln>
            <a:solidFill>
              <a:schemeClr val="bg1">
                <a:lumMod val="50000"/>
              </a:schemeClr>
            </a:solidFill>
          </a:ln>
        </p:spPr>
        <p:txBody>
          <a:bodyPr wrap="none" rtlCol="0">
            <a:spAutoFit/>
          </a:bodyPr>
          <a:lstStyle/>
          <a:p>
            <a:r>
              <a:rPr lang="ru-RU" sz="1400" dirty="0" smtClean="0"/>
              <a:t>с 2016</a:t>
            </a:r>
            <a:endParaRPr lang="ru-RU" sz="1400" dirty="0"/>
          </a:p>
        </p:txBody>
      </p:sp>
      <p:sp>
        <p:nvSpPr>
          <p:cNvPr id="22" name="TextBox 21"/>
          <p:cNvSpPr txBox="1"/>
          <p:nvPr/>
        </p:nvSpPr>
        <p:spPr>
          <a:xfrm>
            <a:off x="8698317" y="4127655"/>
            <a:ext cx="665567" cy="307777"/>
          </a:xfrm>
          <a:prstGeom prst="rect">
            <a:avLst/>
          </a:prstGeom>
          <a:noFill/>
          <a:ln>
            <a:solidFill>
              <a:schemeClr val="bg1">
                <a:lumMod val="50000"/>
              </a:schemeClr>
            </a:solidFill>
          </a:ln>
        </p:spPr>
        <p:txBody>
          <a:bodyPr wrap="none" rtlCol="0">
            <a:spAutoFit/>
          </a:bodyPr>
          <a:lstStyle/>
          <a:p>
            <a:r>
              <a:rPr lang="ru-RU" sz="1400" dirty="0" smtClean="0"/>
              <a:t>с 2016</a:t>
            </a:r>
            <a:endParaRPr lang="ru-RU" sz="1400" dirty="0"/>
          </a:p>
        </p:txBody>
      </p:sp>
    </p:spTree>
    <p:custDataLst>
      <p:tags r:id="rId1"/>
    </p:custDataLst>
    <p:extLst>
      <p:ext uri="{BB962C8B-B14F-4D97-AF65-F5344CB8AC3E}">
        <p14:creationId xmlns:p14="http://schemas.microsoft.com/office/powerpoint/2010/main" val="7552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944854870"/>
              </p:ext>
            </p:extLst>
          </p:nvPr>
        </p:nvGraphicFramePr>
        <p:xfrm>
          <a:off x="0" y="-80387"/>
          <a:ext cx="12192000" cy="6858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625313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2192000" cy="461665"/>
          </a:xfrm>
          <a:prstGeom prst="rect">
            <a:avLst/>
          </a:prstGeom>
          <a:noFill/>
        </p:spPr>
        <p:txBody>
          <a:bodyPr wrap="square" rtlCol="0">
            <a:spAutoFit/>
          </a:bodyPr>
          <a:lstStyle/>
          <a:p>
            <a:pPr algn="ctr"/>
            <a:r>
              <a:rPr lang="ru-RU" sz="2400" b="1" dirty="0" smtClean="0"/>
              <a:t>Отчеты о деятельности РИП</a:t>
            </a:r>
            <a:endParaRPr lang="ru-RU" sz="2400" b="1" dirty="0"/>
          </a:p>
        </p:txBody>
      </p:sp>
      <p:sp>
        <p:nvSpPr>
          <p:cNvPr id="3" name="TextBox 2"/>
          <p:cNvSpPr txBox="1"/>
          <p:nvPr/>
        </p:nvSpPr>
        <p:spPr>
          <a:xfrm>
            <a:off x="400594" y="1271451"/>
            <a:ext cx="4260306" cy="1200329"/>
          </a:xfrm>
          <a:prstGeom prst="rect">
            <a:avLst/>
          </a:prstGeom>
          <a:noFill/>
        </p:spPr>
        <p:txBody>
          <a:bodyPr wrap="square" rtlCol="0">
            <a:spAutoFit/>
          </a:bodyPr>
          <a:lstStyle/>
          <a:p>
            <a:r>
              <a:rPr lang="ru-RU" dirty="0" smtClean="0"/>
              <a:t>* Ежеквартально (15 января, 15 апреля, 15 июля, 15 октября)</a:t>
            </a:r>
          </a:p>
          <a:p>
            <a:r>
              <a:rPr lang="ru-RU" dirty="0" smtClean="0"/>
              <a:t>* На основании плана</a:t>
            </a:r>
          </a:p>
          <a:p>
            <a:r>
              <a:rPr lang="ru-RU" dirty="0" smtClean="0"/>
              <a:t>* По форме</a:t>
            </a:r>
          </a:p>
        </p:txBody>
      </p:sp>
      <p:sp>
        <p:nvSpPr>
          <p:cNvPr id="4" name="TextBox 3"/>
          <p:cNvSpPr txBox="1"/>
          <p:nvPr/>
        </p:nvSpPr>
        <p:spPr>
          <a:xfrm>
            <a:off x="566057" y="3100251"/>
            <a:ext cx="3096040" cy="1200329"/>
          </a:xfrm>
          <a:prstGeom prst="rect">
            <a:avLst/>
          </a:prstGeom>
          <a:noFill/>
        </p:spPr>
        <p:txBody>
          <a:bodyPr wrap="none" rtlCol="0">
            <a:spAutoFit/>
          </a:bodyPr>
          <a:lstStyle/>
          <a:p>
            <a:r>
              <a:rPr lang="ru-RU" dirty="0" smtClean="0"/>
              <a:t>Рассматриваются:</a:t>
            </a:r>
          </a:p>
          <a:p>
            <a:r>
              <a:rPr lang="ru-RU" dirty="0" smtClean="0"/>
              <a:t>* % выполнения плана</a:t>
            </a:r>
          </a:p>
          <a:p>
            <a:r>
              <a:rPr lang="ru-RU" dirty="0" smtClean="0"/>
              <a:t>* Доля внеплановых позиций</a:t>
            </a:r>
          </a:p>
          <a:p>
            <a:r>
              <a:rPr lang="ru-RU" dirty="0" smtClean="0"/>
              <a:t>* Общее содержание</a:t>
            </a:r>
          </a:p>
        </p:txBody>
      </p:sp>
      <p:pic>
        <p:nvPicPr>
          <p:cNvPr id="5" name="Рисунок 4"/>
          <p:cNvPicPr>
            <a:picLocks noChangeAspect="1"/>
          </p:cNvPicPr>
          <p:nvPr/>
        </p:nvPicPr>
        <p:blipFill rotWithShape="1">
          <a:blip r:embed="rId4"/>
          <a:srcRect t="28642" r="67305" b="37854"/>
          <a:stretch/>
        </p:blipFill>
        <p:spPr>
          <a:xfrm>
            <a:off x="4549358" y="1271451"/>
            <a:ext cx="7558465" cy="4356928"/>
          </a:xfrm>
          <a:prstGeom prst="rect">
            <a:avLst/>
          </a:prstGeom>
        </p:spPr>
      </p:pic>
      <p:pic>
        <p:nvPicPr>
          <p:cNvPr id="6" name="Рисунок 5"/>
          <p:cNvPicPr>
            <a:picLocks noChangeAspect="1"/>
          </p:cNvPicPr>
          <p:nvPr/>
        </p:nvPicPr>
        <p:blipFill rotWithShape="1">
          <a:blip r:embed="rId5"/>
          <a:srcRect l="16563" t="27592" r="66250" b="38519"/>
          <a:stretch/>
        </p:blipFill>
        <p:spPr>
          <a:xfrm>
            <a:off x="7963880" y="1271451"/>
            <a:ext cx="3779233" cy="4191513"/>
          </a:xfrm>
          <a:prstGeom prst="rect">
            <a:avLst/>
          </a:prstGeom>
        </p:spPr>
      </p:pic>
      <p:pic>
        <p:nvPicPr>
          <p:cNvPr id="1026" name="Picture 2" descr="https://upload.wikimedia.org/wikipedia/de/thumb/f/fd/Microsoft_Word_Icon.svg/1065px-Microsoft_Word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652" y="5322353"/>
            <a:ext cx="1190398" cy="1145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oomlaboy.com/images/Microsoft_Excel_Icon.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5500" y="5322354"/>
            <a:ext cx="1188319" cy="1143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rgesmetalurji.com/pdf_document_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3727" y="5370884"/>
            <a:ext cx="1094923" cy="1094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389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fill="hold"/>
                                        <p:tgtEl>
                                          <p:spTgt spid="1026"/>
                                        </p:tgtEl>
                                        <p:attrNameLst>
                                          <p:attrName>ppt_w</p:attrName>
                                        </p:attrNameLst>
                                      </p:cBhvr>
                                      <p:tavLst>
                                        <p:tav tm="0">
                                          <p:val>
                                            <p:fltVal val="0"/>
                                          </p:val>
                                        </p:tav>
                                        <p:tav tm="100000">
                                          <p:val>
                                            <p:strVal val="#ppt_w"/>
                                          </p:val>
                                        </p:tav>
                                      </p:tavLst>
                                    </p:anim>
                                    <p:anim calcmode="lin" valueType="num">
                                      <p:cBhvr>
                                        <p:cTn id="17" dur="500" fill="hold"/>
                                        <p:tgtEl>
                                          <p:spTgt spid="1026"/>
                                        </p:tgtEl>
                                        <p:attrNameLst>
                                          <p:attrName>ppt_h</p:attrName>
                                        </p:attrNameLst>
                                      </p:cBhvr>
                                      <p:tavLst>
                                        <p:tav tm="0">
                                          <p:val>
                                            <p:fltVal val="0"/>
                                          </p:val>
                                        </p:tav>
                                        <p:tav tm="100000">
                                          <p:val>
                                            <p:strVal val="#ppt_h"/>
                                          </p:val>
                                        </p:tav>
                                      </p:tavLst>
                                    </p:anim>
                                    <p:animEffect transition="in" filter="fade">
                                      <p:cBhvr>
                                        <p:cTn id="18" dur="500"/>
                                        <p:tgtEl>
                                          <p:spTgt spid="1026"/>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Effect transition="in" filter="fade">
                                      <p:cBhvr>
                                        <p:cTn id="24" dur="500"/>
                                        <p:tgtEl>
                                          <p:spTgt spid="1028"/>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500" fill="hold"/>
                                        <p:tgtEl>
                                          <p:spTgt spid="1030"/>
                                        </p:tgtEl>
                                        <p:attrNameLst>
                                          <p:attrName>ppt_w</p:attrName>
                                        </p:attrNameLst>
                                      </p:cBhvr>
                                      <p:tavLst>
                                        <p:tav tm="0">
                                          <p:val>
                                            <p:fltVal val="0"/>
                                          </p:val>
                                        </p:tav>
                                        <p:tav tm="100000">
                                          <p:val>
                                            <p:strVal val="#ppt_w"/>
                                          </p:val>
                                        </p:tav>
                                      </p:tavLst>
                                    </p:anim>
                                    <p:anim calcmode="lin" valueType="num">
                                      <p:cBhvr>
                                        <p:cTn id="29" dur="500" fill="hold"/>
                                        <p:tgtEl>
                                          <p:spTgt spid="1030"/>
                                        </p:tgtEl>
                                        <p:attrNameLst>
                                          <p:attrName>ppt_h</p:attrName>
                                        </p:attrNameLst>
                                      </p:cBhvr>
                                      <p:tavLst>
                                        <p:tav tm="0">
                                          <p:val>
                                            <p:fltVal val="0"/>
                                          </p:val>
                                        </p:tav>
                                        <p:tav tm="100000">
                                          <p:val>
                                            <p:strVal val="#ppt_h"/>
                                          </p:val>
                                        </p:tav>
                                      </p:tavLst>
                                    </p:anim>
                                    <p:animEffect transition="in" filter="fade">
                                      <p:cBhvr>
                                        <p:cTn id="3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5188"/>
            <a:ext cx="12192000" cy="461665"/>
          </a:xfrm>
          <a:prstGeom prst="rect">
            <a:avLst/>
          </a:prstGeom>
          <a:noFill/>
        </p:spPr>
        <p:txBody>
          <a:bodyPr wrap="square" rtlCol="0">
            <a:spAutoFit/>
          </a:bodyPr>
          <a:lstStyle/>
          <a:p>
            <a:pPr algn="ctr"/>
            <a:r>
              <a:rPr lang="ru-RU" sz="2400" b="1" dirty="0" smtClean="0"/>
              <a:t>Примеры отчетов: все по плану</a:t>
            </a:r>
            <a:endParaRPr lang="ru-RU" sz="2400" b="1" dirty="0"/>
          </a:p>
        </p:txBody>
      </p:sp>
      <p:graphicFrame>
        <p:nvGraphicFramePr>
          <p:cNvPr id="4" name="Таблица 3"/>
          <p:cNvGraphicFramePr>
            <a:graphicFrameLocks noGrp="1"/>
          </p:cNvGraphicFramePr>
          <p:nvPr>
            <p:extLst>
              <p:ext uri="{D42A27DB-BD31-4B8C-83A1-F6EECF244321}">
                <p14:modId xmlns:p14="http://schemas.microsoft.com/office/powerpoint/2010/main" val="4091683400"/>
              </p:ext>
            </p:extLst>
          </p:nvPr>
        </p:nvGraphicFramePr>
        <p:xfrm>
          <a:off x="-1" y="1074058"/>
          <a:ext cx="12192001" cy="4095023"/>
        </p:xfrm>
        <a:graphic>
          <a:graphicData uri="http://schemas.openxmlformats.org/drawingml/2006/table">
            <a:tbl>
              <a:tblPr firstRow="1" firstCol="1" bandRow="1">
                <a:tableStyleId>{5C22544A-7EE6-4342-B048-85BDC9FD1C3A}</a:tableStyleId>
              </a:tblPr>
              <a:tblGrid>
                <a:gridCol w="662817"/>
                <a:gridCol w="2605723"/>
                <a:gridCol w="2729177"/>
                <a:gridCol w="1259428"/>
                <a:gridCol w="2867299"/>
                <a:gridCol w="2067557"/>
              </a:tblGrid>
              <a:tr h="1203277">
                <a:tc>
                  <a:txBody>
                    <a:bodyPr/>
                    <a:lstStyle/>
                    <a:p>
                      <a:pPr algn="l">
                        <a:lnSpc>
                          <a:spcPct val="115000"/>
                        </a:lnSpc>
                        <a:spcAft>
                          <a:spcPts val="0"/>
                        </a:spcAft>
                      </a:pPr>
                      <a:r>
                        <a:rPr lang="ru-RU" sz="1600" dirty="0">
                          <a:solidFill>
                            <a:schemeClr val="tx1"/>
                          </a:solidFill>
                          <a:effectLst/>
                        </a:rPr>
                        <a:t>№ </a:t>
                      </a:r>
                      <a:r>
                        <a:rPr lang="ru-RU" sz="1600" dirty="0" err="1">
                          <a:solidFill>
                            <a:schemeClr val="tx1"/>
                          </a:solidFill>
                          <a:effectLst/>
                        </a:rPr>
                        <a:t>п.п</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a:solidFill>
                            <a:schemeClr val="tx1"/>
                          </a:solidFill>
                          <a:effectLst/>
                        </a:rPr>
                        <a:t>Наименование задачи, мероприятия в соответствии с планом работы РИП</a:t>
                      </a:r>
                      <a:endParaRPr lang="ru-RU"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a:solidFill>
                            <a:schemeClr val="tx1"/>
                          </a:solidFill>
                          <a:effectLst/>
                        </a:rPr>
                        <a:t>Ожидаемый результат реализации</a:t>
                      </a:r>
                      <a:endParaRPr lang="ru-RU"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a:solidFill>
                            <a:schemeClr val="tx1"/>
                          </a:solidFill>
                          <a:effectLst/>
                        </a:rPr>
                        <a:t>Срок выполнения</a:t>
                      </a:r>
                      <a:endParaRPr lang="ru-RU"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a:solidFill>
                            <a:schemeClr val="tx1"/>
                          </a:solidFill>
                          <a:effectLst/>
                        </a:rPr>
                        <a:t>Результат выполнения (количественные и качественные)</a:t>
                      </a:r>
                      <a:endParaRPr lang="ru-RU"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a:solidFill>
                            <a:schemeClr val="tx1"/>
                          </a:solidFill>
                          <a:effectLst/>
                        </a:rPr>
                        <a:t>В случае отклонения от плана предложения по корректировке разработки уроков, мероприятий</a:t>
                      </a:r>
                      <a:endParaRPr lang="ru-RU"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2527">
                <a:tc>
                  <a:txBody>
                    <a:bodyPr/>
                    <a:lstStyle/>
                    <a:p>
                      <a:pPr algn="l">
                        <a:lnSpc>
                          <a:spcPct val="115000"/>
                        </a:lnSpc>
                        <a:spcAft>
                          <a:spcPts val="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Организация мероприятий по повышению компетентности педагогов школы в вопросах организации образовательной деятельности старшеклассников</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Проведение обучающего семинара для педагогов школы по организации образовательной деятельности учащихся 10-х классов на 2015-16 уч. год</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август-сентябрь 2015 г.</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Составлены индивидуальные планы для обучения в 10 классе, расписание учебных занятий и внеурочной деятельности, маршрутные книжки учащихся</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1509357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4"/>
          <a:srcRect l="32778" t="16948" r="28175" b="5732"/>
          <a:stretch/>
        </p:blipFill>
        <p:spPr>
          <a:xfrm>
            <a:off x="3483429" y="132812"/>
            <a:ext cx="6037942" cy="6725188"/>
          </a:xfrm>
          <a:prstGeom prst="rect">
            <a:avLst/>
          </a:prstGeom>
        </p:spPr>
      </p:pic>
      <p:sp>
        <p:nvSpPr>
          <p:cNvPr id="7" name="TextBox 6"/>
          <p:cNvSpPr txBox="1"/>
          <p:nvPr/>
        </p:nvSpPr>
        <p:spPr>
          <a:xfrm>
            <a:off x="246743" y="406400"/>
            <a:ext cx="3143168" cy="954107"/>
          </a:xfrm>
          <a:prstGeom prst="rect">
            <a:avLst/>
          </a:prstGeom>
          <a:noFill/>
        </p:spPr>
        <p:txBody>
          <a:bodyPr wrap="none" rtlCol="0">
            <a:spAutoFit/>
          </a:bodyPr>
          <a:lstStyle/>
          <a:p>
            <a:r>
              <a:rPr lang="ru-RU" sz="2800" b="1" dirty="0" smtClean="0"/>
              <a:t>Примеры отчетов: </a:t>
            </a:r>
          </a:p>
          <a:p>
            <a:r>
              <a:rPr lang="ru-RU" sz="2800" b="1" dirty="0" err="1" smtClean="0"/>
              <a:t>внеплан</a:t>
            </a:r>
            <a:endParaRPr lang="ru-RU" sz="2800" b="1" dirty="0"/>
          </a:p>
        </p:txBody>
      </p:sp>
    </p:spTree>
    <p:custDataLst>
      <p:tags r:id="rId1"/>
    </p:custDataLst>
    <p:extLst>
      <p:ext uri="{BB962C8B-B14F-4D97-AF65-F5344CB8AC3E}">
        <p14:creationId xmlns:p14="http://schemas.microsoft.com/office/powerpoint/2010/main" val="1780223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4"/>
          <a:srcRect l="26191" t="16244" r="21587" b="12133"/>
          <a:stretch/>
        </p:blipFill>
        <p:spPr>
          <a:xfrm>
            <a:off x="3302566" y="0"/>
            <a:ext cx="8889434" cy="6858000"/>
          </a:xfrm>
          <a:prstGeom prst="rect">
            <a:avLst/>
          </a:prstGeom>
        </p:spPr>
      </p:pic>
      <p:sp>
        <p:nvSpPr>
          <p:cNvPr id="3" name="TextBox 2"/>
          <p:cNvSpPr txBox="1"/>
          <p:nvPr/>
        </p:nvSpPr>
        <p:spPr>
          <a:xfrm>
            <a:off x="0" y="406400"/>
            <a:ext cx="3470887" cy="1384995"/>
          </a:xfrm>
          <a:prstGeom prst="rect">
            <a:avLst/>
          </a:prstGeom>
          <a:noFill/>
        </p:spPr>
        <p:txBody>
          <a:bodyPr wrap="none" rtlCol="0">
            <a:spAutoFit/>
          </a:bodyPr>
          <a:lstStyle/>
          <a:p>
            <a:r>
              <a:rPr lang="ru-RU" sz="2800" b="1" dirty="0" smtClean="0"/>
              <a:t>Примеры отчетов: </a:t>
            </a:r>
          </a:p>
          <a:p>
            <a:r>
              <a:rPr lang="ru-RU" sz="2800" b="1" dirty="0" smtClean="0"/>
              <a:t>как поставить</a:t>
            </a:r>
          </a:p>
          <a:p>
            <a:r>
              <a:rPr lang="ru-RU" sz="2800" b="1" dirty="0" smtClean="0"/>
              <a:t>методиста в тупик =)</a:t>
            </a:r>
            <a:endParaRPr lang="ru-RU" sz="2800" b="1" dirty="0"/>
          </a:p>
        </p:txBody>
      </p:sp>
      <p:sp>
        <p:nvSpPr>
          <p:cNvPr id="5" name="Прямоугольник 4"/>
          <p:cNvSpPr/>
          <p:nvPr/>
        </p:nvSpPr>
        <p:spPr>
          <a:xfrm>
            <a:off x="10987314" y="6037943"/>
            <a:ext cx="1103086" cy="6966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678057" y="5965371"/>
            <a:ext cx="986972" cy="3628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p:cNvCxnSpPr/>
          <p:nvPr/>
        </p:nvCxnSpPr>
        <p:spPr>
          <a:xfrm>
            <a:off x="8665029" y="6313714"/>
            <a:ext cx="2322285" cy="1016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3479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43324746"/>
              </p:ext>
            </p:extLst>
          </p:nvPr>
        </p:nvGraphicFramePr>
        <p:xfrm>
          <a:off x="170823" y="637681"/>
          <a:ext cx="11826908" cy="5968576"/>
        </p:xfrm>
        <a:graphic>
          <a:graphicData uri="http://schemas.openxmlformats.org/drawingml/2006/table">
            <a:tbl>
              <a:tblPr/>
              <a:tblGrid>
                <a:gridCol w="3650923"/>
                <a:gridCol w="3650923"/>
                <a:gridCol w="874139"/>
                <a:gridCol w="3650923"/>
              </a:tblGrid>
              <a:tr h="58212">
                <a:tc gridSpan="4">
                  <a:txBody>
                    <a:bodyPr/>
                    <a:lstStyle/>
                    <a:p>
                      <a:r>
                        <a:rPr lang="ru-RU" sz="1200" dirty="0"/>
                        <a:t>Этап 1. Разработка функциональной карты</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149685">
                <a:tc>
                  <a:txBody>
                    <a:bodyPr/>
                    <a:lstStyle/>
                    <a:p>
                      <a:r>
                        <a:rPr lang="ru-RU" sz="1200"/>
                        <a:t>1. Процедура доработки функциональной карты</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1. Анализ профессиональных компетенций.</a:t>
                      </a:r>
                      <a:br>
                        <a:rPr lang="ru-RU" sz="1200"/>
                      </a:br>
                      <a:r>
                        <a:rPr lang="ru-RU" sz="1200"/>
                        <a:t>2. Анализ требований работодателей к стандартам деятельности в рамках профессии.</a:t>
                      </a:r>
                      <a:br>
                        <a:rPr lang="ru-RU" sz="1200"/>
                      </a:br>
                      <a:r>
                        <a:rPr lang="ru-RU" sz="1200"/>
                        <a:t>3. Доработка структуры и содержания функциональной карты.</a:t>
                      </a:r>
                      <a:br>
                        <a:rPr lang="ru-RU" sz="1200"/>
                      </a:br>
                      <a:r>
                        <a:rPr lang="ru-RU" sz="1200"/>
                        <a:t>4. Разработка алгоритма составления функциональной карты.</a:t>
                      </a:r>
                      <a:br>
                        <a:rPr lang="ru-RU" sz="1200"/>
                      </a:br>
                      <a:r>
                        <a:rPr lang="ru-RU" sz="1200"/>
                        <a:t>5. Разработка функциональных карт по профессиям, реализуемым в колледже</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2014 г.</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Определен состав компетенций, востребованных на региональном рынке труда;</a:t>
                      </a:r>
                      <a:br>
                        <a:rPr lang="ru-RU" sz="1200"/>
                      </a:br>
                      <a:r>
                        <a:rPr lang="ru-RU" sz="1200"/>
                        <a:t>Прописана процедура разработки функциональной карты по профессии;</a:t>
                      </a:r>
                      <a:br>
                        <a:rPr lang="ru-RU" sz="1200"/>
                      </a:br>
                      <a:r>
                        <a:rPr lang="ru-RU" sz="1200"/>
                        <a:t>Сформирован инструментарий для сбора требований работодателей региона к результату профессионального образования.</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871">
                <a:tc gridSpan="4">
                  <a:txBody>
                    <a:bodyPr/>
                    <a:lstStyle/>
                    <a:p>
                      <a:r>
                        <a:rPr lang="ru-RU" sz="1200"/>
                        <a:t>Этап 2. Интеграция требований работодателей в ОПОП ФГОС СПО</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756754">
                <a:tc>
                  <a:txBody>
                    <a:bodyPr/>
                    <a:lstStyle/>
                    <a:p>
                      <a:r>
                        <a:rPr lang="ru-RU" sz="1200"/>
                        <a:t>1. Разработка общих положений</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1. Принципы и процедуры разработки вариативной части ОПОП на основе функциональной карты по профессии.</a:t>
                      </a:r>
                      <a:br>
                        <a:rPr lang="ru-RU" sz="1200"/>
                      </a:br>
                      <a:r>
                        <a:rPr lang="ru-RU" sz="1200"/>
                        <a:t>2. Определение составных элементов и структуры ОПОП на основе функциональной карты по профессии.</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2014 г.</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Разработан алгоритм (механизм) построения вариативной части ОПОП в соответствии с требованиями работодателей</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8708">
                <a:tc>
                  <a:txBody>
                    <a:bodyPr/>
                    <a:lstStyle/>
                    <a:p>
                      <a:r>
                        <a:rPr lang="ru-RU" sz="1200" dirty="0"/>
                        <a:t>2. Оценка вариативной части ОПОП на основе функциональной карты по профессии совместно с работодателями</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1. Внутреннее и внешнее рецензирование вариативной части ОПОП с участием работодателей.</a:t>
                      </a:r>
                      <a:br>
                        <a:rPr lang="ru-RU" sz="1200"/>
                      </a:br>
                      <a:r>
                        <a:rPr lang="ru-RU" sz="1200"/>
                        <a:t>2. Разработка структуры, процедуры, средств и инструментов оценивания результатов образования согласно функциональной карты.</a:t>
                      </a:r>
                      <a:br>
                        <a:rPr lang="ru-RU" sz="1200"/>
                      </a:br>
                      <a:r>
                        <a:rPr lang="ru-RU" sz="1200"/>
                        <a:t>3. Внешняя экспертиза оценочных материалов работодателями.</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2015 г.</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Созданы контрольно-оценочные комплекты для экспертов и соискателей.</a:t>
                      </a:r>
                      <a:br>
                        <a:rPr lang="ru-RU" sz="1200"/>
                      </a:br>
                      <a:r>
                        <a:rPr lang="ru-RU" sz="1200"/>
                        <a:t>Разработан учебно-методический комплекс элемента вариативной части ОПОП</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871">
                <a:tc gridSpan="4">
                  <a:txBody>
                    <a:bodyPr/>
                    <a:lstStyle/>
                    <a:p>
                      <a:r>
                        <a:rPr lang="ru-RU" sz="1200"/>
                        <a:t>Этап 3. Реализация требований работодателей в ОПОП ФГОС СПО</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844072">
                <a:tc>
                  <a:txBody>
                    <a:bodyPr/>
                    <a:lstStyle/>
                    <a:p>
                      <a:r>
                        <a:rPr lang="ru-RU" sz="1200"/>
                        <a:t>1. Обучение в рамках подхода, основанного на функциональной карте по профессии</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1. Разработка процедуры отбора теоретических знаний для единиц вариативной части.</a:t>
                      </a:r>
                      <a:br>
                        <a:rPr lang="ru-RU" sz="1200"/>
                      </a:br>
                      <a:r>
                        <a:rPr lang="ru-RU" sz="1200"/>
                        <a:t>2. Разработка комплекта учебно-методических материалов.</a:t>
                      </a:r>
                      <a:br>
                        <a:rPr lang="ru-RU" sz="1200"/>
                      </a:br>
                      <a:r>
                        <a:rPr lang="ru-RU" sz="1200"/>
                        <a:t>3. Организация процесса обучения в рамках модульно-компетентностного подхода.</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2018 г.</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Разработаны алгоритм реализации модуля, комплект учебно-методических материалов, методические рекомендации по организации учебно-воспитательного процесса.</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65">
                <a:tc>
                  <a:txBody>
                    <a:bodyPr/>
                    <a:lstStyle/>
                    <a:p>
                      <a:r>
                        <a:rPr lang="ru-RU" sz="1200"/>
                        <a:t>2. Анализ результатов реализации проекта</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1.Анализ результатов проекта</a:t>
                      </a:r>
                      <a:br>
                        <a:rPr lang="ru-RU" sz="1200"/>
                      </a:br>
                      <a:r>
                        <a:rPr lang="ru-RU" sz="1200"/>
                        <a:t>2. Представление итоговых продуктов проекта (отчет)</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a:t>2018 г.</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a:t>Отчет</a:t>
                      </a:r>
                    </a:p>
                  </a:txBody>
                  <a:tcPr marL="14553" marR="14553" marT="7276" marB="7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 y="104413"/>
            <a:ext cx="12192000" cy="523220"/>
          </a:xfrm>
          <a:prstGeom prst="rect">
            <a:avLst/>
          </a:prstGeom>
          <a:noFill/>
        </p:spPr>
        <p:txBody>
          <a:bodyPr wrap="square" rtlCol="0">
            <a:spAutoFit/>
          </a:bodyPr>
          <a:lstStyle/>
          <a:p>
            <a:r>
              <a:rPr lang="ru-RU" sz="2800" b="1" dirty="0" smtClean="0"/>
              <a:t>Как еще поставить методиста в тупик (пример плана)</a:t>
            </a:r>
            <a:endParaRPr lang="ru-RU" sz="2800" b="1" dirty="0"/>
          </a:p>
        </p:txBody>
      </p:sp>
    </p:spTree>
    <p:custDataLst>
      <p:tags r:id="rId1"/>
    </p:custDataLst>
    <p:extLst>
      <p:ext uri="{BB962C8B-B14F-4D97-AF65-F5344CB8AC3E}">
        <p14:creationId xmlns:p14="http://schemas.microsoft.com/office/powerpoint/2010/main" val="4102973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1832</Words>
  <Application>Microsoft Office PowerPoint</Application>
  <PresentationFormat>Произвольный</PresentationFormat>
  <Paragraphs>191</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Елизавета Александровна Патокина</dc:creator>
  <cp:lastModifiedBy>Наталья Николаевна Новикова</cp:lastModifiedBy>
  <cp:revision>60</cp:revision>
  <cp:lastPrinted>2016-03-30T06:49:08Z</cp:lastPrinted>
  <dcterms:created xsi:type="dcterms:W3CDTF">2016-03-28T07:16:54Z</dcterms:created>
  <dcterms:modified xsi:type="dcterms:W3CDTF">2016-03-31T11:49:18Z</dcterms:modified>
</cp:coreProperties>
</file>