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3"/>
  </p:handoutMasterIdLst>
  <p:sldIdLst>
    <p:sldId id="298" r:id="rId2"/>
    <p:sldId id="289" r:id="rId3"/>
    <p:sldId id="278" r:id="rId4"/>
    <p:sldId id="280" r:id="rId5"/>
    <p:sldId id="279" r:id="rId6"/>
    <p:sldId id="258" r:id="rId7"/>
    <p:sldId id="281" r:id="rId8"/>
    <p:sldId id="282" r:id="rId9"/>
    <p:sldId id="259" r:id="rId10"/>
    <p:sldId id="260" r:id="rId11"/>
    <p:sldId id="261" r:id="rId12"/>
    <p:sldId id="264" r:id="rId13"/>
    <p:sldId id="296" r:id="rId14"/>
    <p:sldId id="265" r:id="rId15"/>
    <p:sldId id="267" r:id="rId16"/>
    <p:sldId id="275" r:id="rId17"/>
    <p:sldId id="297" r:id="rId18"/>
    <p:sldId id="285" r:id="rId19"/>
    <p:sldId id="286" r:id="rId20"/>
    <p:sldId id="270" r:id="rId21"/>
    <p:sldId id="290" r:id="rId22"/>
    <p:sldId id="291" r:id="rId23"/>
    <p:sldId id="292" r:id="rId24"/>
    <p:sldId id="301" r:id="rId25"/>
    <p:sldId id="271" r:id="rId26"/>
    <p:sldId id="305" r:id="rId27"/>
    <p:sldId id="307" r:id="rId28"/>
    <p:sldId id="306" r:id="rId29"/>
    <p:sldId id="294" r:id="rId30"/>
    <p:sldId id="300" r:id="rId31"/>
    <p:sldId id="299" r:id="rId32"/>
  </p:sldIdLst>
  <p:sldSz cx="12192000" cy="6858000"/>
  <p:notesSz cx="9942513" cy="6761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A2"/>
    <a:srgbClr val="0000FF"/>
    <a:srgbClr val="FF481D"/>
    <a:srgbClr val="992F05"/>
    <a:srgbClr val="86001A"/>
    <a:srgbClr val="FFFFFF"/>
    <a:srgbClr val="F9A345"/>
    <a:srgbClr val="FBBF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6" autoAdjust="0"/>
    <p:restoredTop sz="99314" autoAdjust="0"/>
  </p:normalViewPr>
  <p:slideViewPr>
    <p:cSldViewPr snapToGrid="0">
      <p:cViewPr varScale="1">
        <p:scale>
          <a:sx n="113" d="100"/>
          <a:sy n="113" d="100"/>
        </p:scale>
        <p:origin x="42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olishchuk\Desktop\&#1051;&#1080;&#1089;&#1090;%20Microsoft%20Exce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7321196578548691E-2"/>
          <c:y val="3.9517469787028713E-2"/>
          <c:w val="0.95267880342145128"/>
          <c:h val="0.50905007347619158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Лист1!$C$4:$C$12</c:f>
              <c:strCache>
                <c:ptCount val="9"/>
                <c:pt idx="0">
                  <c:v>Недостаток компетенций по ведению отдельных направлений метод. деятельности</c:v>
                </c:pt>
                <c:pt idx="1">
                  <c:v>Преодоление сопротивления педагогов и руководителей ОО</c:v>
                </c:pt>
                <c:pt idx="2">
                  <c:v>Большой объем сопутствующих работ</c:v>
                </c:pt>
                <c:pt idx="3">
                  <c:v>Отсутствие единого подхода к организации деятельности ММС в РСО</c:v>
                </c:pt>
                <c:pt idx="4">
                  <c:v>Кадровые вопросы</c:v>
                </c:pt>
                <c:pt idx="5">
                  <c:v>Обеспечение необходимого информационного пространства ММС</c:v>
                </c:pt>
                <c:pt idx="6">
                  <c:v>Недостатки нормативно-правового сопровождения</c:v>
                </c:pt>
                <c:pt idx="7">
                  <c:v>Финансовые проблемы</c:v>
                </c:pt>
                <c:pt idx="8">
                  <c:v>Другое</c:v>
                </c:pt>
              </c:strCache>
            </c:strRef>
          </c:cat>
          <c:val>
            <c:numRef>
              <c:f>Лист1!$D$4:$D$12</c:f>
              <c:numCache>
                <c:formatCode>0.00%</c:formatCode>
                <c:ptCount val="9"/>
                <c:pt idx="0">
                  <c:v>0.28799999999999998</c:v>
                </c:pt>
                <c:pt idx="1">
                  <c:v>0.13500000000000001</c:v>
                </c:pt>
                <c:pt idx="2">
                  <c:v>9.6000000000000002E-2</c:v>
                </c:pt>
                <c:pt idx="3">
                  <c:v>0.70699999999999996</c:v>
                </c:pt>
                <c:pt idx="4">
                  <c:v>7.6999999999999999E-2</c:v>
                </c:pt>
                <c:pt idx="5">
                  <c:v>5.8000000000000003E-2</c:v>
                </c:pt>
                <c:pt idx="6">
                  <c:v>3.7999999999999999E-2</c:v>
                </c:pt>
                <c:pt idx="7">
                  <c:v>3.7999999999999999E-2</c:v>
                </c:pt>
                <c:pt idx="8">
                  <c:v>0.192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01216224"/>
        <c:axId val="2001213504"/>
      </c:barChart>
      <c:catAx>
        <c:axId val="2001216224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2001213504"/>
        <c:crosses val="autoZero"/>
        <c:auto val="1"/>
        <c:lblAlgn val="ctr"/>
        <c:lblOffset val="100"/>
        <c:noMultiLvlLbl val="0"/>
      </c:catAx>
      <c:valAx>
        <c:axId val="2001213504"/>
        <c:scaling>
          <c:orientation val="minMax"/>
        </c:scaling>
        <c:delete val="1"/>
        <c:axPos val="l"/>
        <c:numFmt formatCode="0.00%" sourceLinked="1"/>
        <c:majorTickMark val="out"/>
        <c:minorTickMark val="none"/>
        <c:tickLblPos val="nextTo"/>
        <c:crossAx val="200121622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>
            <a:noFill/>
          </a:ln>
        </c:spPr>
        <c:txPr>
          <a:bodyPr/>
          <a:lstStyle/>
          <a:p>
            <a:pPr rtl="0">
              <a:defRPr sz="800" b="1">
                <a:latin typeface="Arial" pitchFamily="34" charset="0"/>
                <a:cs typeface="Arial" pitchFamily="34" charset="0"/>
              </a:defRPr>
            </a:pPr>
            <a:endParaRPr lang="ru-RU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35127136381369E-3"/>
          <c:y val="2.7824622420670447E-2"/>
          <c:w val="0.9835199342177724"/>
          <c:h val="0.451349633609275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Проектов РИП</c:v>
                </c:pt>
                <c:pt idx="1">
                  <c:v>Задействовано организаций</c:v>
                </c:pt>
                <c:pt idx="2">
                  <c:v>Задействовано муниципальных образований</c:v>
                </c:pt>
                <c:pt idx="3">
                  <c:v>Сетевые проекты</c:v>
                </c:pt>
                <c:pt idx="4">
                  <c:v>Межмуниципальные проекты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20</c:v>
                </c:pt>
                <c:pt idx="1">
                  <c:v>69</c:v>
                </c:pt>
                <c:pt idx="2">
                  <c:v>7</c:v>
                </c:pt>
                <c:pt idx="3">
                  <c:v>11</c:v>
                </c:pt>
                <c:pt idx="4">
                  <c:v>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Проектов РИП</c:v>
                </c:pt>
                <c:pt idx="1">
                  <c:v>Задействовано организаций</c:v>
                </c:pt>
                <c:pt idx="2">
                  <c:v>Задействовано муниципальных образований</c:v>
                </c:pt>
                <c:pt idx="3">
                  <c:v>Сетевые проекты</c:v>
                </c:pt>
                <c:pt idx="4">
                  <c:v>Межмуниципальные проекты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27</c:v>
                </c:pt>
                <c:pt idx="1">
                  <c:v>121</c:v>
                </c:pt>
                <c:pt idx="2">
                  <c:v>13</c:v>
                </c:pt>
                <c:pt idx="3">
                  <c:v>16</c:v>
                </c:pt>
                <c:pt idx="4">
                  <c:v>10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Проектов РИП</c:v>
                </c:pt>
                <c:pt idx="1">
                  <c:v>Задействовано организаций</c:v>
                </c:pt>
                <c:pt idx="2">
                  <c:v>Задействовано муниципальных образований</c:v>
                </c:pt>
                <c:pt idx="3">
                  <c:v>Сетевые проекты</c:v>
                </c:pt>
                <c:pt idx="4">
                  <c:v>Межмуниципальные проекты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35</c:v>
                </c:pt>
                <c:pt idx="1">
                  <c:v>184</c:v>
                </c:pt>
                <c:pt idx="2">
                  <c:v>17</c:v>
                </c:pt>
                <c:pt idx="3">
                  <c:v>26</c:v>
                </c:pt>
                <c:pt idx="4">
                  <c:v>23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3969504"/>
        <c:axId val="73966784"/>
      </c:barChart>
      <c:catAx>
        <c:axId val="73969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3966784"/>
        <c:crosses val="autoZero"/>
        <c:auto val="1"/>
        <c:lblAlgn val="ctr"/>
        <c:lblOffset val="100"/>
        <c:noMultiLvlLbl val="0"/>
      </c:catAx>
      <c:valAx>
        <c:axId val="739667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3969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5631247473835783"/>
          <c:y val="9.7417249632673175E-2"/>
          <c:w val="7.1699185700742574E-2"/>
          <c:h val="0.1988261474967898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36E7AC-B70E-41AD-805C-010AA069998C}" type="doc">
      <dgm:prSet loTypeId="urn:microsoft.com/office/officeart/2008/layout/Pictu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B42C82E-19BC-4D6F-8E21-41D85CB875A6}">
      <dgm:prSet phldrT="[Текст]"/>
      <dgm:spPr/>
      <dgm:t>
        <a:bodyPr/>
        <a:lstStyle/>
        <a:p>
          <a:pPr algn="l"/>
          <a:r>
            <a:rPr lang="ru-RU" dirty="0" smtClean="0">
              <a:solidFill>
                <a:schemeClr val="tx1"/>
              </a:solidFill>
              <a:latin typeface="Arial Narrow" pitchFamily="34" charset="0"/>
            </a:rPr>
            <a:t>Компоненты модели</a:t>
          </a:r>
          <a:endParaRPr lang="ru-RU" dirty="0"/>
        </a:p>
      </dgm:t>
    </dgm:pt>
    <dgm:pt modelId="{FD094C96-C374-4351-9D58-2C9565AD436A}" type="parTrans" cxnId="{A657A323-5545-4290-AC5E-AABE42DCFFD3}">
      <dgm:prSet/>
      <dgm:spPr/>
      <dgm:t>
        <a:bodyPr/>
        <a:lstStyle/>
        <a:p>
          <a:endParaRPr lang="ru-RU"/>
        </a:p>
      </dgm:t>
    </dgm:pt>
    <dgm:pt modelId="{C7378DE1-55DB-4C69-9669-D50F0BC99D9B}" type="sibTrans" cxnId="{A657A323-5545-4290-AC5E-AABE42DCFFD3}">
      <dgm:prSet/>
      <dgm:spPr/>
      <dgm:t>
        <a:bodyPr/>
        <a:lstStyle/>
        <a:p>
          <a:endParaRPr lang="ru-RU"/>
        </a:p>
      </dgm:t>
    </dgm:pt>
    <dgm:pt modelId="{3AA391D8-8FD6-40C9-8250-253FD0EA7BB9}">
      <dgm:prSet phldrT="[Текст]" custT="1"/>
      <dgm:spPr/>
      <dgm:t>
        <a:bodyPr/>
        <a:lstStyle/>
        <a:p>
          <a:pPr algn="l"/>
          <a:r>
            <a:rPr lang="ru-RU" sz="2800" dirty="0" smtClean="0">
              <a:solidFill>
                <a:schemeClr val="tx1"/>
              </a:solidFill>
              <a:latin typeface="Arial Narrow" pitchFamily="34" charset="0"/>
            </a:rPr>
            <a:t>содержательно-технологический</a:t>
          </a:r>
          <a:endParaRPr lang="ru-RU" sz="2800" dirty="0">
            <a:solidFill>
              <a:schemeClr val="tx1"/>
            </a:solidFill>
            <a:latin typeface="Arial Narrow" pitchFamily="34" charset="0"/>
          </a:endParaRPr>
        </a:p>
      </dgm:t>
    </dgm:pt>
    <dgm:pt modelId="{20D72A80-763C-417E-86B5-FC9DBAEB501F}" type="parTrans" cxnId="{31200E97-8744-4FF4-A005-89CE18287E4E}">
      <dgm:prSet/>
      <dgm:spPr/>
      <dgm:t>
        <a:bodyPr/>
        <a:lstStyle/>
        <a:p>
          <a:endParaRPr lang="ru-RU"/>
        </a:p>
      </dgm:t>
    </dgm:pt>
    <dgm:pt modelId="{C2038C46-9206-4A05-9D9D-94C5B297B49C}" type="sibTrans" cxnId="{31200E97-8744-4FF4-A005-89CE18287E4E}">
      <dgm:prSet/>
      <dgm:spPr/>
      <dgm:t>
        <a:bodyPr/>
        <a:lstStyle/>
        <a:p>
          <a:endParaRPr lang="ru-RU"/>
        </a:p>
      </dgm:t>
    </dgm:pt>
    <dgm:pt modelId="{4FB19430-9363-4787-AF96-CDD1DBBAC5D6}">
      <dgm:prSet phldrT="[Текст]" custT="1"/>
      <dgm:spPr/>
      <dgm:t>
        <a:bodyPr/>
        <a:lstStyle/>
        <a:p>
          <a:pPr algn="l"/>
          <a:r>
            <a:rPr lang="ru-RU" sz="2800" dirty="0" smtClean="0">
              <a:solidFill>
                <a:schemeClr val="tx1"/>
              </a:solidFill>
              <a:latin typeface="Arial Narrow" pitchFamily="34" charset="0"/>
            </a:rPr>
            <a:t>оценочно-результативный</a:t>
          </a:r>
          <a:endParaRPr lang="ru-RU" sz="1400" dirty="0"/>
        </a:p>
      </dgm:t>
    </dgm:pt>
    <dgm:pt modelId="{0202E0A4-B6CA-4D46-B528-B0D387386DB9}" type="parTrans" cxnId="{C51A9CB5-2227-41C3-A05F-F655FAF39C1A}">
      <dgm:prSet/>
      <dgm:spPr/>
      <dgm:t>
        <a:bodyPr/>
        <a:lstStyle/>
        <a:p>
          <a:endParaRPr lang="ru-RU"/>
        </a:p>
      </dgm:t>
    </dgm:pt>
    <dgm:pt modelId="{518D85E4-8173-4309-9D83-577BC1521580}" type="sibTrans" cxnId="{C51A9CB5-2227-41C3-A05F-F655FAF39C1A}">
      <dgm:prSet/>
      <dgm:spPr/>
      <dgm:t>
        <a:bodyPr/>
        <a:lstStyle/>
        <a:p>
          <a:endParaRPr lang="ru-RU"/>
        </a:p>
      </dgm:t>
    </dgm:pt>
    <dgm:pt modelId="{C895A427-A553-4F6B-9C77-20F7A4C935A1}">
      <dgm:prSet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dirty="0" smtClean="0">
              <a:solidFill>
                <a:schemeClr val="tx1"/>
              </a:solidFill>
              <a:latin typeface="Arial Narrow" pitchFamily="34" charset="0"/>
            </a:rPr>
            <a:t>целевой</a:t>
          </a:r>
          <a:endParaRPr lang="ru-RU" sz="1200" dirty="0"/>
        </a:p>
      </dgm:t>
    </dgm:pt>
    <dgm:pt modelId="{F8FFFAB8-8190-43C4-8E5A-34A37EC9B820}" type="parTrans" cxnId="{3804E4B5-BCA8-4064-ADFE-AAE25AFFDEDE}">
      <dgm:prSet/>
      <dgm:spPr/>
      <dgm:t>
        <a:bodyPr/>
        <a:lstStyle/>
        <a:p>
          <a:endParaRPr lang="ru-RU"/>
        </a:p>
      </dgm:t>
    </dgm:pt>
    <dgm:pt modelId="{48EBA681-B56D-4A3E-BE5E-AF18CDDAEEEB}" type="sibTrans" cxnId="{3804E4B5-BCA8-4064-ADFE-AAE25AFFDEDE}">
      <dgm:prSet/>
      <dgm:spPr/>
      <dgm:t>
        <a:bodyPr/>
        <a:lstStyle/>
        <a:p>
          <a:endParaRPr lang="ru-RU"/>
        </a:p>
      </dgm:t>
    </dgm:pt>
    <dgm:pt modelId="{EEDDC804-E091-49D4-A120-4D7F8DB98E58}">
      <dgm:prSet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dirty="0" smtClean="0">
              <a:solidFill>
                <a:schemeClr val="tx1"/>
              </a:solidFill>
              <a:latin typeface="Arial Narrow" pitchFamily="34" charset="0"/>
            </a:rPr>
            <a:t>субъектный</a:t>
          </a:r>
          <a:endParaRPr lang="ru-RU" sz="1100" dirty="0">
            <a:solidFill>
              <a:schemeClr val="tx1"/>
            </a:solidFill>
            <a:latin typeface="Arial Narrow" pitchFamily="34" charset="0"/>
          </a:endParaRPr>
        </a:p>
      </dgm:t>
    </dgm:pt>
    <dgm:pt modelId="{D956E34E-1150-4C09-93E4-C2FFAAD67967}" type="parTrans" cxnId="{AE96EB48-3F26-4AF9-A937-3261E4E44E2D}">
      <dgm:prSet/>
      <dgm:spPr/>
      <dgm:t>
        <a:bodyPr/>
        <a:lstStyle/>
        <a:p>
          <a:endParaRPr lang="ru-RU"/>
        </a:p>
      </dgm:t>
    </dgm:pt>
    <dgm:pt modelId="{C7EAC584-23D9-49FB-818F-9925ED991E02}" type="sibTrans" cxnId="{AE96EB48-3F26-4AF9-A937-3261E4E44E2D}">
      <dgm:prSet/>
      <dgm:spPr/>
      <dgm:t>
        <a:bodyPr/>
        <a:lstStyle/>
        <a:p>
          <a:endParaRPr lang="ru-RU"/>
        </a:p>
      </dgm:t>
    </dgm:pt>
    <dgm:pt modelId="{AC2BB838-DC40-43F3-BD0C-FB2017712EC7}" type="pres">
      <dgm:prSet presAssocID="{4736E7AC-B70E-41AD-805C-010AA069998C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CA28392-2260-4571-BDC3-CDA584997804}" type="pres">
      <dgm:prSet presAssocID="{AB42C82E-19BC-4D6F-8E21-41D85CB875A6}" presName="root" presStyleCnt="0">
        <dgm:presLayoutVars>
          <dgm:chMax/>
          <dgm:chPref val="4"/>
        </dgm:presLayoutVars>
      </dgm:prSet>
      <dgm:spPr/>
    </dgm:pt>
    <dgm:pt modelId="{86C185FC-64F4-4261-9E06-5704C511B8C4}" type="pres">
      <dgm:prSet presAssocID="{AB42C82E-19BC-4D6F-8E21-41D85CB875A6}" presName="rootComposite" presStyleCnt="0">
        <dgm:presLayoutVars/>
      </dgm:prSet>
      <dgm:spPr/>
    </dgm:pt>
    <dgm:pt modelId="{DD8F7A95-7D88-4193-8810-76EE048E074E}" type="pres">
      <dgm:prSet presAssocID="{AB42C82E-19BC-4D6F-8E21-41D85CB875A6}" presName="rootText" presStyleLbl="node0" presStyleIdx="0" presStyleCnt="1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8B4058FD-72B4-489F-83B3-0FECDD10024B}" type="pres">
      <dgm:prSet presAssocID="{AB42C82E-19BC-4D6F-8E21-41D85CB875A6}" presName="childShape" presStyleCnt="0">
        <dgm:presLayoutVars>
          <dgm:chMax val="0"/>
          <dgm:chPref val="0"/>
        </dgm:presLayoutVars>
      </dgm:prSet>
      <dgm:spPr/>
    </dgm:pt>
    <dgm:pt modelId="{CBE1A463-17B5-4942-82FF-7BCC0B307B14}" type="pres">
      <dgm:prSet presAssocID="{C895A427-A553-4F6B-9C77-20F7A4C935A1}" presName="childComposite" presStyleCnt="0">
        <dgm:presLayoutVars>
          <dgm:chMax val="0"/>
          <dgm:chPref val="0"/>
        </dgm:presLayoutVars>
      </dgm:prSet>
      <dgm:spPr/>
    </dgm:pt>
    <dgm:pt modelId="{EA757209-0449-44E5-BD91-9B6377E19FF3}" type="pres">
      <dgm:prSet presAssocID="{C895A427-A553-4F6B-9C77-20F7A4C935A1}" presName="Image" presStyleLbl="node1" presStyleIdx="0" presStyleCnt="4" custLinFactNeighborX="-3309" custLinFactNeighborY="2206"/>
      <dgm:spPr/>
    </dgm:pt>
    <dgm:pt modelId="{B1F5F59F-CBF2-49A9-AD51-7DD8924E3525}" type="pres">
      <dgm:prSet presAssocID="{C895A427-A553-4F6B-9C77-20F7A4C935A1}" presName="childText" presStyleLbl="lnNode1" presStyleIdx="0" presStyleCnt="4" custScaleX="98603" custLinFactNeighborX="-124" custLinFactNeighborY="330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630737-6BC6-4D7B-9BD5-6CCEA2D59081}" type="pres">
      <dgm:prSet presAssocID="{EEDDC804-E091-49D4-A120-4D7F8DB98E58}" presName="childComposite" presStyleCnt="0">
        <dgm:presLayoutVars>
          <dgm:chMax val="0"/>
          <dgm:chPref val="0"/>
        </dgm:presLayoutVars>
      </dgm:prSet>
      <dgm:spPr/>
    </dgm:pt>
    <dgm:pt modelId="{B0DBF72E-78A8-46C2-BE00-857A2D1DB22E}" type="pres">
      <dgm:prSet presAssocID="{EEDDC804-E091-49D4-A120-4D7F8DB98E58}" presName="Image" presStyleLbl="node1" presStyleIdx="1" presStyleCnt="4" custLinFactNeighborX="-839" custLinFactNeighborY="4721"/>
      <dgm:spPr/>
    </dgm:pt>
    <dgm:pt modelId="{FDC9E6C9-EAB8-496D-9195-3DD2D2DDF98C}" type="pres">
      <dgm:prSet presAssocID="{EEDDC804-E091-49D4-A120-4D7F8DB98E58}" presName="childText" presStyleLbl="lnNode1" presStyleIdx="1" presStyleCnt="4" custScaleX="98436" custLinFactNeighborX="76" custLinFactNeighborY="25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CA0B5C-4B18-400D-BC0B-980FAEBA1191}" type="pres">
      <dgm:prSet presAssocID="{3AA391D8-8FD6-40C9-8250-253FD0EA7BB9}" presName="childComposite" presStyleCnt="0">
        <dgm:presLayoutVars>
          <dgm:chMax val="0"/>
          <dgm:chPref val="0"/>
        </dgm:presLayoutVars>
      </dgm:prSet>
      <dgm:spPr/>
    </dgm:pt>
    <dgm:pt modelId="{44AFF192-628F-4DA5-BAAD-683560F799B8}" type="pres">
      <dgm:prSet presAssocID="{3AA391D8-8FD6-40C9-8250-253FD0EA7BB9}" presName="Image" presStyleLbl="node1" presStyleIdx="2" presStyleCnt="4" custLinFactNeighborX="-1104" custLinFactNeighborY="4412"/>
      <dgm:spPr/>
    </dgm:pt>
    <dgm:pt modelId="{7160F7F6-4C16-4540-8356-BCB43E42E21E}" type="pres">
      <dgm:prSet presAssocID="{3AA391D8-8FD6-40C9-8250-253FD0EA7BB9}" presName="childText" presStyleLbl="lnNode1" presStyleIdx="2" presStyleCnt="4" custScaleX="98683" custLinFactNeighborX="124" custLinFactNeighborY="-110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A0D425-43B8-4EB0-BD20-98877AC6C173}" type="pres">
      <dgm:prSet presAssocID="{4FB19430-9363-4787-AF96-CDD1DBBAC5D6}" presName="childComposite" presStyleCnt="0">
        <dgm:presLayoutVars>
          <dgm:chMax val="0"/>
          <dgm:chPref val="0"/>
        </dgm:presLayoutVars>
      </dgm:prSet>
      <dgm:spPr/>
    </dgm:pt>
    <dgm:pt modelId="{5A28EDE8-9BBF-497A-9B47-71FB14A150D7}" type="pres">
      <dgm:prSet presAssocID="{4FB19430-9363-4787-AF96-CDD1DBBAC5D6}" presName="Image" presStyleLbl="node1" presStyleIdx="3" presStyleCnt="4" custLinFactNeighborX="-2205" custLinFactNeighborY="131"/>
      <dgm:spPr/>
    </dgm:pt>
    <dgm:pt modelId="{9866EB29-DE2D-4F2C-A798-CD8943A5EFD8}" type="pres">
      <dgm:prSet presAssocID="{4FB19430-9363-4787-AF96-CDD1DBBAC5D6}" presName="childText" presStyleLbl="lnNode1" presStyleIdx="3" presStyleCnt="4" custScaleX="98358" custLinFactNeighborX="-124" custLinFactNeighborY="123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E096C4E-8B35-44E3-958D-E20B7271C9CC}" type="presOf" srcId="{C895A427-A553-4F6B-9C77-20F7A4C935A1}" destId="{B1F5F59F-CBF2-49A9-AD51-7DD8924E3525}" srcOrd="0" destOrd="0" presId="urn:microsoft.com/office/officeart/2008/layout/PictureAccentList"/>
    <dgm:cxn modelId="{27243B4A-1724-4C0D-9FEF-CB476FBAD3CA}" type="presOf" srcId="{4FB19430-9363-4787-AF96-CDD1DBBAC5D6}" destId="{9866EB29-DE2D-4F2C-A798-CD8943A5EFD8}" srcOrd="0" destOrd="0" presId="urn:microsoft.com/office/officeart/2008/layout/PictureAccentList"/>
    <dgm:cxn modelId="{DE80A68B-4403-4D21-B1A9-2293D557F59B}" type="presOf" srcId="{3AA391D8-8FD6-40C9-8250-253FD0EA7BB9}" destId="{7160F7F6-4C16-4540-8356-BCB43E42E21E}" srcOrd="0" destOrd="0" presId="urn:microsoft.com/office/officeart/2008/layout/PictureAccentList"/>
    <dgm:cxn modelId="{0B8B3A83-5D47-46E6-92A3-E27A8096321F}" type="presOf" srcId="{EEDDC804-E091-49D4-A120-4D7F8DB98E58}" destId="{FDC9E6C9-EAB8-496D-9195-3DD2D2DDF98C}" srcOrd="0" destOrd="0" presId="urn:microsoft.com/office/officeart/2008/layout/PictureAccentList"/>
    <dgm:cxn modelId="{AE96EB48-3F26-4AF9-A937-3261E4E44E2D}" srcId="{AB42C82E-19BC-4D6F-8E21-41D85CB875A6}" destId="{EEDDC804-E091-49D4-A120-4D7F8DB98E58}" srcOrd="1" destOrd="0" parTransId="{D956E34E-1150-4C09-93E4-C2FFAAD67967}" sibTransId="{C7EAC584-23D9-49FB-818F-9925ED991E02}"/>
    <dgm:cxn modelId="{A44DFD13-B863-4360-A501-AC72ABA75B94}" type="presOf" srcId="{4736E7AC-B70E-41AD-805C-010AA069998C}" destId="{AC2BB838-DC40-43F3-BD0C-FB2017712EC7}" srcOrd="0" destOrd="0" presId="urn:microsoft.com/office/officeart/2008/layout/PictureAccentList"/>
    <dgm:cxn modelId="{A657A323-5545-4290-AC5E-AABE42DCFFD3}" srcId="{4736E7AC-B70E-41AD-805C-010AA069998C}" destId="{AB42C82E-19BC-4D6F-8E21-41D85CB875A6}" srcOrd="0" destOrd="0" parTransId="{FD094C96-C374-4351-9D58-2C9565AD436A}" sibTransId="{C7378DE1-55DB-4C69-9669-D50F0BC99D9B}"/>
    <dgm:cxn modelId="{A2CE976A-6EF2-4E3D-ACE4-FFBAD518869A}" type="presOf" srcId="{AB42C82E-19BC-4D6F-8E21-41D85CB875A6}" destId="{DD8F7A95-7D88-4193-8810-76EE048E074E}" srcOrd="0" destOrd="0" presId="urn:microsoft.com/office/officeart/2008/layout/PictureAccentList"/>
    <dgm:cxn modelId="{3804E4B5-BCA8-4064-ADFE-AAE25AFFDEDE}" srcId="{AB42C82E-19BC-4D6F-8E21-41D85CB875A6}" destId="{C895A427-A553-4F6B-9C77-20F7A4C935A1}" srcOrd="0" destOrd="0" parTransId="{F8FFFAB8-8190-43C4-8E5A-34A37EC9B820}" sibTransId="{48EBA681-B56D-4A3E-BE5E-AF18CDDAEEEB}"/>
    <dgm:cxn modelId="{31200E97-8744-4FF4-A005-89CE18287E4E}" srcId="{AB42C82E-19BC-4D6F-8E21-41D85CB875A6}" destId="{3AA391D8-8FD6-40C9-8250-253FD0EA7BB9}" srcOrd="2" destOrd="0" parTransId="{20D72A80-763C-417E-86B5-FC9DBAEB501F}" sibTransId="{C2038C46-9206-4A05-9D9D-94C5B297B49C}"/>
    <dgm:cxn modelId="{C51A9CB5-2227-41C3-A05F-F655FAF39C1A}" srcId="{AB42C82E-19BC-4D6F-8E21-41D85CB875A6}" destId="{4FB19430-9363-4787-AF96-CDD1DBBAC5D6}" srcOrd="3" destOrd="0" parTransId="{0202E0A4-B6CA-4D46-B528-B0D387386DB9}" sibTransId="{518D85E4-8173-4309-9D83-577BC1521580}"/>
    <dgm:cxn modelId="{D2DFF751-C62C-4A95-B6B9-CA9348960816}" type="presParOf" srcId="{AC2BB838-DC40-43F3-BD0C-FB2017712EC7}" destId="{ACA28392-2260-4571-BDC3-CDA584997804}" srcOrd="0" destOrd="0" presId="urn:microsoft.com/office/officeart/2008/layout/PictureAccentList"/>
    <dgm:cxn modelId="{C7328574-E956-4BC8-8DDF-311F0D421A89}" type="presParOf" srcId="{ACA28392-2260-4571-BDC3-CDA584997804}" destId="{86C185FC-64F4-4261-9E06-5704C511B8C4}" srcOrd="0" destOrd="0" presId="urn:microsoft.com/office/officeart/2008/layout/PictureAccentList"/>
    <dgm:cxn modelId="{CF9B9D94-F600-4806-BE0C-12F7F1B11EAB}" type="presParOf" srcId="{86C185FC-64F4-4261-9E06-5704C511B8C4}" destId="{DD8F7A95-7D88-4193-8810-76EE048E074E}" srcOrd="0" destOrd="0" presId="urn:microsoft.com/office/officeart/2008/layout/PictureAccentList"/>
    <dgm:cxn modelId="{10D2AE9B-07FD-4F6B-9B04-828208DE1D0B}" type="presParOf" srcId="{ACA28392-2260-4571-BDC3-CDA584997804}" destId="{8B4058FD-72B4-489F-83B3-0FECDD10024B}" srcOrd="1" destOrd="0" presId="urn:microsoft.com/office/officeart/2008/layout/PictureAccentList"/>
    <dgm:cxn modelId="{F88A658D-15A2-413B-AF34-F2F570E45DAB}" type="presParOf" srcId="{8B4058FD-72B4-489F-83B3-0FECDD10024B}" destId="{CBE1A463-17B5-4942-82FF-7BCC0B307B14}" srcOrd="0" destOrd="0" presId="urn:microsoft.com/office/officeart/2008/layout/PictureAccentList"/>
    <dgm:cxn modelId="{9A3DBE5F-3F76-4606-9CDE-3EE97A969742}" type="presParOf" srcId="{CBE1A463-17B5-4942-82FF-7BCC0B307B14}" destId="{EA757209-0449-44E5-BD91-9B6377E19FF3}" srcOrd="0" destOrd="0" presId="urn:microsoft.com/office/officeart/2008/layout/PictureAccentList"/>
    <dgm:cxn modelId="{5E9ACB78-BBE5-42FE-877C-A46E70873A01}" type="presParOf" srcId="{CBE1A463-17B5-4942-82FF-7BCC0B307B14}" destId="{B1F5F59F-CBF2-49A9-AD51-7DD8924E3525}" srcOrd="1" destOrd="0" presId="urn:microsoft.com/office/officeart/2008/layout/PictureAccentList"/>
    <dgm:cxn modelId="{6F029CA4-F358-4CB8-94E0-2995BA70210C}" type="presParOf" srcId="{8B4058FD-72B4-489F-83B3-0FECDD10024B}" destId="{BA630737-6BC6-4D7B-9BD5-6CCEA2D59081}" srcOrd="1" destOrd="0" presId="urn:microsoft.com/office/officeart/2008/layout/PictureAccentList"/>
    <dgm:cxn modelId="{C86DB7F9-5CAD-462C-AC36-CFB361538644}" type="presParOf" srcId="{BA630737-6BC6-4D7B-9BD5-6CCEA2D59081}" destId="{B0DBF72E-78A8-46C2-BE00-857A2D1DB22E}" srcOrd="0" destOrd="0" presId="urn:microsoft.com/office/officeart/2008/layout/PictureAccentList"/>
    <dgm:cxn modelId="{F423C5D7-FE6B-40D8-9828-5CECA99D68EE}" type="presParOf" srcId="{BA630737-6BC6-4D7B-9BD5-6CCEA2D59081}" destId="{FDC9E6C9-EAB8-496D-9195-3DD2D2DDF98C}" srcOrd="1" destOrd="0" presId="urn:microsoft.com/office/officeart/2008/layout/PictureAccentList"/>
    <dgm:cxn modelId="{8CE59CB2-3697-4FB4-93AF-14F803E8C46C}" type="presParOf" srcId="{8B4058FD-72B4-489F-83B3-0FECDD10024B}" destId="{80CA0B5C-4B18-400D-BC0B-980FAEBA1191}" srcOrd="2" destOrd="0" presId="urn:microsoft.com/office/officeart/2008/layout/PictureAccentList"/>
    <dgm:cxn modelId="{283FB961-617E-41F7-9936-00B9B252B8CF}" type="presParOf" srcId="{80CA0B5C-4B18-400D-BC0B-980FAEBA1191}" destId="{44AFF192-628F-4DA5-BAAD-683560F799B8}" srcOrd="0" destOrd="0" presId="urn:microsoft.com/office/officeart/2008/layout/PictureAccentList"/>
    <dgm:cxn modelId="{8F0E5203-E02E-48F1-95D8-2F0FFA74C021}" type="presParOf" srcId="{80CA0B5C-4B18-400D-BC0B-980FAEBA1191}" destId="{7160F7F6-4C16-4540-8356-BCB43E42E21E}" srcOrd="1" destOrd="0" presId="urn:microsoft.com/office/officeart/2008/layout/PictureAccentList"/>
    <dgm:cxn modelId="{6D71FC9C-5900-4DC6-A468-DE6DA796FCA3}" type="presParOf" srcId="{8B4058FD-72B4-489F-83B3-0FECDD10024B}" destId="{B6A0D425-43B8-4EB0-BD20-98877AC6C173}" srcOrd="3" destOrd="0" presId="urn:microsoft.com/office/officeart/2008/layout/PictureAccentList"/>
    <dgm:cxn modelId="{6115B54B-E0B5-4C22-9995-9BDE29E772B4}" type="presParOf" srcId="{B6A0D425-43B8-4EB0-BD20-98877AC6C173}" destId="{5A28EDE8-9BBF-497A-9B47-71FB14A150D7}" srcOrd="0" destOrd="0" presId="urn:microsoft.com/office/officeart/2008/layout/PictureAccentList"/>
    <dgm:cxn modelId="{0602CEDE-1FB7-4976-BC62-744D83C354C2}" type="presParOf" srcId="{B6A0D425-43B8-4EB0-BD20-98877AC6C173}" destId="{9866EB29-DE2D-4F2C-A798-CD8943A5EFD8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8F7A95-7D88-4193-8810-76EE048E074E}">
      <dsp:nvSpPr>
        <dsp:cNvPr id="0" name=""/>
        <dsp:cNvSpPr/>
      </dsp:nvSpPr>
      <dsp:spPr>
        <a:xfrm>
          <a:off x="1383822" y="946"/>
          <a:ext cx="7176454" cy="7209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915" tIns="54610" rIns="81915" bIns="5461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dirty="0" smtClean="0">
              <a:solidFill>
                <a:schemeClr val="tx1"/>
              </a:solidFill>
              <a:latin typeface="Arial Narrow" pitchFamily="34" charset="0"/>
            </a:rPr>
            <a:t>Компоненты модели</a:t>
          </a:r>
          <a:endParaRPr lang="ru-RU" sz="4300" kern="1200" dirty="0"/>
        </a:p>
      </dsp:txBody>
      <dsp:txXfrm>
        <a:off x="1404938" y="22062"/>
        <a:ext cx="7134222" cy="678713"/>
      </dsp:txXfrm>
    </dsp:sp>
    <dsp:sp modelId="{EA757209-0449-44E5-BD91-9B6377E19FF3}">
      <dsp:nvSpPr>
        <dsp:cNvPr id="0" name=""/>
        <dsp:cNvSpPr/>
      </dsp:nvSpPr>
      <dsp:spPr>
        <a:xfrm>
          <a:off x="1383643" y="867565"/>
          <a:ext cx="720945" cy="720945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F5F59F-CBF2-49A9-AD51-7DD8924E3525}">
      <dsp:nvSpPr>
        <dsp:cNvPr id="0" name=""/>
        <dsp:cNvSpPr/>
      </dsp:nvSpPr>
      <dsp:spPr>
        <a:xfrm>
          <a:off x="2208539" y="875517"/>
          <a:ext cx="6322674" cy="720945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kern="1200" dirty="0" smtClean="0">
              <a:solidFill>
                <a:schemeClr val="tx1"/>
              </a:solidFill>
              <a:latin typeface="Arial Narrow" pitchFamily="34" charset="0"/>
            </a:rPr>
            <a:t>целевой</a:t>
          </a:r>
          <a:endParaRPr lang="ru-RU" sz="1200" kern="1200" dirty="0"/>
        </a:p>
      </dsp:txBody>
      <dsp:txXfrm>
        <a:off x="2243739" y="910717"/>
        <a:ext cx="6252274" cy="650545"/>
      </dsp:txXfrm>
    </dsp:sp>
    <dsp:sp modelId="{B0DBF72E-78A8-46C2-BE00-857A2D1DB22E}">
      <dsp:nvSpPr>
        <dsp:cNvPr id="0" name=""/>
        <dsp:cNvSpPr/>
      </dsp:nvSpPr>
      <dsp:spPr>
        <a:xfrm>
          <a:off x="1406805" y="1693155"/>
          <a:ext cx="720945" cy="720945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C9E6C9-EAB8-496D-9195-3DD2D2DDF98C}">
      <dsp:nvSpPr>
        <dsp:cNvPr id="0" name=""/>
        <dsp:cNvSpPr/>
      </dsp:nvSpPr>
      <dsp:spPr>
        <a:xfrm>
          <a:off x="2232072" y="1677251"/>
          <a:ext cx="6311965" cy="720945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kern="1200" dirty="0" smtClean="0">
              <a:solidFill>
                <a:schemeClr val="tx1"/>
              </a:solidFill>
              <a:latin typeface="Arial Narrow" pitchFamily="34" charset="0"/>
            </a:rPr>
            <a:t>субъектный</a:t>
          </a:r>
          <a:endParaRPr lang="ru-RU" sz="1100" kern="1200" dirty="0">
            <a:solidFill>
              <a:schemeClr val="tx1"/>
            </a:solidFill>
            <a:latin typeface="Arial Narrow" pitchFamily="34" charset="0"/>
          </a:endParaRPr>
        </a:p>
      </dsp:txBody>
      <dsp:txXfrm>
        <a:off x="2267272" y="1712451"/>
        <a:ext cx="6241565" cy="650545"/>
      </dsp:txXfrm>
    </dsp:sp>
    <dsp:sp modelId="{44AFF192-628F-4DA5-BAAD-683560F799B8}">
      <dsp:nvSpPr>
        <dsp:cNvPr id="0" name=""/>
        <dsp:cNvSpPr/>
      </dsp:nvSpPr>
      <dsp:spPr>
        <a:xfrm>
          <a:off x="1396975" y="2498386"/>
          <a:ext cx="720945" cy="720945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60F7F6-4C16-4540-8356-BCB43E42E21E}">
      <dsp:nvSpPr>
        <dsp:cNvPr id="0" name=""/>
        <dsp:cNvSpPr/>
      </dsp:nvSpPr>
      <dsp:spPr>
        <a:xfrm>
          <a:off x="2219312" y="2458626"/>
          <a:ext cx="6327803" cy="720945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1"/>
              </a:solidFill>
              <a:latin typeface="Arial Narrow" pitchFamily="34" charset="0"/>
            </a:rPr>
            <a:t>содержательно-технологический</a:t>
          </a:r>
          <a:endParaRPr lang="ru-RU" sz="2800" kern="1200" dirty="0">
            <a:solidFill>
              <a:schemeClr val="tx1"/>
            </a:solidFill>
            <a:latin typeface="Arial Narrow" pitchFamily="34" charset="0"/>
          </a:endParaRPr>
        </a:p>
      </dsp:txBody>
      <dsp:txXfrm>
        <a:off x="2254512" y="2493826"/>
        <a:ext cx="6257403" cy="650545"/>
      </dsp:txXfrm>
    </dsp:sp>
    <dsp:sp modelId="{5A28EDE8-9BBF-497A-9B47-71FB14A150D7}">
      <dsp:nvSpPr>
        <dsp:cNvPr id="0" name=""/>
        <dsp:cNvSpPr/>
      </dsp:nvSpPr>
      <dsp:spPr>
        <a:xfrm>
          <a:off x="1399457" y="3274981"/>
          <a:ext cx="720945" cy="720945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66EB29-DE2D-4F2C-A798-CD8943A5EFD8}">
      <dsp:nvSpPr>
        <dsp:cNvPr id="0" name=""/>
        <dsp:cNvSpPr/>
      </dsp:nvSpPr>
      <dsp:spPr>
        <a:xfrm>
          <a:off x="2224249" y="3274982"/>
          <a:ext cx="6306964" cy="720945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1"/>
              </a:solidFill>
              <a:latin typeface="Arial Narrow" pitchFamily="34" charset="0"/>
            </a:rPr>
            <a:t>оценочно-результативный</a:t>
          </a:r>
          <a:endParaRPr lang="ru-RU" sz="1400" kern="1200" dirty="0"/>
        </a:p>
      </dsp:txBody>
      <dsp:txXfrm>
        <a:off x="2259449" y="3310182"/>
        <a:ext cx="6236564" cy="6505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9434" cy="338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30745" y="0"/>
            <a:ext cx="4309434" cy="338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36BA1-63FE-4055-8D3E-2831155A7EB0}" type="datetimeFigureOut">
              <a:rPr lang="ru-RU" smtClean="0"/>
              <a:t>26.05.2016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6422187"/>
            <a:ext cx="4309434" cy="3389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30745" y="6422187"/>
            <a:ext cx="4309434" cy="3389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E0F6E1-C694-4C9C-BC6E-92DE4CF96A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9565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347200" y="152399"/>
            <a:ext cx="26416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3200" y="153923"/>
            <a:ext cx="89408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47200" y="2052960"/>
            <a:ext cx="26416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6D0BCB4-1380-45B5-8471-6ABBE4546732}" type="datetimeFigureOut">
              <a:rPr lang="ru-RU" smtClean="0"/>
              <a:t>26.05.2016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E14ADE1-256D-427C-83C8-2D848D0C74DE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09600" y="2052960"/>
            <a:ext cx="84328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0BCB4-1380-45B5-8471-6ABBE4546732}" type="datetimeFigureOut">
              <a:rPr lang="ru-RU" smtClean="0"/>
              <a:t>26.05.2016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ADE1-256D-427C-83C8-2D848D0C74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03200" y="147319"/>
            <a:ext cx="89408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347200" y="147319"/>
            <a:ext cx="2608061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50400" y="274639"/>
            <a:ext cx="2235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0BCB4-1380-45B5-8471-6ABBE4546732}" type="datetimeFigureOut">
              <a:rPr lang="ru-RU" smtClean="0"/>
              <a:t>26.05.2016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E14ADE1-256D-427C-83C8-2D848D0C74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0BCB4-1380-45B5-8471-6ABBE4546732}" type="datetimeFigureOut">
              <a:rPr lang="ru-RU" smtClean="0"/>
              <a:t>26.05.2016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ADE1-256D-427C-83C8-2D848D0C74D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347200" y="152399"/>
            <a:ext cx="26416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3200" y="153923"/>
            <a:ext cx="89408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50400" y="2892277"/>
            <a:ext cx="21336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6D0BCB4-1380-45B5-8471-6ABBE4546732}" type="datetimeFigureOut">
              <a:rPr lang="ru-RU" smtClean="0"/>
              <a:t>26.05.2016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E14ADE1-256D-427C-83C8-2D848D0C74D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508000" y="2892277"/>
            <a:ext cx="84328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19072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2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0BCB4-1380-45B5-8471-6ABBE4546732}" type="datetimeFigureOut">
              <a:rPr lang="ru-RU" smtClean="0"/>
              <a:t>26.05.2016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ADE1-256D-427C-83C8-2D848D0C74D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22438"/>
            <a:ext cx="5386917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386917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0BCB4-1380-45B5-8471-6ABBE4546732}" type="datetimeFigureOut">
              <a:rPr lang="ru-RU" smtClean="0"/>
              <a:t>26.05.2016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ADE1-256D-427C-83C8-2D848D0C74D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0BCB4-1380-45B5-8471-6ABBE4546732}" type="datetimeFigureOut">
              <a:rPr lang="ru-RU" smtClean="0"/>
              <a:t>26.05.2016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ADE1-256D-427C-83C8-2D848D0C74DE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3200" y="150919"/>
            <a:ext cx="11775736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0BCB4-1380-45B5-8471-6ABBE4546732}" type="datetimeFigureOut">
              <a:rPr lang="ru-RU" smtClean="0"/>
              <a:t>26.05.2016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ADE1-256D-427C-83C8-2D848D0C74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347200" y="150876"/>
            <a:ext cx="26416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203200" y="152400"/>
            <a:ext cx="89408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304801"/>
            <a:ext cx="7823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46336" y="2130552"/>
            <a:ext cx="2231136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0BCB4-1380-45B5-8471-6ABBE4546732}" type="datetimeFigureOut">
              <a:rPr lang="ru-RU" smtClean="0"/>
              <a:t>26.05.2016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E14ADE1-256D-427C-83C8-2D848D0C74D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9546336" y="457200"/>
            <a:ext cx="2234213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9347200" y="150876"/>
            <a:ext cx="26416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3200" y="152400"/>
            <a:ext cx="89408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50400" y="2133600"/>
            <a:ext cx="22352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0BCB4-1380-45B5-8471-6ABBE4546732}" type="datetimeFigureOut">
              <a:rPr lang="ru-RU" smtClean="0"/>
              <a:t>26.05.2016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ADE1-256D-427C-83C8-2D848D0C74D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550400" y="460248"/>
            <a:ext cx="22352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03200" y="1634971"/>
            <a:ext cx="11775736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3199" y="152401"/>
            <a:ext cx="11752063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355847"/>
            <a:ext cx="11175013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999" y="1719071"/>
            <a:ext cx="11210524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517" y="6356350"/>
            <a:ext cx="2844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46D0BCB4-1380-45B5-8471-6ABBE4546732}" type="datetimeFigureOut">
              <a:rPr lang="ru-RU" smtClean="0"/>
              <a:t>26.05.2016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64000" y="6356350"/>
            <a:ext cx="4470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79573" y="6355080"/>
            <a:ext cx="777288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3E14ADE1-256D-427C-83C8-2D848D0C74D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5" descr="C:\Users\egorova\Downloads\Bogoyavlenskaya-ploshhad- копия1 копия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371"/>
          <a:stretch/>
        </p:blipFill>
        <p:spPr bwMode="auto">
          <a:xfrm>
            <a:off x="0" y="0"/>
            <a:ext cx="12192000" cy="1484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egorova\Downloads\Bogoyavlenskaya-ploshhad- копия1 коп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603"/>
            <a:ext cx="12192000" cy="5373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600" y="1449853"/>
            <a:ext cx="12026898" cy="272150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3200" b="1" dirty="0">
                <a:solidFill>
                  <a:srgbClr val="AB32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Региональная модель </a:t>
            </a:r>
            <a:r>
              <a:rPr lang="ru-RU" sz="3200" b="1" dirty="0" smtClean="0">
                <a:solidFill>
                  <a:srgbClr val="AB32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/>
            </a:r>
            <a:br>
              <a:rPr lang="ru-RU" sz="3200" b="1" dirty="0" smtClean="0">
                <a:solidFill>
                  <a:srgbClr val="AB32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</a:br>
            <a:r>
              <a:rPr lang="ru-RU" sz="3200" b="1" dirty="0" smtClean="0">
                <a:solidFill>
                  <a:srgbClr val="AB32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методического </a:t>
            </a:r>
            <a:r>
              <a:rPr lang="ru-RU" sz="3200" b="1" dirty="0">
                <a:solidFill>
                  <a:srgbClr val="AB32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сопровождения </a:t>
            </a:r>
            <a:r>
              <a:rPr lang="ru-RU" sz="3200" b="1" dirty="0" smtClean="0">
                <a:solidFill>
                  <a:srgbClr val="AB32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/>
            </a:r>
            <a:br>
              <a:rPr lang="ru-RU" sz="3200" b="1" dirty="0" smtClean="0">
                <a:solidFill>
                  <a:srgbClr val="AB32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</a:br>
            <a:r>
              <a:rPr lang="ru-RU" sz="3200" b="1" dirty="0" smtClean="0">
                <a:solidFill>
                  <a:srgbClr val="AB32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развития </a:t>
            </a:r>
            <a:r>
              <a:rPr lang="ru-RU" sz="3200" b="1" dirty="0">
                <a:solidFill>
                  <a:srgbClr val="AB32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кадрового потенциала </a:t>
            </a:r>
            <a:r>
              <a:rPr lang="ru-RU" sz="3200" b="1" dirty="0" smtClean="0">
                <a:solidFill>
                  <a:srgbClr val="AB32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/>
            </a:r>
            <a:br>
              <a:rPr lang="ru-RU" sz="3200" b="1" dirty="0" smtClean="0">
                <a:solidFill>
                  <a:srgbClr val="AB32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</a:br>
            <a:r>
              <a:rPr lang="ru-RU" sz="3200" b="1" dirty="0" smtClean="0">
                <a:solidFill>
                  <a:srgbClr val="AB32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в </a:t>
            </a:r>
            <a:r>
              <a:rPr lang="ru-RU" sz="3200" b="1" dirty="0">
                <a:solidFill>
                  <a:srgbClr val="AB32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условиях </a:t>
            </a:r>
            <a:r>
              <a:rPr lang="ru-RU" sz="3200" b="1" dirty="0" smtClean="0">
                <a:solidFill>
                  <a:srgbClr val="AB32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введения и </a:t>
            </a:r>
            <a:r>
              <a:rPr lang="ru-RU" sz="3200" b="1" dirty="0">
                <a:solidFill>
                  <a:srgbClr val="AB32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реализации ФГОС</a:t>
            </a:r>
            <a:endParaRPr lang="ru-RU" sz="3200" dirty="0">
              <a:solidFill>
                <a:srgbClr val="AB32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8966" y="166565"/>
            <a:ext cx="119295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000" b="1">
                <a:latin typeface="Cambria" pitchFamily="18" charset="0"/>
              </a:defRPr>
            </a:lvl1pPr>
          </a:lstStyle>
          <a:p>
            <a:r>
              <a:rPr lang="ru-RU" dirty="0"/>
              <a:t>ГАУ ДПО ЯО </a:t>
            </a:r>
            <a:r>
              <a:rPr lang="ru-RU" dirty="0" smtClean="0"/>
              <a:t>«Институт </a:t>
            </a:r>
            <a:r>
              <a:rPr lang="ru-RU" dirty="0"/>
              <a:t>развития </a:t>
            </a:r>
            <a:r>
              <a:rPr lang="ru-RU" dirty="0" smtClean="0"/>
              <a:t>образования»</a:t>
            </a:r>
            <a:endParaRPr lang="ru-RU" dirty="0"/>
          </a:p>
          <a:p>
            <a:r>
              <a:rPr lang="ru-RU" dirty="0"/>
              <a:t>Центр развития инновационной инфраструктуры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5575" y="6252512"/>
            <a:ext cx="117432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600" b="1">
                <a:latin typeface="Cambria" pitchFamily="18" charset="0"/>
              </a:defRPr>
            </a:lvl1pPr>
          </a:lstStyle>
          <a:p>
            <a:r>
              <a:rPr lang="ru-RU" sz="2000" dirty="0" smtClean="0"/>
              <a:t>ЯРОСЛАВЛЬ - 2016</a:t>
            </a:r>
            <a:endParaRPr lang="ru-RU" sz="2000" dirty="0"/>
          </a:p>
        </p:txBody>
      </p:sp>
      <p:sp>
        <p:nvSpPr>
          <p:cNvPr id="3" name="AutoShape 2" descr="https://apf.mail.ru/cgi-bin/readmsg/Bogoyavlenskaya-ploshhad-%20%D0%BA%D0%BE%D0%BF%D0%B8%D1%8F1%20%D0%BA%D0%BE%D0%BF%D0%B8%D1%8F.jpg?id=14641546930000000972%3B0%3B1&amp;x-email=egorova2506%40mail.ru&amp;exif=1&amp;bs=1965&amp;bl=421642&amp;ct=image%2Fjpeg&amp;cn=Bogoyavlenskaya%252dploshhad%252d%2520%25d0%25ba%25d0%25be%25d0%25bf%25d0%25b8%25d1%258f1%2520%25d0%25ba%25d0%25be%25d0%25bf%25d0%25b8%25d1%258f.jpg&amp;cte=bina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https://apf.mail.ru/cgi-bin/readmsg/Bogoyavlenskaya-ploshhad-%20%D0%BA%D0%BE%D0%BF%D0%B8%D1%8F1%20%D0%BA%D0%BE%D0%BF%D0%B8%D1%8F.jpg?id=14641546930000000972%3B0%3B1&amp;x-email=egorova2506%40mail.ru&amp;exif=1&amp;bs=1965&amp;bl=421642&amp;ct=image%2Fjpeg&amp;cn=Bogoyavlenskaya%252dploshhad%252d%2520%25d0%25ba%25d0%25be%25d0%25bf%25d0%25b8%25d1%258f1%2520%25d0%25ba%25d0%25be%25d0%25bf%25d0%25b8%25d1%258f.jpg&amp;cte=binar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993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8132" y="2218605"/>
            <a:ext cx="10473268" cy="3123862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355600" indent="-355600">
              <a:buSzPct val="120000"/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1"/>
                </a:solidFill>
                <a:latin typeface="Arial Narrow" pitchFamily="34" charset="0"/>
              </a:rPr>
              <a:t>Создание единой методической службы региона в целях формирования единого </a:t>
            </a:r>
            <a:r>
              <a:rPr lang="ru-RU" sz="2400" dirty="0" smtClean="0">
                <a:solidFill>
                  <a:schemeClr val="tx1"/>
                </a:solidFill>
                <a:latin typeface="Arial Narrow" pitchFamily="34" charset="0"/>
              </a:rPr>
              <a:t>методического </a:t>
            </a:r>
            <a:r>
              <a:rPr lang="ru-RU" sz="2400" dirty="0">
                <a:solidFill>
                  <a:schemeClr val="tx1"/>
                </a:solidFill>
                <a:latin typeface="Arial Narrow" pitchFamily="34" charset="0"/>
              </a:rPr>
              <a:t>пространства</a:t>
            </a:r>
          </a:p>
          <a:p>
            <a:pPr marL="355600" indent="-355600">
              <a:buSzPct val="120000"/>
              <a:buFont typeface="Wingdings" panose="05000000000000000000" pitchFamily="2" charset="2"/>
              <a:buChar char="ü"/>
            </a:pPr>
            <a:endParaRPr lang="ru-RU" altLang="ru-RU" sz="500" dirty="0">
              <a:solidFill>
                <a:schemeClr val="tx1"/>
              </a:solidFill>
              <a:latin typeface="Arial Narrow" pitchFamily="34" charset="0"/>
            </a:endParaRPr>
          </a:p>
          <a:p>
            <a:pPr marL="355600" indent="-355600">
              <a:buSzPct val="120000"/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  <a:latin typeface="Arial Narrow" pitchFamily="34" charset="0"/>
              </a:rPr>
              <a:t>Разработка </a:t>
            </a:r>
            <a:r>
              <a:rPr lang="ru-RU" sz="2400" dirty="0">
                <a:solidFill>
                  <a:schemeClr val="tx1"/>
                </a:solidFill>
                <a:latin typeface="Arial Narrow" pitchFamily="34" charset="0"/>
              </a:rPr>
              <a:t>механизмов взаимодействия субъектов методической службы региона</a:t>
            </a:r>
          </a:p>
          <a:p>
            <a:pPr marL="355600" indent="-355600">
              <a:buSzPct val="120000"/>
              <a:buFont typeface="Wingdings" panose="05000000000000000000" pitchFamily="2" charset="2"/>
              <a:buChar char="ü"/>
            </a:pPr>
            <a:endParaRPr lang="ru-RU" altLang="ru-RU" sz="500" dirty="0">
              <a:solidFill>
                <a:schemeClr val="tx1"/>
              </a:solidFill>
              <a:latin typeface="Arial Narrow" pitchFamily="34" charset="0"/>
            </a:endParaRPr>
          </a:p>
          <a:p>
            <a:pPr marL="355600" indent="-355600">
              <a:buSzPct val="120000"/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  <a:latin typeface="Arial Narrow" pitchFamily="34" charset="0"/>
              </a:rPr>
              <a:t>Создание </a:t>
            </a:r>
            <a:r>
              <a:rPr lang="ru-RU" sz="2400" dirty="0">
                <a:solidFill>
                  <a:schemeClr val="tx1"/>
                </a:solidFill>
                <a:latin typeface="Arial Narrow" pitchFamily="34" charset="0"/>
              </a:rPr>
              <a:t>межмуниципальных методических сообществ и сетей образовательных организаций, </a:t>
            </a:r>
            <a:r>
              <a:rPr lang="ru-RU" sz="2400" dirty="0" smtClean="0">
                <a:solidFill>
                  <a:schemeClr val="tx1"/>
                </a:solidFill>
                <a:latin typeface="Arial Narrow" pitchFamily="34" charset="0"/>
              </a:rPr>
              <a:t>реализующих инновационные проекты</a:t>
            </a:r>
          </a:p>
          <a:p>
            <a:pPr marL="355600" lvl="0" indent="-355600">
              <a:buSzPct val="120000"/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1"/>
                </a:solidFill>
                <a:latin typeface="Arial Narrow" pitchFamily="34" charset="0"/>
              </a:rPr>
              <a:t>Формирование методического пространства региональной системы образования</a:t>
            </a:r>
          </a:p>
          <a:p>
            <a:pPr marL="355600" indent="-355600">
              <a:buSzPct val="120000"/>
              <a:buFont typeface="Wingdings" panose="05000000000000000000" pitchFamily="2" charset="2"/>
              <a:buChar char="ü"/>
            </a:pPr>
            <a:endParaRPr lang="ru-RU" sz="2400" dirty="0">
              <a:solidFill>
                <a:schemeClr val="tx1"/>
              </a:solidFill>
              <a:latin typeface="Arial Narrow" pitchFamily="34" charset="0"/>
            </a:endParaRPr>
          </a:p>
          <a:p>
            <a:pPr marL="355600" indent="-355600">
              <a:buSzPct val="120000"/>
              <a:buFont typeface="Wingdings" panose="05000000000000000000" pitchFamily="2" charset="2"/>
              <a:buChar char="ü"/>
            </a:pPr>
            <a:endParaRPr lang="ru-RU" sz="24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>
                <a:latin typeface="Cambria" pitchFamily="18" charset="0"/>
              </a:rPr>
              <a:t>Первоочередные задачи </a:t>
            </a:r>
            <a:r>
              <a:rPr lang="ru-RU" dirty="0" smtClean="0">
                <a:latin typeface="Cambria" pitchFamily="18" charset="0"/>
              </a:rPr>
              <a:t/>
            </a:r>
            <a:br>
              <a:rPr lang="ru-RU" dirty="0" smtClean="0">
                <a:latin typeface="Cambria" pitchFamily="18" charset="0"/>
              </a:rPr>
            </a:br>
            <a:r>
              <a:rPr lang="ru-RU" dirty="0">
                <a:latin typeface="Cambria" pitchFamily="18" charset="0"/>
              </a:rPr>
              <a:t>РЕГИОНАЛЬНОЙ МЕТОДИЧЕСКОЙ СЛУЖБЫ</a:t>
            </a:r>
          </a:p>
        </p:txBody>
      </p:sp>
    </p:spTree>
    <p:extLst>
      <p:ext uri="{BB962C8B-B14F-4D97-AF65-F5344CB8AC3E}">
        <p14:creationId xmlns:p14="http://schemas.microsoft.com/office/powerpoint/2010/main" val="353126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391477" y="2122997"/>
            <a:ext cx="9525663" cy="3450865"/>
          </a:xfrm>
          <a:prstGeom prst="roundRect">
            <a:avLst>
              <a:gd name="adj" fmla="val 17738"/>
            </a:avLst>
          </a:prstGeom>
          <a:scene3d>
            <a:camera prst="orthographicFront"/>
            <a:lightRig rig="threePt" dir="t"/>
          </a:scene3d>
          <a:sp3d>
            <a:bevelT w="190500" prst="relaxedInset"/>
            <a:bevelB w="165100" h="635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2404" y="2095224"/>
            <a:ext cx="8661730" cy="3125005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lnSpc>
                <a:spcPct val="150000"/>
              </a:lnSpc>
              <a:buSzPct val="120000"/>
              <a:buNone/>
            </a:pPr>
            <a:r>
              <a:rPr lang="ru-RU" sz="2800" i="1" dirty="0" smtClean="0">
                <a:solidFill>
                  <a:schemeClr val="tx1"/>
                </a:solidFill>
                <a:latin typeface="Arial Narrow" pitchFamily="34" charset="0"/>
              </a:rPr>
              <a:t>Это </a:t>
            </a:r>
            <a:r>
              <a:rPr lang="ru-RU" sz="2800" i="1" dirty="0">
                <a:solidFill>
                  <a:schemeClr val="tx1"/>
                </a:solidFill>
                <a:latin typeface="Arial Narrow" pitchFamily="34" charset="0"/>
              </a:rPr>
              <a:t>педагогически целесообразно организованная среда, в которой созданы условия для целенаправленного сопровождения деятельности педагогов, образовательных программ и инновационных проектов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271" y="254001"/>
            <a:ext cx="10617530" cy="1270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>
                <a:latin typeface="Cambria" pitchFamily="18" charset="0"/>
              </a:rPr>
              <a:t/>
            </a:r>
            <a:br>
              <a:rPr lang="ru-RU" dirty="0">
                <a:latin typeface="Cambria" pitchFamily="18" charset="0"/>
              </a:rPr>
            </a:br>
            <a:r>
              <a:rPr lang="ru-RU" dirty="0">
                <a:latin typeface="Cambria" pitchFamily="18" charset="0"/>
              </a:rPr>
              <a:t>Методическое пространство 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>
                <a:latin typeface="Cambria" pitchFamily="18" charset="0"/>
              </a:rPr>
              <a:t/>
            </a:r>
            <a:br>
              <a:rPr lang="ru-RU" dirty="0">
                <a:latin typeface="Cambria" pitchFamily="18" charset="0"/>
              </a:rPr>
            </a:br>
            <a:endParaRPr lang="ru-RU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25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237067"/>
            <a:ext cx="11175013" cy="117317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>
                <a:latin typeface="Cambria" pitchFamily="18" charset="0"/>
              </a:rPr>
              <a:t>Модель единой методической службы Ярославской области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939713336"/>
              </p:ext>
            </p:extLst>
          </p:nvPr>
        </p:nvGraphicFramePr>
        <p:xfrm>
          <a:off x="928315" y="2058990"/>
          <a:ext cx="9944100" cy="3995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520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327866" y="2130948"/>
            <a:ext cx="9525663" cy="3681455"/>
          </a:xfrm>
          <a:prstGeom prst="roundRect">
            <a:avLst>
              <a:gd name="adj" fmla="val 17738"/>
            </a:avLst>
          </a:prstGeom>
          <a:scene3d>
            <a:camera prst="orthographicFront"/>
            <a:lightRig rig="threePt" dir="t"/>
          </a:scene3d>
          <a:sp3d>
            <a:bevelT w="190500" prst="relaxedInset"/>
            <a:bevelB w="165100" h="635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3628" y="2274166"/>
            <a:ext cx="9088341" cy="3148525"/>
          </a:xfrm>
        </p:spPr>
        <p:txBody>
          <a:bodyPr vert="horz" lIns="91440" tIns="45720" rIns="91440" bIns="45720" rtlCol="0">
            <a:normAutofit/>
          </a:bodyPr>
          <a:lstStyle/>
          <a:p>
            <a:pPr marL="355600" indent="-355600">
              <a:buSzPct val="120000"/>
              <a:buFont typeface="Wingdings" panose="05000000000000000000" pitchFamily="2" charset="2"/>
              <a:buChar char="ü"/>
            </a:pPr>
            <a:endParaRPr lang="ru-RU" sz="2400" i="1" dirty="0">
              <a:solidFill>
                <a:schemeClr val="tx1"/>
              </a:solidFill>
              <a:latin typeface="Arial Narrow" pitchFamily="34" charset="0"/>
            </a:endParaRPr>
          </a:p>
          <a:p>
            <a:pPr marL="355600" indent="-355600">
              <a:buSzPct val="120000"/>
              <a:buFont typeface="Wingdings" panose="05000000000000000000" pitchFamily="2" charset="2"/>
              <a:buChar char="ü"/>
            </a:pPr>
            <a:endParaRPr lang="ru-RU" sz="2400" i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 smtClean="0">
                <a:latin typeface="Cambria" pitchFamily="18" charset="0"/>
              </a:rPr>
              <a:t>Цель</a:t>
            </a:r>
            <a:br>
              <a:rPr lang="ru-RU" dirty="0" smtClean="0">
                <a:latin typeface="Cambria" pitchFamily="18" charset="0"/>
              </a:rPr>
            </a:br>
            <a:r>
              <a:rPr lang="ru-RU" dirty="0">
                <a:latin typeface="Cambria" pitchFamily="18" charset="0"/>
              </a:rPr>
              <a:t>РЕГИОНАЛЬНОЙ МЕТОДИЧЕСКОЙ СЛУЖБЫ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81091" y="2311576"/>
            <a:ext cx="9199659" cy="332398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120000"/>
              <a:buFont typeface="Wingdings 2" pitchFamily="18" charset="2"/>
              <a:buNone/>
            </a:pPr>
            <a:r>
              <a:rPr lang="ru-RU" sz="2800" i="1" spc="150" dirty="0">
                <a:latin typeface="Arial Narrow" pitchFamily="34" charset="0"/>
              </a:rPr>
              <a:t>Создание условий для развития профессиональной компетентности педагогов и методистов, развитие инновационных практик в региональной системе образования в соответствии с приоритетными направлениями развития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419000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4933" y="1888405"/>
            <a:ext cx="11210524" cy="4407408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355600" indent="-355600">
              <a:buClr>
                <a:srgbClr val="D93F0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  <a:latin typeface="Arial Narrow" pitchFamily="34" charset="0"/>
              </a:rPr>
              <a:t>принцип </a:t>
            </a:r>
            <a:r>
              <a:rPr lang="ru-RU" sz="2400" dirty="0">
                <a:solidFill>
                  <a:schemeClr val="tx1"/>
                </a:solidFill>
                <a:latin typeface="Arial Narrow" pitchFamily="34" charset="0"/>
              </a:rPr>
              <a:t>взаимной ответственности и доверия </a:t>
            </a:r>
          </a:p>
          <a:p>
            <a:pPr marL="355600" indent="-355600">
              <a:buClr>
                <a:srgbClr val="D93F0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  <a:latin typeface="Arial Narrow" pitchFamily="34" charset="0"/>
              </a:rPr>
              <a:t>принцип </a:t>
            </a:r>
            <a:r>
              <a:rPr lang="ru-RU" sz="2400" dirty="0">
                <a:solidFill>
                  <a:schemeClr val="tx1"/>
                </a:solidFill>
                <a:latin typeface="Arial Narrow" pitchFamily="34" charset="0"/>
              </a:rPr>
              <a:t>сетевого взаимодействия</a:t>
            </a:r>
          </a:p>
          <a:p>
            <a:pPr marL="355600" indent="-355600">
              <a:buClr>
                <a:srgbClr val="D93F0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  <a:latin typeface="Arial Narrow" pitchFamily="34" charset="0"/>
              </a:rPr>
              <a:t>уровневая </a:t>
            </a:r>
            <a:r>
              <a:rPr lang="ru-RU" sz="2400" dirty="0">
                <a:solidFill>
                  <a:schemeClr val="tx1"/>
                </a:solidFill>
                <a:latin typeface="Arial Narrow" pitchFamily="34" charset="0"/>
              </a:rPr>
              <a:t>структура единой методической службы</a:t>
            </a:r>
          </a:p>
          <a:p>
            <a:pPr marL="355600" indent="-355600">
              <a:buClr>
                <a:srgbClr val="D93F0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  <a:latin typeface="Arial Narrow" pitchFamily="34" charset="0"/>
              </a:rPr>
              <a:t>принцип </a:t>
            </a:r>
            <a:r>
              <a:rPr lang="ru-RU" sz="2400" dirty="0">
                <a:solidFill>
                  <a:schemeClr val="tx1"/>
                </a:solidFill>
                <a:latin typeface="Arial Narrow" pitchFamily="34" charset="0"/>
              </a:rPr>
              <a:t>добровольного участия субъектов</a:t>
            </a:r>
          </a:p>
          <a:p>
            <a:pPr marL="355600" indent="-355600">
              <a:buClr>
                <a:srgbClr val="D93F0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  <a:latin typeface="Arial Narrow" pitchFamily="34" charset="0"/>
              </a:rPr>
              <a:t>открытость </a:t>
            </a:r>
            <a:r>
              <a:rPr lang="ru-RU" sz="2400" dirty="0">
                <a:solidFill>
                  <a:schemeClr val="tx1"/>
                </a:solidFill>
                <a:latin typeface="Arial Narrow" pitchFamily="34" charset="0"/>
              </a:rPr>
              <a:t>во взаимодействии с образовательными организациями </a:t>
            </a:r>
            <a:br>
              <a:rPr lang="ru-RU" sz="24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ru-RU" sz="2400" dirty="0">
                <a:solidFill>
                  <a:schemeClr val="tx1"/>
                </a:solidFill>
                <a:latin typeface="Arial Narrow" pitchFamily="34" charset="0"/>
              </a:rPr>
              <a:t>на основе «социального партнёрства»</a:t>
            </a:r>
          </a:p>
          <a:p>
            <a:pPr marL="355600" indent="-355600">
              <a:buClr>
                <a:srgbClr val="D93F0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  <a:latin typeface="Arial Narrow" pitchFamily="34" charset="0"/>
              </a:rPr>
              <a:t>развитие </a:t>
            </a:r>
            <a:r>
              <a:rPr lang="ru-RU" sz="2400" dirty="0">
                <a:solidFill>
                  <a:schemeClr val="tx1"/>
                </a:solidFill>
                <a:latin typeface="Arial Narrow" pitchFamily="34" charset="0"/>
              </a:rPr>
              <a:t>прочных вертикальных и горизонтальных связей между профессиональными командами, работающими над общими проблемами</a:t>
            </a:r>
          </a:p>
          <a:p>
            <a:pPr marL="355600" indent="-355600">
              <a:buClr>
                <a:srgbClr val="D93F0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dirty="0" err="1" smtClean="0">
                <a:solidFill>
                  <a:schemeClr val="tx1"/>
                </a:solidFill>
                <a:latin typeface="Arial Narrow" pitchFamily="34" charset="0"/>
              </a:rPr>
              <a:t>интегративность</a:t>
            </a:r>
            <a:r>
              <a:rPr lang="ru-RU" sz="24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Arial Narrow" pitchFamily="34" charset="0"/>
              </a:rPr>
              <a:t>и вариативность содержания, форм и методов сопровождения</a:t>
            </a:r>
          </a:p>
          <a:p>
            <a:pPr marL="355600" indent="-355600">
              <a:buClr>
                <a:srgbClr val="D93F0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  <a:latin typeface="Arial Narrow" pitchFamily="34" charset="0"/>
              </a:rPr>
              <a:t>адресная </a:t>
            </a:r>
            <a:r>
              <a:rPr lang="ru-RU" sz="2400" dirty="0">
                <a:solidFill>
                  <a:schemeClr val="tx1"/>
                </a:solidFill>
                <a:latin typeface="Arial Narrow" pitchFamily="34" charset="0"/>
              </a:rPr>
              <a:t>методическая поддержка </a:t>
            </a:r>
          </a:p>
          <a:p>
            <a:pPr marL="355600" indent="-355600">
              <a:buSzPct val="120000"/>
              <a:buFont typeface="Wingdings" panose="05000000000000000000" pitchFamily="2" charset="2"/>
              <a:buChar char="ü"/>
            </a:pPr>
            <a:endParaRPr lang="ru-RU" sz="24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262468"/>
            <a:ext cx="11175013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>
                <a:latin typeface="Cambria" pitchFamily="18" charset="0"/>
              </a:rPr>
              <a:t>В основу построения модели положены</a:t>
            </a:r>
            <a:r>
              <a:rPr lang="ru-RU" dirty="0" smtClean="0">
                <a:latin typeface="Cambria" pitchFamily="18" charset="0"/>
              </a:rPr>
              <a:t>:</a:t>
            </a:r>
            <a:endParaRPr lang="ru-RU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38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867" y="365126"/>
            <a:ext cx="11887200" cy="811741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 smtClean="0">
                <a:latin typeface="Cambria" pitchFamily="18" charset="0"/>
              </a:rPr>
              <a:t>единая методическая служба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88996" y="5575909"/>
            <a:ext cx="10583333" cy="11079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1100" b="1" dirty="0" smtClean="0"/>
          </a:p>
          <a:p>
            <a:pPr algn="ctr"/>
            <a:r>
              <a:rPr lang="ru-RU" sz="4400" b="1" dirty="0" smtClean="0"/>
              <a:t>Ф Г О С</a:t>
            </a:r>
            <a:endParaRPr lang="ru-RU" sz="4400" b="1" dirty="0"/>
          </a:p>
          <a:p>
            <a:pPr algn="ctr"/>
            <a:endParaRPr lang="ru-RU" sz="11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282695" y="4794529"/>
            <a:ext cx="6102102" cy="5539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600" b="1" dirty="0" smtClean="0"/>
          </a:p>
          <a:p>
            <a:pPr algn="r"/>
            <a:r>
              <a:rPr lang="ru-RU" b="1" dirty="0"/>
              <a:t>Институциональный уровень</a:t>
            </a:r>
          </a:p>
          <a:p>
            <a:pPr algn="ctr"/>
            <a:endParaRPr lang="ru-RU" sz="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269994" y="3358739"/>
            <a:ext cx="6114217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500" b="1" dirty="0" smtClean="0"/>
          </a:p>
          <a:p>
            <a:pPr algn="r"/>
            <a:r>
              <a:rPr lang="ru-RU" b="1" dirty="0" smtClean="0"/>
              <a:t>Региональный уровень</a:t>
            </a:r>
            <a:endParaRPr lang="ru-RU" b="1" dirty="0"/>
          </a:p>
          <a:p>
            <a:pPr algn="ctr"/>
            <a:endParaRPr lang="ru-RU" sz="500" b="1" dirty="0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888996" y="1775470"/>
            <a:ext cx="10524065" cy="1453739"/>
          </a:xfrm>
          <a:prstGeom prst="triangle">
            <a:avLst>
              <a:gd name="adj" fmla="val 502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1439327" y="4986176"/>
            <a:ext cx="23622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1 УРОВЕНЬ</a:t>
            </a:r>
            <a:endParaRPr lang="ru-RU" sz="1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439329" y="4213563"/>
            <a:ext cx="2362203" cy="372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 УРОВЕНЬ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1439325" y="3512626"/>
            <a:ext cx="23622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3 УРОВЕНЬ</a:t>
            </a:r>
            <a:endParaRPr lang="ru-RU" sz="14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016000" y="3229209"/>
            <a:ext cx="194733" cy="2345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1146364" y="3229209"/>
            <a:ext cx="194733" cy="2345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8636001" y="4883658"/>
            <a:ext cx="2429926" cy="5572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1282695" y="4069400"/>
            <a:ext cx="6102102" cy="5386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500" b="1" dirty="0" smtClean="0"/>
          </a:p>
          <a:p>
            <a:pPr algn="r"/>
            <a:r>
              <a:rPr lang="ru-RU" b="1" dirty="0"/>
              <a:t>Муниципальный уровень</a:t>
            </a:r>
          </a:p>
          <a:p>
            <a:pPr algn="ctr"/>
            <a:endParaRPr lang="ru-RU" sz="6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1439324" y="4230982"/>
            <a:ext cx="23622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2 УРОВЕНЬ</a:t>
            </a:r>
            <a:endParaRPr lang="ru-RU" sz="1400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9266765" y="4302137"/>
            <a:ext cx="1799161" cy="5679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952562" y="3734219"/>
            <a:ext cx="1126065" cy="5679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3" name="Группа 42"/>
          <p:cNvGrpSpPr/>
          <p:nvPr/>
        </p:nvGrpSpPr>
        <p:grpSpPr>
          <a:xfrm rot="21234405">
            <a:off x="8184973" y="3696101"/>
            <a:ext cx="776110" cy="1539791"/>
            <a:chOff x="584201" y="527552"/>
            <a:chExt cx="1117600" cy="2266448"/>
          </a:xfrm>
        </p:grpSpPr>
        <p:grpSp>
          <p:nvGrpSpPr>
            <p:cNvPr id="44" name="Группа 43"/>
            <p:cNvGrpSpPr/>
            <p:nvPr/>
          </p:nvGrpSpPr>
          <p:grpSpPr>
            <a:xfrm>
              <a:off x="584201" y="541866"/>
              <a:ext cx="1117600" cy="2252134"/>
              <a:chOff x="3615267" y="524933"/>
              <a:chExt cx="1117600" cy="2252134"/>
            </a:xfrm>
          </p:grpSpPr>
          <p:sp>
            <p:nvSpPr>
              <p:cNvPr id="46" name="Овал 45"/>
              <p:cNvSpPr/>
              <p:nvPr/>
            </p:nvSpPr>
            <p:spPr>
              <a:xfrm>
                <a:off x="3843867" y="524933"/>
                <a:ext cx="609600" cy="60113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47" name="Прямая соединительная линия 46"/>
              <p:cNvCxnSpPr>
                <a:stCxn id="46" idx="4"/>
              </p:cNvCxnSpPr>
              <p:nvPr/>
            </p:nvCxnSpPr>
            <p:spPr>
              <a:xfrm>
                <a:off x="4148667" y="1126067"/>
                <a:ext cx="0" cy="7874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Прямая соединительная линия 47"/>
              <p:cNvCxnSpPr/>
              <p:nvPr/>
            </p:nvCxnSpPr>
            <p:spPr>
              <a:xfrm flipH="1">
                <a:off x="3843867" y="1913467"/>
                <a:ext cx="304800" cy="8636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Прямая соединительная линия 48"/>
              <p:cNvCxnSpPr/>
              <p:nvPr/>
            </p:nvCxnSpPr>
            <p:spPr>
              <a:xfrm flipV="1">
                <a:off x="3843867" y="2717800"/>
                <a:ext cx="237066" cy="5926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Прямая соединительная линия 49"/>
              <p:cNvCxnSpPr/>
              <p:nvPr/>
            </p:nvCxnSpPr>
            <p:spPr>
              <a:xfrm flipV="1">
                <a:off x="4148667" y="1667933"/>
                <a:ext cx="304800" cy="24553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единительная линия 50"/>
              <p:cNvCxnSpPr/>
              <p:nvPr/>
            </p:nvCxnSpPr>
            <p:spPr>
              <a:xfrm>
                <a:off x="4453467" y="1667933"/>
                <a:ext cx="93133" cy="5588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Прямая соединительная линия 51"/>
              <p:cNvCxnSpPr/>
              <p:nvPr/>
            </p:nvCxnSpPr>
            <p:spPr>
              <a:xfrm flipV="1">
                <a:off x="4546600" y="2133600"/>
                <a:ext cx="186267" cy="9313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Прямая соединительная линия 52"/>
              <p:cNvCxnSpPr/>
              <p:nvPr/>
            </p:nvCxnSpPr>
            <p:spPr>
              <a:xfrm flipH="1">
                <a:off x="3615267" y="1405467"/>
                <a:ext cx="499534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Прямая соединительная линия 53"/>
              <p:cNvCxnSpPr/>
              <p:nvPr/>
            </p:nvCxnSpPr>
            <p:spPr>
              <a:xfrm>
                <a:off x="3615267" y="1405467"/>
                <a:ext cx="347133" cy="26246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Прямая соединительная линия 54"/>
              <p:cNvCxnSpPr/>
              <p:nvPr/>
            </p:nvCxnSpPr>
            <p:spPr>
              <a:xfrm>
                <a:off x="4148667" y="1390651"/>
                <a:ext cx="152400" cy="14816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Прямая соединительная линия 55"/>
              <p:cNvCxnSpPr/>
              <p:nvPr/>
            </p:nvCxnSpPr>
            <p:spPr>
              <a:xfrm flipV="1">
                <a:off x="4301067" y="1390651"/>
                <a:ext cx="338666" cy="14816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5" name="TextBox 44"/>
            <p:cNvSpPr txBox="1"/>
            <p:nvPr/>
          </p:nvSpPr>
          <p:spPr>
            <a:xfrm>
              <a:off x="901634" y="527552"/>
              <a:ext cx="450585" cy="58893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ru-RU" sz="2000" dirty="0" smtClean="0"/>
                <a:t>?</a:t>
              </a:r>
              <a:endParaRPr lang="ru-RU" sz="2000" dirty="0"/>
            </a:p>
          </p:txBody>
        </p:sp>
      </p:grpSp>
      <p:grpSp>
        <p:nvGrpSpPr>
          <p:cNvPr id="57" name="Группа 56"/>
          <p:cNvGrpSpPr/>
          <p:nvPr/>
        </p:nvGrpSpPr>
        <p:grpSpPr>
          <a:xfrm rot="21336264">
            <a:off x="8960710" y="2901414"/>
            <a:ext cx="592278" cy="1477891"/>
            <a:chOff x="3378200" y="601932"/>
            <a:chExt cx="1024467" cy="2539201"/>
          </a:xfrm>
        </p:grpSpPr>
        <p:grpSp>
          <p:nvGrpSpPr>
            <p:cNvPr id="58" name="Группа 57"/>
            <p:cNvGrpSpPr/>
            <p:nvPr/>
          </p:nvGrpSpPr>
          <p:grpSpPr>
            <a:xfrm rot="21023811">
              <a:off x="3378200" y="664632"/>
              <a:ext cx="1024467" cy="2476501"/>
              <a:chOff x="3378200" y="664632"/>
              <a:chExt cx="1024467" cy="2476501"/>
            </a:xfrm>
          </p:grpSpPr>
          <p:sp>
            <p:nvSpPr>
              <p:cNvPr id="60" name="Овал 59"/>
              <p:cNvSpPr/>
              <p:nvPr/>
            </p:nvSpPr>
            <p:spPr>
              <a:xfrm flipH="1">
                <a:off x="3564467" y="664632"/>
                <a:ext cx="609600" cy="60113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61" name="Прямая соединительная линия 60"/>
              <p:cNvCxnSpPr>
                <a:stCxn id="60" idx="4"/>
              </p:cNvCxnSpPr>
              <p:nvPr/>
            </p:nvCxnSpPr>
            <p:spPr>
              <a:xfrm flipH="1">
                <a:off x="3869267" y="1265766"/>
                <a:ext cx="0" cy="7874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Прямая соединительная линия 61"/>
              <p:cNvCxnSpPr/>
              <p:nvPr/>
            </p:nvCxnSpPr>
            <p:spPr>
              <a:xfrm>
                <a:off x="3869267" y="2053166"/>
                <a:ext cx="67734" cy="84454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Прямая соединительная линия 62"/>
              <p:cNvCxnSpPr/>
              <p:nvPr/>
            </p:nvCxnSpPr>
            <p:spPr>
              <a:xfrm flipH="1" flipV="1">
                <a:off x="3695701" y="2882898"/>
                <a:ext cx="228600" cy="2963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Прямая соединительная линия 63"/>
              <p:cNvCxnSpPr/>
              <p:nvPr/>
            </p:nvCxnSpPr>
            <p:spPr>
              <a:xfrm flipH="1">
                <a:off x="3564467" y="2053166"/>
                <a:ext cx="304800" cy="42227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Прямая соединительная линия 64"/>
              <p:cNvCxnSpPr/>
              <p:nvPr/>
            </p:nvCxnSpPr>
            <p:spPr>
              <a:xfrm flipH="1">
                <a:off x="3471334" y="2455333"/>
                <a:ext cx="93133" cy="5588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Прямая соединительная линия 65"/>
              <p:cNvCxnSpPr/>
              <p:nvPr/>
            </p:nvCxnSpPr>
            <p:spPr>
              <a:xfrm flipH="1">
                <a:off x="3378200" y="3014134"/>
                <a:ext cx="93135" cy="12699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Прямая соединительная линия 66"/>
              <p:cNvCxnSpPr/>
              <p:nvPr/>
            </p:nvCxnSpPr>
            <p:spPr>
              <a:xfrm>
                <a:off x="3903133" y="1545166"/>
                <a:ext cx="499534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Прямая соединительная линия 67"/>
              <p:cNvCxnSpPr/>
              <p:nvPr/>
            </p:nvCxnSpPr>
            <p:spPr>
              <a:xfrm flipH="1">
                <a:off x="4055534" y="1545166"/>
                <a:ext cx="347133" cy="26246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Прямая соединительная линия 68"/>
              <p:cNvCxnSpPr/>
              <p:nvPr/>
            </p:nvCxnSpPr>
            <p:spPr>
              <a:xfrm flipH="1">
                <a:off x="3716867" y="1530350"/>
                <a:ext cx="152400" cy="14816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Прямая соединительная линия 69"/>
              <p:cNvCxnSpPr/>
              <p:nvPr/>
            </p:nvCxnSpPr>
            <p:spPr>
              <a:xfrm flipH="1" flipV="1">
                <a:off x="3378201" y="1530350"/>
                <a:ext cx="338666" cy="14816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9" name="TextBox 58"/>
            <p:cNvSpPr txBox="1"/>
            <p:nvPr/>
          </p:nvSpPr>
          <p:spPr>
            <a:xfrm>
              <a:off x="3486471" y="601932"/>
              <a:ext cx="441418" cy="68743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ru-RU" sz="2000" dirty="0" smtClean="0"/>
                <a:t>!</a:t>
              </a:r>
              <a:endParaRPr lang="ru-RU" sz="3200" dirty="0"/>
            </a:p>
          </p:txBody>
        </p:sp>
      </p:grpSp>
      <p:grpSp>
        <p:nvGrpSpPr>
          <p:cNvPr id="71" name="Группа 70"/>
          <p:cNvGrpSpPr/>
          <p:nvPr/>
        </p:nvGrpSpPr>
        <p:grpSpPr>
          <a:xfrm rot="20552325">
            <a:off x="10299655" y="2840448"/>
            <a:ext cx="716678" cy="1184836"/>
            <a:chOff x="7082180" y="1504203"/>
            <a:chExt cx="1330323" cy="2298884"/>
          </a:xfrm>
        </p:grpSpPr>
        <p:grpSp>
          <p:nvGrpSpPr>
            <p:cNvPr id="72" name="Группа 71"/>
            <p:cNvGrpSpPr/>
            <p:nvPr/>
          </p:nvGrpSpPr>
          <p:grpSpPr>
            <a:xfrm>
              <a:off x="7109351" y="1587198"/>
              <a:ext cx="1303152" cy="2215889"/>
              <a:chOff x="7109351" y="1587198"/>
              <a:chExt cx="1303152" cy="2215889"/>
            </a:xfrm>
          </p:grpSpPr>
          <p:sp>
            <p:nvSpPr>
              <p:cNvPr id="74" name="Овал 73"/>
              <p:cNvSpPr/>
              <p:nvPr/>
            </p:nvSpPr>
            <p:spPr>
              <a:xfrm rot="21023811" flipH="1">
                <a:off x="7184469" y="1587198"/>
                <a:ext cx="609600" cy="60113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75" name="Прямая соединительная линия 74"/>
              <p:cNvCxnSpPr>
                <a:stCxn id="74" idx="4"/>
              </p:cNvCxnSpPr>
              <p:nvPr/>
            </p:nvCxnSpPr>
            <p:spPr>
              <a:xfrm rot="21023811" flipH="1">
                <a:off x="7605089" y="2178603"/>
                <a:ext cx="0" cy="7874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Прямая соединительная линия 75"/>
              <p:cNvCxnSpPr/>
              <p:nvPr/>
            </p:nvCxnSpPr>
            <p:spPr>
              <a:xfrm>
                <a:off x="7670767" y="2960486"/>
                <a:ext cx="291938" cy="31611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Прямая соединительная линия 76"/>
              <p:cNvCxnSpPr/>
              <p:nvPr/>
            </p:nvCxnSpPr>
            <p:spPr>
              <a:xfrm flipH="1" flipV="1">
                <a:off x="8297333" y="2983431"/>
                <a:ext cx="115170" cy="6623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Прямая соединительная линия 77"/>
              <p:cNvCxnSpPr/>
              <p:nvPr/>
            </p:nvCxnSpPr>
            <p:spPr>
              <a:xfrm flipH="1">
                <a:off x="7370238" y="2960486"/>
                <a:ext cx="300529" cy="17836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Прямая соединительная линия 78"/>
              <p:cNvCxnSpPr/>
              <p:nvPr/>
            </p:nvCxnSpPr>
            <p:spPr>
              <a:xfrm rot="21023811" flipH="1">
                <a:off x="7358196" y="3142708"/>
                <a:ext cx="93133" cy="5588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Прямая соединительная линия 79"/>
              <p:cNvCxnSpPr/>
              <p:nvPr/>
            </p:nvCxnSpPr>
            <p:spPr>
              <a:xfrm flipH="1">
                <a:off x="7278684" y="3696010"/>
                <a:ext cx="108426" cy="10707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Прямая соединительная линия 80"/>
              <p:cNvCxnSpPr/>
              <p:nvPr/>
            </p:nvCxnSpPr>
            <p:spPr>
              <a:xfrm rot="21023811">
                <a:off x="7615913" y="2412288"/>
                <a:ext cx="499534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Прямая соединительная линия 81"/>
              <p:cNvCxnSpPr/>
              <p:nvPr/>
            </p:nvCxnSpPr>
            <p:spPr>
              <a:xfrm rot="21023811" flipH="1">
                <a:off x="7789139" y="2397737"/>
                <a:ext cx="347133" cy="26246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Прямая соединительная линия 82"/>
              <p:cNvCxnSpPr/>
              <p:nvPr/>
            </p:nvCxnSpPr>
            <p:spPr>
              <a:xfrm rot="21023811" flipH="1">
                <a:off x="7444576" y="2456670"/>
                <a:ext cx="152400" cy="14816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Прямая соединительная линия 83"/>
              <p:cNvCxnSpPr/>
              <p:nvPr/>
            </p:nvCxnSpPr>
            <p:spPr>
              <a:xfrm rot="21023811" flipH="1" flipV="1">
                <a:off x="7109351" y="2497631"/>
                <a:ext cx="338666" cy="14816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Прямая соединительная линия 84"/>
              <p:cNvCxnSpPr/>
              <p:nvPr/>
            </p:nvCxnSpPr>
            <p:spPr>
              <a:xfrm flipV="1">
                <a:off x="7962008" y="2960487"/>
                <a:ext cx="335325" cy="29302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3" name="TextBox 72"/>
            <p:cNvSpPr txBox="1"/>
            <p:nvPr/>
          </p:nvSpPr>
          <p:spPr>
            <a:xfrm>
              <a:off x="7082180" y="1504203"/>
              <a:ext cx="818871" cy="716598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!!!!</a:t>
              </a:r>
              <a:endParaRPr lang="ru-RU" dirty="0"/>
            </a:p>
          </p:txBody>
        </p:sp>
      </p:grpSp>
      <p:grpSp>
        <p:nvGrpSpPr>
          <p:cNvPr id="86" name="Группа 85"/>
          <p:cNvGrpSpPr/>
          <p:nvPr/>
        </p:nvGrpSpPr>
        <p:grpSpPr>
          <a:xfrm>
            <a:off x="9324613" y="4902433"/>
            <a:ext cx="680204" cy="1270894"/>
            <a:chOff x="4988982" y="3141679"/>
            <a:chExt cx="1027713" cy="2269067"/>
          </a:xfrm>
        </p:grpSpPr>
        <p:sp>
          <p:nvSpPr>
            <p:cNvPr id="87" name="Овал 86"/>
            <p:cNvSpPr/>
            <p:nvPr/>
          </p:nvSpPr>
          <p:spPr>
            <a:xfrm>
              <a:off x="5139267" y="3141679"/>
              <a:ext cx="609600" cy="6011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8" name="Прямая соединительная линия 87"/>
            <p:cNvCxnSpPr>
              <a:stCxn id="87" idx="4"/>
            </p:cNvCxnSpPr>
            <p:nvPr/>
          </p:nvCxnSpPr>
          <p:spPr>
            <a:xfrm>
              <a:off x="5444067" y="3742813"/>
              <a:ext cx="0" cy="787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Прямая соединительная линия 88"/>
            <p:cNvCxnSpPr/>
            <p:nvPr/>
          </p:nvCxnSpPr>
          <p:spPr>
            <a:xfrm flipH="1">
              <a:off x="5291667" y="4530213"/>
              <a:ext cx="152400" cy="86360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Прямая соединительная линия 89"/>
            <p:cNvCxnSpPr/>
            <p:nvPr/>
          </p:nvCxnSpPr>
          <p:spPr>
            <a:xfrm flipH="1" flipV="1">
              <a:off x="5130801" y="5334546"/>
              <a:ext cx="152400" cy="5926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Прямая соединительная линия 90"/>
            <p:cNvCxnSpPr/>
            <p:nvPr/>
          </p:nvCxnSpPr>
          <p:spPr>
            <a:xfrm>
              <a:off x="5444067" y="4530213"/>
              <a:ext cx="152400" cy="86360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Прямая соединительная линия 91"/>
            <p:cNvCxnSpPr/>
            <p:nvPr/>
          </p:nvCxnSpPr>
          <p:spPr>
            <a:xfrm flipV="1">
              <a:off x="5596467" y="5317613"/>
              <a:ext cx="186267" cy="9313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Прямая соединительная линия 92"/>
            <p:cNvCxnSpPr/>
            <p:nvPr/>
          </p:nvCxnSpPr>
          <p:spPr>
            <a:xfrm flipH="1">
              <a:off x="5160434" y="4022213"/>
              <a:ext cx="249767" cy="38045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Прямая соединительная линия 93"/>
            <p:cNvCxnSpPr/>
            <p:nvPr/>
          </p:nvCxnSpPr>
          <p:spPr>
            <a:xfrm>
              <a:off x="4988982" y="4089947"/>
              <a:ext cx="173567" cy="27728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Прямая соединительная линия 94"/>
            <p:cNvCxnSpPr/>
            <p:nvPr/>
          </p:nvCxnSpPr>
          <p:spPr>
            <a:xfrm>
              <a:off x="5444067" y="4007397"/>
              <a:ext cx="152400" cy="14816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Прямая соединительная линия 95"/>
            <p:cNvCxnSpPr/>
            <p:nvPr/>
          </p:nvCxnSpPr>
          <p:spPr>
            <a:xfrm>
              <a:off x="5596467" y="4155563"/>
              <a:ext cx="338666" cy="3746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Прямая соединительная линия 96"/>
            <p:cNvCxnSpPr>
              <a:stCxn id="87" idx="2"/>
            </p:cNvCxnSpPr>
            <p:nvPr/>
          </p:nvCxnSpPr>
          <p:spPr>
            <a:xfrm flipH="1">
              <a:off x="5010147" y="3442246"/>
              <a:ext cx="129120" cy="66094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TextBox 97"/>
            <p:cNvSpPr txBox="1"/>
            <p:nvPr/>
          </p:nvSpPr>
          <p:spPr>
            <a:xfrm>
              <a:off x="5105397" y="3174997"/>
              <a:ext cx="911298" cy="549508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ru-RU" sz="1400" dirty="0" smtClean="0"/>
                <a:t>???</a:t>
              </a:r>
              <a:endParaRPr lang="ru-RU" sz="1400" dirty="0"/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2501155" y="3743857"/>
            <a:ext cx="2778511" cy="4308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400" b="1" dirty="0" smtClean="0"/>
          </a:p>
          <a:p>
            <a:pPr algn="ctr"/>
            <a:r>
              <a:rPr lang="ru-RU" sz="1400" b="1" dirty="0" smtClean="0"/>
              <a:t>Межмуниципальный </a:t>
            </a:r>
            <a:r>
              <a:rPr lang="ru-RU" sz="1400" b="1" dirty="0"/>
              <a:t>уровень</a:t>
            </a:r>
          </a:p>
          <a:p>
            <a:pPr algn="ctr"/>
            <a:endParaRPr lang="ru-RU" sz="400" b="1" dirty="0"/>
          </a:p>
        </p:txBody>
      </p:sp>
    </p:spTree>
    <p:extLst>
      <p:ext uri="{BB962C8B-B14F-4D97-AF65-F5344CB8AC3E}">
        <p14:creationId xmlns:p14="http://schemas.microsoft.com/office/powerpoint/2010/main" val="68066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8" name="Прямая со стрелкой 217"/>
          <p:cNvCxnSpPr>
            <a:stCxn id="8" idx="3"/>
            <a:endCxn id="217" idx="1"/>
          </p:cNvCxnSpPr>
          <p:nvPr/>
        </p:nvCxnSpPr>
        <p:spPr>
          <a:xfrm>
            <a:off x="7592483" y="2774719"/>
            <a:ext cx="2656295" cy="1020480"/>
          </a:xfrm>
          <a:prstGeom prst="straightConnector1">
            <a:avLst/>
          </a:prstGeom>
          <a:ln w="19050">
            <a:solidFill>
              <a:srgbClr val="992F05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Прямая со стрелкой 220"/>
          <p:cNvCxnSpPr>
            <a:stCxn id="8" idx="3"/>
            <a:endCxn id="216" idx="1"/>
          </p:cNvCxnSpPr>
          <p:nvPr/>
        </p:nvCxnSpPr>
        <p:spPr>
          <a:xfrm>
            <a:off x="7592483" y="2774719"/>
            <a:ext cx="2519527" cy="364131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65125"/>
            <a:ext cx="11607800" cy="1048807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>
                <a:latin typeface="Cambria" pitchFamily="18" charset="0"/>
              </a:rPr>
              <a:t>Субъекты единой методической </a:t>
            </a:r>
            <a:r>
              <a:rPr lang="ru-RU" dirty="0" smtClean="0">
                <a:latin typeface="Cambria" pitchFamily="18" charset="0"/>
              </a:rPr>
              <a:t>службы</a:t>
            </a:r>
            <a:br>
              <a:rPr lang="ru-RU" dirty="0" smtClean="0">
                <a:latin typeface="Cambria" pitchFamily="18" charset="0"/>
              </a:rPr>
            </a:br>
            <a:r>
              <a:rPr lang="ru-RU" sz="2000" dirty="0"/>
              <a:t>Региональный </a:t>
            </a:r>
            <a:r>
              <a:rPr lang="ru-RU" sz="2000" dirty="0" smtClean="0"/>
              <a:t>уровень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76755" y="5664198"/>
            <a:ext cx="3987800" cy="6688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МО «Школа методиста. Мы вместе!»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14955" y="4516971"/>
            <a:ext cx="2311400" cy="6688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МКС МС</a:t>
            </a:r>
            <a:endParaRPr lang="ru-RU" dirty="0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4107148" y="1929331"/>
            <a:ext cx="2448983" cy="202778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400" dirty="0" smtClean="0"/>
              <a:t>ИРО</a:t>
            </a:r>
          </a:p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436783" y="2440285"/>
            <a:ext cx="1155700" cy="6688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РРЦ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927731" y="1784346"/>
            <a:ext cx="719667" cy="423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РИП</a:t>
            </a:r>
            <a:endParaRPr lang="ru-RU" sz="1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927731" y="2317747"/>
            <a:ext cx="719667" cy="423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РИП</a:t>
            </a:r>
            <a:endParaRPr lang="ru-RU" sz="1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927731" y="3122079"/>
            <a:ext cx="719667" cy="423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РИП</a:t>
            </a:r>
            <a:endParaRPr lang="ru-RU" sz="1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931964" y="2736847"/>
            <a:ext cx="719667" cy="2730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…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169582" y="2700861"/>
            <a:ext cx="1540934" cy="6900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Проектные команды</a:t>
            </a:r>
            <a:endParaRPr lang="ru-RU" sz="14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730249" y="2321973"/>
            <a:ext cx="654897" cy="363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№ 2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68814" y="2880773"/>
            <a:ext cx="654897" cy="363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№ 3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730248" y="3460742"/>
            <a:ext cx="654897" cy="363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№ …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1272115" y="3981447"/>
            <a:ext cx="654897" cy="363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№ </a:t>
            </a:r>
            <a:r>
              <a:rPr lang="en-US" dirty="0" smtClean="0"/>
              <a:t>N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272115" y="1788569"/>
            <a:ext cx="654897" cy="363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№ 1</a:t>
            </a:r>
            <a:endParaRPr lang="ru-RU" dirty="0"/>
          </a:p>
        </p:txBody>
      </p:sp>
      <p:cxnSp>
        <p:nvCxnSpPr>
          <p:cNvPr id="36" name="Прямая со стрелкой 35"/>
          <p:cNvCxnSpPr>
            <a:stCxn id="14" idx="1"/>
            <a:endCxn id="19" idx="2"/>
          </p:cNvCxnSpPr>
          <p:nvPr/>
        </p:nvCxnSpPr>
        <p:spPr>
          <a:xfrm flipH="1" flipV="1">
            <a:off x="1599564" y="2151746"/>
            <a:ext cx="570018" cy="894131"/>
          </a:xfrm>
          <a:prstGeom prst="straightConnector1">
            <a:avLst/>
          </a:prstGeom>
          <a:ln w="19050">
            <a:solidFill>
              <a:srgbClr val="992F05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14" idx="1"/>
            <a:endCxn id="18" idx="0"/>
          </p:cNvCxnSpPr>
          <p:nvPr/>
        </p:nvCxnSpPr>
        <p:spPr>
          <a:xfrm flipH="1">
            <a:off x="1599564" y="3045877"/>
            <a:ext cx="570018" cy="935570"/>
          </a:xfrm>
          <a:prstGeom prst="straightConnector1">
            <a:avLst/>
          </a:prstGeom>
          <a:ln w="19050">
            <a:solidFill>
              <a:srgbClr val="992F05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endCxn id="17" idx="3"/>
          </p:cNvCxnSpPr>
          <p:nvPr/>
        </p:nvCxnSpPr>
        <p:spPr>
          <a:xfrm flipH="1">
            <a:off x="1385145" y="3064920"/>
            <a:ext cx="784438" cy="577411"/>
          </a:xfrm>
          <a:prstGeom prst="straightConnector1">
            <a:avLst/>
          </a:prstGeom>
          <a:ln w="19050">
            <a:solidFill>
              <a:srgbClr val="992F05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14" idx="1"/>
            <a:endCxn id="16" idx="3"/>
          </p:cNvCxnSpPr>
          <p:nvPr/>
        </p:nvCxnSpPr>
        <p:spPr>
          <a:xfrm flipH="1">
            <a:off x="923711" y="3045877"/>
            <a:ext cx="1245871" cy="16485"/>
          </a:xfrm>
          <a:prstGeom prst="straightConnector1">
            <a:avLst/>
          </a:prstGeom>
          <a:ln w="19050">
            <a:solidFill>
              <a:srgbClr val="992F05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>
            <a:stCxn id="14" idx="1"/>
            <a:endCxn id="15" idx="3"/>
          </p:cNvCxnSpPr>
          <p:nvPr/>
        </p:nvCxnSpPr>
        <p:spPr>
          <a:xfrm flipH="1" flipV="1">
            <a:off x="1385146" y="2503562"/>
            <a:ext cx="784436" cy="542315"/>
          </a:xfrm>
          <a:prstGeom prst="straightConnector1">
            <a:avLst/>
          </a:prstGeom>
          <a:ln w="19050">
            <a:solidFill>
              <a:srgbClr val="992F05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>
            <a:stCxn id="7" idx="1"/>
            <a:endCxn id="14" idx="3"/>
          </p:cNvCxnSpPr>
          <p:nvPr/>
        </p:nvCxnSpPr>
        <p:spPr>
          <a:xfrm flipH="1">
            <a:off x="3710516" y="2943222"/>
            <a:ext cx="1008878" cy="102655"/>
          </a:xfrm>
          <a:prstGeom prst="straightConnector1">
            <a:avLst/>
          </a:prstGeom>
          <a:ln w="19050">
            <a:solidFill>
              <a:srgbClr val="992F05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 flipH="1">
            <a:off x="5943885" y="2809890"/>
            <a:ext cx="492898" cy="168503"/>
          </a:xfrm>
          <a:prstGeom prst="straightConnector1">
            <a:avLst/>
          </a:prstGeom>
          <a:ln w="19050">
            <a:solidFill>
              <a:srgbClr val="992F05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>
            <a:stCxn id="7" idx="3"/>
            <a:endCxn id="5" idx="0"/>
          </p:cNvCxnSpPr>
          <p:nvPr/>
        </p:nvCxnSpPr>
        <p:spPr>
          <a:xfrm>
            <a:off x="5331640" y="3957113"/>
            <a:ext cx="39015" cy="559858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>
            <a:stCxn id="5" idx="2"/>
            <a:endCxn id="4" idx="0"/>
          </p:cNvCxnSpPr>
          <p:nvPr/>
        </p:nvCxnSpPr>
        <p:spPr>
          <a:xfrm>
            <a:off x="5370655" y="5185838"/>
            <a:ext cx="0" cy="478360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>
            <a:stCxn id="9" idx="1"/>
            <a:endCxn id="8" idx="3"/>
          </p:cNvCxnSpPr>
          <p:nvPr/>
        </p:nvCxnSpPr>
        <p:spPr>
          <a:xfrm flipH="1">
            <a:off x="7592483" y="1996014"/>
            <a:ext cx="335248" cy="778705"/>
          </a:xfrm>
          <a:prstGeom prst="straightConnector1">
            <a:avLst/>
          </a:prstGeom>
          <a:ln w="19050">
            <a:solidFill>
              <a:srgbClr val="992F05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>
            <a:stCxn id="10" idx="1"/>
            <a:endCxn id="8" idx="3"/>
          </p:cNvCxnSpPr>
          <p:nvPr/>
        </p:nvCxnSpPr>
        <p:spPr>
          <a:xfrm flipH="1">
            <a:off x="7592483" y="2529415"/>
            <a:ext cx="335248" cy="245304"/>
          </a:xfrm>
          <a:prstGeom prst="straightConnector1">
            <a:avLst/>
          </a:prstGeom>
          <a:ln w="19050">
            <a:solidFill>
              <a:srgbClr val="992F05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>
            <a:stCxn id="11" idx="1"/>
            <a:endCxn id="8" idx="3"/>
          </p:cNvCxnSpPr>
          <p:nvPr/>
        </p:nvCxnSpPr>
        <p:spPr>
          <a:xfrm flipH="1" flipV="1">
            <a:off x="7592483" y="2774719"/>
            <a:ext cx="335248" cy="559028"/>
          </a:xfrm>
          <a:prstGeom prst="straightConnector1">
            <a:avLst/>
          </a:prstGeom>
          <a:ln w="19050">
            <a:solidFill>
              <a:srgbClr val="992F05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>
            <a:endCxn id="5" idx="3"/>
          </p:cNvCxnSpPr>
          <p:nvPr/>
        </p:nvCxnSpPr>
        <p:spPr>
          <a:xfrm flipH="1" flipV="1">
            <a:off x="6526355" y="4851405"/>
            <a:ext cx="1350332" cy="315382"/>
          </a:xfrm>
          <a:prstGeom prst="straightConnector1">
            <a:avLst/>
          </a:prstGeom>
          <a:ln w="19050">
            <a:solidFill>
              <a:srgbClr val="992F05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>
            <a:stCxn id="268" idx="1"/>
          </p:cNvCxnSpPr>
          <p:nvPr/>
        </p:nvCxnSpPr>
        <p:spPr>
          <a:xfrm flipH="1" flipV="1">
            <a:off x="8553516" y="5083502"/>
            <a:ext cx="660375" cy="195471"/>
          </a:xfrm>
          <a:prstGeom prst="straightConnector1">
            <a:avLst/>
          </a:prstGeom>
          <a:ln w="19050">
            <a:solidFill>
              <a:srgbClr val="992F05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Восьмиугольник 87"/>
          <p:cNvSpPr/>
          <p:nvPr/>
        </p:nvSpPr>
        <p:spPr>
          <a:xfrm>
            <a:off x="8816731" y="1852078"/>
            <a:ext cx="421788" cy="287872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/>
              <a:t>ОО</a:t>
            </a:r>
            <a:endParaRPr lang="ru-RU" sz="900" dirty="0"/>
          </a:p>
        </p:txBody>
      </p:sp>
      <p:sp>
        <p:nvSpPr>
          <p:cNvPr id="91" name="Восьмиугольник 90"/>
          <p:cNvSpPr/>
          <p:nvPr/>
        </p:nvSpPr>
        <p:spPr>
          <a:xfrm>
            <a:off x="9329351" y="1852078"/>
            <a:ext cx="421788" cy="287872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/>
              <a:t>ОО</a:t>
            </a:r>
            <a:endParaRPr lang="ru-RU" sz="900" dirty="0"/>
          </a:p>
        </p:txBody>
      </p:sp>
      <p:sp>
        <p:nvSpPr>
          <p:cNvPr id="92" name="Восьмиугольник 91"/>
          <p:cNvSpPr/>
          <p:nvPr/>
        </p:nvSpPr>
        <p:spPr>
          <a:xfrm>
            <a:off x="9841971" y="1852078"/>
            <a:ext cx="421788" cy="287872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/>
              <a:t>ОО</a:t>
            </a:r>
            <a:endParaRPr lang="ru-RU" sz="900" dirty="0"/>
          </a:p>
        </p:txBody>
      </p:sp>
      <p:sp>
        <p:nvSpPr>
          <p:cNvPr id="93" name="Восьмиугольник 92"/>
          <p:cNvSpPr/>
          <p:nvPr/>
        </p:nvSpPr>
        <p:spPr>
          <a:xfrm>
            <a:off x="10354591" y="1860547"/>
            <a:ext cx="421788" cy="287872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/>
              <a:t>ОО</a:t>
            </a:r>
            <a:endParaRPr lang="ru-RU" sz="900" dirty="0"/>
          </a:p>
        </p:txBody>
      </p:sp>
      <p:sp>
        <p:nvSpPr>
          <p:cNvPr id="94" name="Восьмиугольник 93"/>
          <p:cNvSpPr/>
          <p:nvPr/>
        </p:nvSpPr>
        <p:spPr>
          <a:xfrm>
            <a:off x="10867210" y="1852081"/>
            <a:ext cx="421788" cy="287872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/>
              <a:t>ОО</a:t>
            </a:r>
            <a:endParaRPr lang="ru-RU" sz="900" dirty="0"/>
          </a:p>
        </p:txBody>
      </p:sp>
      <p:sp>
        <p:nvSpPr>
          <p:cNvPr id="95" name="Восьмиугольник 94"/>
          <p:cNvSpPr/>
          <p:nvPr/>
        </p:nvSpPr>
        <p:spPr>
          <a:xfrm>
            <a:off x="8816731" y="2391835"/>
            <a:ext cx="421788" cy="287872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/>
              <a:t>ОО</a:t>
            </a:r>
            <a:endParaRPr lang="ru-RU" sz="900" dirty="0"/>
          </a:p>
        </p:txBody>
      </p:sp>
      <p:sp>
        <p:nvSpPr>
          <p:cNvPr id="96" name="Восьмиугольник 95"/>
          <p:cNvSpPr/>
          <p:nvPr/>
        </p:nvSpPr>
        <p:spPr>
          <a:xfrm>
            <a:off x="9324731" y="2391835"/>
            <a:ext cx="421788" cy="287872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/>
              <a:t>ОО</a:t>
            </a:r>
            <a:endParaRPr lang="ru-RU" sz="900" dirty="0"/>
          </a:p>
        </p:txBody>
      </p:sp>
      <p:sp>
        <p:nvSpPr>
          <p:cNvPr id="97" name="Восьмиугольник 96"/>
          <p:cNvSpPr/>
          <p:nvPr/>
        </p:nvSpPr>
        <p:spPr>
          <a:xfrm>
            <a:off x="9329351" y="3160179"/>
            <a:ext cx="421788" cy="287872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/>
              <a:t>ОО</a:t>
            </a:r>
            <a:endParaRPr lang="ru-RU" sz="900" dirty="0"/>
          </a:p>
        </p:txBody>
      </p:sp>
      <p:cxnSp>
        <p:nvCxnSpPr>
          <p:cNvPr id="108" name="Прямая со стрелкой 107"/>
          <p:cNvCxnSpPr/>
          <p:nvPr/>
        </p:nvCxnSpPr>
        <p:spPr>
          <a:xfrm>
            <a:off x="9027625" y="1657341"/>
            <a:ext cx="0" cy="186268"/>
          </a:xfrm>
          <a:prstGeom prst="straightConnector1">
            <a:avLst/>
          </a:prstGeom>
          <a:ln w="19050">
            <a:solidFill>
              <a:srgbClr val="992F05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 стрелкой 112"/>
          <p:cNvCxnSpPr/>
          <p:nvPr/>
        </p:nvCxnSpPr>
        <p:spPr>
          <a:xfrm>
            <a:off x="9535625" y="1665810"/>
            <a:ext cx="0" cy="186268"/>
          </a:xfrm>
          <a:prstGeom prst="straightConnector1">
            <a:avLst/>
          </a:prstGeom>
          <a:ln w="19050">
            <a:solidFill>
              <a:srgbClr val="992F05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 стрелкой 113"/>
          <p:cNvCxnSpPr/>
          <p:nvPr/>
        </p:nvCxnSpPr>
        <p:spPr>
          <a:xfrm>
            <a:off x="10052865" y="1657341"/>
            <a:ext cx="0" cy="186268"/>
          </a:xfrm>
          <a:prstGeom prst="straightConnector1">
            <a:avLst/>
          </a:prstGeom>
          <a:ln w="19050">
            <a:solidFill>
              <a:srgbClr val="992F05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 стрелкой 114"/>
          <p:cNvCxnSpPr/>
          <p:nvPr/>
        </p:nvCxnSpPr>
        <p:spPr>
          <a:xfrm>
            <a:off x="10565485" y="1665802"/>
            <a:ext cx="0" cy="186268"/>
          </a:xfrm>
          <a:prstGeom prst="straightConnector1">
            <a:avLst/>
          </a:prstGeom>
          <a:ln w="19050">
            <a:solidFill>
              <a:srgbClr val="992F05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 стрелкой 115"/>
          <p:cNvCxnSpPr/>
          <p:nvPr/>
        </p:nvCxnSpPr>
        <p:spPr>
          <a:xfrm>
            <a:off x="11057324" y="1648858"/>
            <a:ext cx="0" cy="186268"/>
          </a:xfrm>
          <a:prstGeom prst="straightConnector1">
            <a:avLst/>
          </a:prstGeom>
          <a:ln w="19050">
            <a:solidFill>
              <a:srgbClr val="992F05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Прямая со стрелкой 124"/>
          <p:cNvCxnSpPr>
            <a:stCxn id="97" idx="4"/>
          </p:cNvCxnSpPr>
          <p:nvPr/>
        </p:nvCxnSpPr>
        <p:spPr>
          <a:xfrm flipH="1" flipV="1">
            <a:off x="8651631" y="3321054"/>
            <a:ext cx="677720" cy="42682"/>
          </a:xfrm>
          <a:prstGeom prst="straightConnector1">
            <a:avLst/>
          </a:prstGeom>
          <a:ln w="19050">
            <a:solidFill>
              <a:srgbClr val="992F05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 стрелкой 129"/>
          <p:cNvCxnSpPr/>
          <p:nvPr/>
        </p:nvCxnSpPr>
        <p:spPr>
          <a:xfrm>
            <a:off x="9027625" y="2687106"/>
            <a:ext cx="0" cy="186268"/>
          </a:xfrm>
          <a:prstGeom prst="straightConnector1">
            <a:avLst/>
          </a:prstGeom>
          <a:ln w="19050">
            <a:solidFill>
              <a:srgbClr val="992F05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Прямая со стрелкой 130"/>
          <p:cNvCxnSpPr/>
          <p:nvPr/>
        </p:nvCxnSpPr>
        <p:spPr>
          <a:xfrm>
            <a:off x="9526385" y="2694512"/>
            <a:ext cx="0" cy="186268"/>
          </a:xfrm>
          <a:prstGeom prst="straightConnector1">
            <a:avLst/>
          </a:prstGeom>
          <a:ln w="19050">
            <a:solidFill>
              <a:srgbClr val="992F05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Прямая со стрелкой 134"/>
          <p:cNvCxnSpPr>
            <a:endCxn id="10" idx="3"/>
          </p:cNvCxnSpPr>
          <p:nvPr/>
        </p:nvCxnSpPr>
        <p:spPr>
          <a:xfrm flipH="1" flipV="1">
            <a:off x="8647398" y="2529415"/>
            <a:ext cx="253999" cy="353482"/>
          </a:xfrm>
          <a:prstGeom prst="straightConnector1">
            <a:avLst/>
          </a:prstGeom>
          <a:ln w="12700">
            <a:solidFill>
              <a:srgbClr val="992F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Прямая соединительная линия 139"/>
          <p:cNvCxnSpPr/>
          <p:nvPr/>
        </p:nvCxnSpPr>
        <p:spPr>
          <a:xfrm>
            <a:off x="8901397" y="2882897"/>
            <a:ext cx="624988" cy="0"/>
          </a:xfrm>
          <a:prstGeom prst="line">
            <a:avLst/>
          </a:prstGeom>
          <a:ln w="12700">
            <a:solidFill>
              <a:srgbClr val="992F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Прямая соединительная линия 142"/>
          <p:cNvCxnSpPr/>
          <p:nvPr/>
        </p:nvCxnSpPr>
        <p:spPr>
          <a:xfrm>
            <a:off x="8910637" y="1640410"/>
            <a:ext cx="2167467" cy="0"/>
          </a:xfrm>
          <a:prstGeom prst="line">
            <a:avLst/>
          </a:prstGeom>
          <a:ln w="12700">
            <a:solidFill>
              <a:srgbClr val="992F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Прямая со стрелкой 144"/>
          <p:cNvCxnSpPr/>
          <p:nvPr/>
        </p:nvCxnSpPr>
        <p:spPr>
          <a:xfrm flipH="1">
            <a:off x="8647399" y="1648858"/>
            <a:ext cx="263238" cy="347156"/>
          </a:xfrm>
          <a:prstGeom prst="straightConnector1">
            <a:avLst/>
          </a:prstGeom>
          <a:ln w="12700">
            <a:solidFill>
              <a:srgbClr val="992F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Прямоугольник 154"/>
          <p:cNvSpPr/>
          <p:nvPr/>
        </p:nvSpPr>
        <p:spPr>
          <a:xfrm>
            <a:off x="425448" y="4606930"/>
            <a:ext cx="1693334" cy="804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Мастерская ЛИДЕРА</a:t>
            </a:r>
            <a:endParaRPr lang="ru-RU" sz="1400" dirty="0"/>
          </a:p>
        </p:txBody>
      </p:sp>
      <p:cxnSp>
        <p:nvCxnSpPr>
          <p:cNvPr id="156" name="Прямая со стрелкой 155"/>
          <p:cNvCxnSpPr>
            <a:stCxn id="7" idx="2"/>
            <a:endCxn id="155" idx="0"/>
          </p:cNvCxnSpPr>
          <p:nvPr/>
        </p:nvCxnSpPr>
        <p:spPr>
          <a:xfrm flipH="1">
            <a:off x="1272115" y="3957113"/>
            <a:ext cx="2835033" cy="649817"/>
          </a:xfrm>
          <a:prstGeom prst="straightConnector1">
            <a:avLst/>
          </a:prstGeom>
          <a:ln w="19050">
            <a:solidFill>
              <a:srgbClr val="992F05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Прямая со стрелкой 185"/>
          <p:cNvCxnSpPr>
            <a:stCxn id="4" idx="1"/>
            <a:endCxn id="155" idx="3"/>
          </p:cNvCxnSpPr>
          <p:nvPr/>
        </p:nvCxnSpPr>
        <p:spPr>
          <a:xfrm flipH="1" flipV="1">
            <a:off x="2118782" y="5009096"/>
            <a:ext cx="1257973" cy="989536"/>
          </a:xfrm>
          <a:prstGeom prst="straightConnector1">
            <a:avLst/>
          </a:prstGeom>
          <a:ln w="19050">
            <a:solidFill>
              <a:srgbClr val="992F05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Прямая со стрелкой 204"/>
          <p:cNvCxnSpPr>
            <a:stCxn id="8" idx="2"/>
          </p:cNvCxnSpPr>
          <p:nvPr/>
        </p:nvCxnSpPr>
        <p:spPr>
          <a:xfrm>
            <a:off x="7014633" y="3109152"/>
            <a:ext cx="1272931" cy="1729326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Прямая со стрелкой 207"/>
          <p:cNvCxnSpPr>
            <a:stCxn id="4" idx="1"/>
            <a:endCxn id="14" idx="2"/>
          </p:cNvCxnSpPr>
          <p:nvPr/>
        </p:nvCxnSpPr>
        <p:spPr>
          <a:xfrm flipH="1" flipV="1">
            <a:off x="2940049" y="3390892"/>
            <a:ext cx="436706" cy="2607740"/>
          </a:xfrm>
          <a:prstGeom prst="straightConnector1">
            <a:avLst/>
          </a:prstGeom>
          <a:ln w="19050">
            <a:solidFill>
              <a:srgbClr val="992F05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Прямоугольник 215"/>
          <p:cNvSpPr/>
          <p:nvPr/>
        </p:nvSpPr>
        <p:spPr>
          <a:xfrm>
            <a:off x="10112010" y="2907075"/>
            <a:ext cx="1543721" cy="4635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Базовые площадки</a:t>
            </a:r>
            <a:endParaRPr lang="ru-RU" sz="1400" dirty="0"/>
          </a:p>
        </p:txBody>
      </p:sp>
      <p:sp>
        <p:nvSpPr>
          <p:cNvPr id="217" name="Прямоугольник 216"/>
          <p:cNvSpPr/>
          <p:nvPr/>
        </p:nvSpPr>
        <p:spPr>
          <a:xfrm>
            <a:off x="10248778" y="3547544"/>
            <a:ext cx="1658651" cy="4953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Стажировочные </a:t>
            </a:r>
            <a:r>
              <a:rPr lang="ru-RU" sz="1200" dirty="0" smtClean="0"/>
              <a:t>площадки</a:t>
            </a:r>
            <a:endParaRPr lang="ru-RU" sz="1200" dirty="0"/>
          </a:p>
        </p:txBody>
      </p:sp>
      <p:cxnSp>
        <p:nvCxnSpPr>
          <p:cNvPr id="226" name="Прямая со стрелкой 225"/>
          <p:cNvCxnSpPr>
            <a:stCxn id="11" idx="3"/>
            <a:endCxn id="217" idx="1"/>
          </p:cNvCxnSpPr>
          <p:nvPr/>
        </p:nvCxnSpPr>
        <p:spPr>
          <a:xfrm>
            <a:off x="8647398" y="3333747"/>
            <a:ext cx="1601380" cy="461452"/>
          </a:xfrm>
          <a:prstGeom prst="straightConnector1">
            <a:avLst/>
          </a:prstGeom>
          <a:ln w="19050">
            <a:solidFill>
              <a:srgbClr val="992F05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Прямая со стрелкой 227"/>
          <p:cNvCxnSpPr>
            <a:stCxn id="12" idx="0"/>
          </p:cNvCxnSpPr>
          <p:nvPr/>
        </p:nvCxnSpPr>
        <p:spPr>
          <a:xfrm>
            <a:off x="8291798" y="2736847"/>
            <a:ext cx="1820212" cy="412750"/>
          </a:xfrm>
          <a:prstGeom prst="straightConnector1">
            <a:avLst/>
          </a:prstGeom>
          <a:ln w="19050">
            <a:solidFill>
              <a:srgbClr val="992F05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" name="Прямоугольник 265"/>
          <p:cNvSpPr/>
          <p:nvPr/>
        </p:nvSpPr>
        <p:spPr>
          <a:xfrm>
            <a:off x="7555981" y="4758919"/>
            <a:ext cx="1060449" cy="6307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РУМО</a:t>
            </a:r>
            <a:endParaRPr lang="ru-RU" dirty="0"/>
          </a:p>
        </p:txBody>
      </p:sp>
      <p:sp>
        <p:nvSpPr>
          <p:cNvPr id="267" name="Прямоугольник 266"/>
          <p:cNvSpPr/>
          <p:nvPr/>
        </p:nvSpPr>
        <p:spPr>
          <a:xfrm>
            <a:off x="9213891" y="4533264"/>
            <a:ext cx="2268507" cy="399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РМО по предметам</a:t>
            </a:r>
            <a:endParaRPr lang="ru-RU" sz="1600" dirty="0"/>
          </a:p>
        </p:txBody>
      </p:sp>
      <p:sp>
        <p:nvSpPr>
          <p:cNvPr id="268" name="Прямоугольник 267"/>
          <p:cNvSpPr/>
          <p:nvPr/>
        </p:nvSpPr>
        <p:spPr>
          <a:xfrm>
            <a:off x="9213891" y="5079363"/>
            <a:ext cx="2268507" cy="399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ТГ </a:t>
            </a:r>
            <a:r>
              <a:rPr lang="ru-RU" sz="1200" dirty="0"/>
              <a:t>по </a:t>
            </a:r>
            <a:r>
              <a:rPr lang="ru-RU" sz="1200" dirty="0" smtClean="0"/>
              <a:t>приоритетным направлениям</a:t>
            </a:r>
            <a:endParaRPr lang="ru-RU" sz="1200" dirty="0"/>
          </a:p>
        </p:txBody>
      </p:sp>
      <p:sp>
        <p:nvSpPr>
          <p:cNvPr id="269" name="Прямоугольник 268"/>
          <p:cNvSpPr/>
          <p:nvPr/>
        </p:nvSpPr>
        <p:spPr>
          <a:xfrm>
            <a:off x="9213891" y="5583133"/>
            <a:ext cx="2268507" cy="399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Профессиональные </a:t>
            </a:r>
            <a:r>
              <a:rPr lang="ru-RU" sz="1400" dirty="0" smtClean="0"/>
              <a:t>объединения</a:t>
            </a:r>
            <a:endParaRPr lang="ru-RU" sz="1600" dirty="0"/>
          </a:p>
        </p:txBody>
      </p:sp>
      <p:cxnSp>
        <p:nvCxnSpPr>
          <p:cNvPr id="270" name="Прямая со стрелкой 269"/>
          <p:cNvCxnSpPr>
            <a:stCxn id="267" idx="1"/>
          </p:cNvCxnSpPr>
          <p:nvPr/>
        </p:nvCxnSpPr>
        <p:spPr>
          <a:xfrm flipH="1">
            <a:off x="8616433" y="4732874"/>
            <a:ext cx="597458" cy="339321"/>
          </a:xfrm>
          <a:prstGeom prst="straightConnector1">
            <a:avLst/>
          </a:prstGeom>
          <a:ln w="19050">
            <a:solidFill>
              <a:srgbClr val="992F05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Прямая со стрелкой 271"/>
          <p:cNvCxnSpPr>
            <a:stCxn id="269" idx="1"/>
            <a:endCxn id="266" idx="3"/>
          </p:cNvCxnSpPr>
          <p:nvPr/>
        </p:nvCxnSpPr>
        <p:spPr>
          <a:xfrm flipH="1" flipV="1">
            <a:off x="8616430" y="5074301"/>
            <a:ext cx="597461" cy="708442"/>
          </a:xfrm>
          <a:prstGeom prst="straightConnector1">
            <a:avLst/>
          </a:prstGeom>
          <a:ln w="19050">
            <a:solidFill>
              <a:srgbClr val="992F05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Прямоугольник 272"/>
          <p:cNvSpPr/>
          <p:nvPr/>
        </p:nvSpPr>
        <p:spPr>
          <a:xfrm>
            <a:off x="9213891" y="6095363"/>
            <a:ext cx="2268507" cy="399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Сообщество экспертов</a:t>
            </a:r>
            <a:endParaRPr lang="ru-RU" sz="1400" dirty="0"/>
          </a:p>
        </p:txBody>
      </p:sp>
      <p:cxnSp>
        <p:nvCxnSpPr>
          <p:cNvPr id="274" name="Прямая со стрелкой 273"/>
          <p:cNvCxnSpPr>
            <a:stCxn id="268" idx="1"/>
            <a:endCxn id="4" idx="3"/>
          </p:cNvCxnSpPr>
          <p:nvPr/>
        </p:nvCxnSpPr>
        <p:spPr>
          <a:xfrm flipH="1">
            <a:off x="7364555" y="5278973"/>
            <a:ext cx="1849336" cy="719659"/>
          </a:xfrm>
          <a:prstGeom prst="straightConnector1">
            <a:avLst/>
          </a:prstGeom>
          <a:ln w="19050">
            <a:solidFill>
              <a:srgbClr val="992F05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Прямая со стрелкой 274"/>
          <p:cNvCxnSpPr>
            <a:stCxn id="269" idx="1"/>
            <a:endCxn id="4" idx="3"/>
          </p:cNvCxnSpPr>
          <p:nvPr/>
        </p:nvCxnSpPr>
        <p:spPr>
          <a:xfrm flipH="1">
            <a:off x="7364555" y="5782743"/>
            <a:ext cx="1849336" cy="215889"/>
          </a:xfrm>
          <a:prstGeom prst="straightConnector1">
            <a:avLst/>
          </a:prstGeom>
          <a:ln w="19050">
            <a:solidFill>
              <a:srgbClr val="992F05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Прямая со стрелкой 275"/>
          <p:cNvCxnSpPr>
            <a:stCxn id="273" idx="1"/>
            <a:endCxn id="4" idx="3"/>
          </p:cNvCxnSpPr>
          <p:nvPr/>
        </p:nvCxnSpPr>
        <p:spPr>
          <a:xfrm flipH="1" flipV="1">
            <a:off x="7364555" y="5998632"/>
            <a:ext cx="1849336" cy="296341"/>
          </a:xfrm>
          <a:prstGeom prst="straightConnector1">
            <a:avLst/>
          </a:prstGeom>
          <a:ln w="19050">
            <a:solidFill>
              <a:srgbClr val="992F05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Прямоугольник 295"/>
          <p:cNvSpPr/>
          <p:nvPr/>
        </p:nvSpPr>
        <p:spPr>
          <a:xfrm>
            <a:off x="1037906" y="5680356"/>
            <a:ext cx="1693334" cy="804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Сообщество </a:t>
            </a:r>
            <a:r>
              <a:rPr lang="ru-RU" sz="1200" dirty="0" smtClean="0"/>
              <a:t>молодых лидеров</a:t>
            </a:r>
            <a:endParaRPr lang="ru-RU" sz="1200" dirty="0"/>
          </a:p>
        </p:txBody>
      </p:sp>
      <p:cxnSp>
        <p:nvCxnSpPr>
          <p:cNvPr id="297" name="Прямая со стрелкой 296"/>
          <p:cNvCxnSpPr>
            <a:stCxn id="296" idx="0"/>
            <a:endCxn id="155" idx="2"/>
          </p:cNvCxnSpPr>
          <p:nvPr/>
        </p:nvCxnSpPr>
        <p:spPr>
          <a:xfrm flipH="1" flipV="1">
            <a:off x="1272115" y="5411262"/>
            <a:ext cx="612458" cy="269094"/>
          </a:xfrm>
          <a:prstGeom prst="straightConnector1">
            <a:avLst/>
          </a:prstGeom>
          <a:ln w="19050">
            <a:solidFill>
              <a:srgbClr val="992F05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286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65125"/>
            <a:ext cx="11607800" cy="1048807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>
                <a:latin typeface="Cambria" pitchFamily="18" charset="0"/>
              </a:rPr>
              <a:t>Субъекты единой методической </a:t>
            </a:r>
            <a:r>
              <a:rPr lang="ru-RU" dirty="0" smtClean="0">
                <a:latin typeface="Cambria" pitchFamily="18" charset="0"/>
              </a:rPr>
              <a:t>службы</a:t>
            </a:r>
            <a:br>
              <a:rPr lang="ru-RU" dirty="0" smtClean="0">
                <a:latin typeface="Cambria" pitchFamily="18" charset="0"/>
              </a:rPr>
            </a:br>
            <a:r>
              <a:rPr lang="ru-RU" sz="2000" dirty="0" smtClean="0"/>
              <a:t>межмуниципальный </a:t>
            </a:r>
            <a:r>
              <a:rPr lang="ru-RU" sz="2000" dirty="0"/>
              <a:t>уровень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4192440" y="1717200"/>
            <a:ext cx="3705308" cy="147518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Межмуниципальный координационный совет  </a:t>
            </a:r>
            <a:r>
              <a:rPr lang="ru-RU" dirty="0" smtClean="0"/>
              <a:t>МС</a:t>
            </a:r>
          </a:p>
          <a:p>
            <a:pPr algn="ctr"/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604830" y="3712791"/>
            <a:ext cx="2340828" cy="2696929"/>
            <a:chOff x="509414" y="3712791"/>
            <a:chExt cx="2340828" cy="2696929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509414" y="3712791"/>
              <a:ext cx="2340828" cy="269692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 dirty="0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777355" y="4698079"/>
              <a:ext cx="1804946" cy="3631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/>
                <a:t>Руководитель группы</a:t>
              </a:r>
              <a:endParaRPr lang="ru-RU" sz="1200" dirty="0"/>
            </a:p>
          </p:txBody>
        </p:sp>
        <p:sp>
          <p:nvSpPr>
            <p:cNvPr id="119" name="Прямоугольник 118"/>
            <p:cNvSpPr/>
            <p:nvPr/>
          </p:nvSpPr>
          <p:spPr>
            <a:xfrm>
              <a:off x="798318" y="5269606"/>
              <a:ext cx="654897" cy="3631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МР</a:t>
              </a:r>
              <a:endParaRPr lang="ru-RU" dirty="0"/>
            </a:p>
          </p:txBody>
        </p:sp>
        <p:sp>
          <p:nvSpPr>
            <p:cNvPr id="120" name="Прямоугольник 119"/>
            <p:cNvSpPr/>
            <p:nvPr/>
          </p:nvSpPr>
          <p:spPr>
            <a:xfrm>
              <a:off x="1927404" y="5280914"/>
              <a:ext cx="654897" cy="3631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МР</a:t>
              </a:r>
              <a:endParaRPr lang="ru-RU" dirty="0"/>
            </a:p>
          </p:txBody>
        </p:sp>
        <p:sp>
          <p:nvSpPr>
            <p:cNvPr id="121" name="Прямоугольник 120"/>
            <p:cNvSpPr/>
            <p:nvPr/>
          </p:nvSpPr>
          <p:spPr>
            <a:xfrm>
              <a:off x="798317" y="5802062"/>
              <a:ext cx="654897" cy="3631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ИРО</a:t>
              </a:r>
              <a:endParaRPr lang="ru-RU" dirty="0"/>
            </a:p>
          </p:txBody>
        </p:sp>
        <p:sp>
          <p:nvSpPr>
            <p:cNvPr id="122" name="Прямоугольник 121"/>
            <p:cNvSpPr/>
            <p:nvPr/>
          </p:nvSpPr>
          <p:spPr>
            <a:xfrm>
              <a:off x="1927404" y="5805040"/>
              <a:ext cx="654897" cy="3631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МР</a:t>
              </a:r>
              <a:endParaRPr lang="ru-RU" dirty="0"/>
            </a:p>
          </p:txBody>
        </p:sp>
        <p:sp>
          <p:nvSpPr>
            <p:cNvPr id="123" name="Прямоугольник 122"/>
            <p:cNvSpPr/>
            <p:nvPr/>
          </p:nvSpPr>
          <p:spPr>
            <a:xfrm>
              <a:off x="777355" y="3860212"/>
              <a:ext cx="1804946" cy="5368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/>
                <a:t>Проектная команда</a:t>
              </a:r>
              <a:r>
                <a:rPr lang="ru-RU" sz="1400" dirty="0" smtClean="0"/>
                <a:t/>
              </a:r>
              <a:br>
                <a:rPr lang="ru-RU" sz="1400" dirty="0" smtClean="0"/>
              </a:br>
              <a:r>
                <a:rPr lang="ru-RU" sz="1400" dirty="0" smtClean="0"/>
                <a:t>«Энциклопедия»</a:t>
              </a:r>
              <a:endParaRPr lang="ru-RU" sz="1400" dirty="0"/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3468186" y="3712791"/>
            <a:ext cx="2340828" cy="2696929"/>
            <a:chOff x="3586569" y="3712791"/>
            <a:chExt cx="2340828" cy="2696929"/>
          </a:xfrm>
        </p:grpSpPr>
        <p:sp>
          <p:nvSpPr>
            <p:cNvPr id="129" name="Прямоугольник 128"/>
            <p:cNvSpPr/>
            <p:nvPr/>
          </p:nvSpPr>
          <p:spPr>
            <a:xfrm>
              <a:off x="3586569" y="3712791"/>
              <a:ext cx="2340828" cy="269692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 dirty="0"/>
            </a:p>
          </p:txBody>
        </p:sp>
        <p:sp>
          <p:nvSpPr>
            <p:cNvPr id="132" name="Прямоугольник 131"/>
            <p:cNvSpPr/>
            <p:nvPr/>
          </p:nvSpPr>
          <p:spPr>
            <a:xfrm>
              <a:off x="3854510" y="4698079"/>
              <a:ext cx="1804946" cy="3631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/>
                <a:t>Руководитель группы</a:t>
              </a:r>
              <a:endParaRPr lang="ru-RU" sz="1200" dirty="0"/>
            </a:p>
          </p:txBody>
        </p:sp>
        <p:sp>
          <p:nvSpPr>
            <p:cNvPr id="133" name="Прямоугольник 132"/>
            <p:cNvSpPr/>
            <p:nvPr/>
          </p:nvSpPr>
          <p:spPr>
            <a:xfrm>
              <a:off x="3875473" y="5269606"/>
              <a:ext cx="654897" cy="3631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МР</a:t>
              </a:r>
              <a:endParaRPr lang="ru-RU" dirty="0"/>
            </a:p>
          </p:txBody>
        </p:sp>
        <p:sp>
          <p:nvSpPr>
            <p:cNvPr id="134" name="Прямоугольник 133"/>
            <p:cNvSpPr/>
            <p:nvPr/>
          </p:nvSpPr>
          <p:spPr>
            <a:xfrm>
              <a:off x="5004559" y="5280914"/>
              <a:ext cx="654897" cy="3631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МР</a:t>
              </a:r>
              <a:endParaRPr lang="ru-RU" dirty="0"/>
            </a:p>
          </p:txBody>
        </p:sp>
        <p:sp>
          <p:nvSpPr>
            <p:cNvPr id="136" name="Прямоугольник 135"/>
            <p:cNvSpPr/>
            <p:nvPr/>
          </p:nvSpPr>
          <p:spPr>
            <a:xfrm>
              <a:off x="3875472" y="5802062"/>
              <a:ext cx="654897" cy="3631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ИРО</a:t>
              </a:r>
              <a:endParaRPr lang="ru-RU" dirty="0"/>
            </a:p>
          </p:txBody>
        </p:sp>
        <p:sp>
          <p:nvSpPr>
            <p:cNvPr id="137" name="Прямоугольник 136"/>
            <p:cNvSpPr/>
            <p:nvPr/>
          </p:nvSpPr>
          <p:spPr>
            <a:xfrm>
              <a:off x="5004559" y="5805040"/>
              <a:ext cx="654897" cy="3631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МР</a:t>
              </a:r>
              <a:endParaRPr lang="ru-RU" dirty="0"/>
            </a:p>
          </p:txBody>
        </p:sp>
        <p:sp>
          <p:nvSpPr>
            <p:cNvPr id="138" name="Прямоугольник 137"/>
            <p:cNvSpPr/>
            <p:nvPr/>
          </p:nvSpPr>
          <p:spPr>
            <a:xfrm>
              <a:off x="3713259" y="3811779"/>
              <a:ext cx="2097747" cy="71702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/>
                <a:t>Проектная команда</a:t>
              </a:r>
              <a:r>
                <a:rPr lang="ru-RU" sz="1400" dirty="0" smtClean="0"/>
                <a:t/>
              </a:r>
              <a:br>
                <a:rPr lang="ru-RU" sz="1400" dirty="0" smtClean="0"/>
              </a:br>
              <a:r>
                <a:rPr lang="ru-RU" sz="1400" dirty="0" smtClean="0"/>
                <a:t>«Инновационная деятельность»</a:t>
              </a:r>
              <a:endParaRPr lang="ru-RU" sz="1400" dirty="0"/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6331542" y="3712791"/>
            <a:ext cx="2340828" cy="2696929"/>
            <a:chOff x="6552405" y="3712791"/>
            <a:chExt cx="2340828" cy="2696929"/>
          </a:xfrm>
        </p:grpSpPr>
        <p:sp>
          <p:nvSpPr>
            <p:cNvPr id="139" name="Прямоугольник 138"/>
            <p:cNvSpPr/>
            <p:nvPr/>
          </p:nvSpPr>
          <p:spPr>
            <a:xfrm>
              <a:off x="6552405" y="3712791"/>
              <a:ext cx="2340828" cy="269692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 dirty="0"/>
            </a:p>
          </p:txBody>
        </p:sp>
        <p:sp>
          <p:nvSpPr>
            <p:cNvPr id="141" name="Прямоугольник 140"/>
            <p:cNvSpPr/>
            <p:nvPr/>
          </p:nvSpPr>
          <p:spPr>
            <a:xfrm>
              <a:off x="6820346" y="4698079"/>
              <a:ext cx="1804946" cy="3631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/>
                <a:t>Руководитель группы</a:t>
              </a:r>
              <a:endParaRPr lang="ru-RU" sz="1200" dirty="0"/>
            </a:p>
          </p:txBody>
        </p:sp>
        <p:sp>
          <p:nvSpPr>
            <p:cNvPr id="142" name="Прямоугольник 141"/>
            <p:cNvSpPr/>
            <p:nvPr/>
          </p:nvSpPr>
          <p:spPr>
            <a:xfrm>
              <a:off x="6841309" y="5269606"/>
              <a:ext cx="654897" cy="3631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МР</a:t>
              </a:r>
              <a:endParaRPr lang="ru-RU" dirty="0"/>
            </a:p>
          </p:txBody>
        </p:sp>
        <p:sp>
          <p:nvSpPr>
            <p:cNvPr id="144" name="Прямоугольник 143"/>
            <p:cNvSpPr/>
            <p:nvPr/>
          </p:nvSpPr>
          <p:spPr>
            <a:xfrm>
              <a:off x="7970395" y="5280914"/>
              <a:ext cx="654897" cy="3631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МР</a:t>
              </a:r>
              <a:endParaRPr lang="ru-RU" dirty="0"/>
            </a:p>
          </p:txBody>
        </p:sp>
        <p:sp>
          <p:nvSpPr>
            <p:cNvPr id="146" name="Прямоугольник 145"/>
            <p:cNvSpPr/>
            <p:nvPr/>
          </p:nvSpPr>
          <p:spPr>
            <a:xfrm>
              <a:off x="6841308" y="5802062"/>
              <a:ext cx="654897" cy="3631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ИРО</a:t>
              </a:r>
              <a:endParaRPr lang="ru-RU" dirty="0"/>
            </a:p>
          </p:txBody>
        </p:sp>
        <p:sp>
          <p:nvSpPr>
            <p:cNvPr id="147" name="Прямоугольник 146"/>
            <p:cNvSpPr/>
            <p:nvPr/>
          </p:nvSpPr>
          <p:spPr>
            <a:xfrm>
              <a:off x="7970395" y="5805040"/>
              <a:ext cx="654897" cy="3631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МР</a:t>
              </a:r>
              <a:endParaRPr lang="ru-RU" dirty="0"/>
            </a:p>
          </p:txBody>
        </p:sp>
        <p:sp>
          <p:nvSpPr>
            <p:cNvPr id="148" name="Прямоугольник 147"/>
            <p:cNvSpPr/>
            <p:nvPr/>
          </p:nvSpPr>
          <p:spPr>
            <a:xfrm>
              <a:off x="6663724" y="3860211"/>
              <a:ext cx="2027052" cy="7515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/>
                <a:t>Проектная команда</a:t>
              </a:r>
              <a:br>
                <a:rPr lang="ru-RU" sz="1200" dirty="0" smtClean="0"/>
              </a:br>
              <a:r>
                <a:rPr lang="ru-RU" sz="1400" dirty="0" smtClean="0"/>
                <a:t>«Конкурсное движение»</a:t>
              </a:r>
              <a:endParaRPr lang="ru-RU" sz="1400" dirty="0"/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9194897" y="3712791"/>
            <a:ext cx="2340828" cy="2696929"/>
            <a:chOff x="9099481" y="3712791"/>
            <a:chExt cx="2340828" cy="2696929"/>
          </a:xfrm>
        </p:grpSpPr>
        <p:sp>
          <p:nvSpPr>
            <p:cNvPr id="149" name="Прямоугольник 148"/>
            <p:cNvSpPr/>
            <p:nvPr/>
          </p:nvSpPr>
          <p:spPr>
            <a:xfrm>
              <a:off x="9099481" y="3712791"/>
              <a:ext cx="2340828" cy="269692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 dirty="0"/>
            </a:p>
          </p:txBody>
        </p:sp>
        <p:sp>
          <p:nvSpPr>
            <p:cNvPr id="150" name="Прямоугольник 149"/>
            <p:cNvSpPr/>
            <p:nvPr/>
          </p:nvSpPr>
          <p:spPr>
            <a:xfrm>
              <a:off x="9367422" y="4698079"/>
              <a:ext cx="1804946" cy="3631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/>
                <a:t>Руководитель группы</a:t>
              </a:r>
              <a:endParaRPr lang="ru-RU" sz="1200" dirty="0"/>
            </a:p>
          </p:txBody>
        </p:sp>
        <p:sp>
          <p:nvSpPr>
            <p:cNvPr id="151" name="Прямоугольник 150"/>
            <p:cNvSpPr/>
            <p:nvPr/>
          </p:nvSpPr>
          <p:spPr>
            <a:xfrm>
              <a:off x="9388385" y="5269606"/>
              <a:ext cx="654897" cy="3631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МР</a:t>
              </a:r>
              <a:endParaRPr lang="ru-RU" dirty="0"/>
            </a:p>
          </p:txBody>
        </p:sp>
        <p:sp>
          <p:nvSpPr>
            <p:cNvPr id="152" name="Прямоугольник 151"/>
            <p:cNvSpPr/>
            <p:nvPr/>
          </p:nvSpPr>
          <p:spPr>
            <a:xfrm>
              <a:off x="10517471" y="5280914"/>
              <a:ext cx="654897" cy="3631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МР</a:t>
              </a:r>
              <a:endParaRPr lang="ru-RU" dirty="0"/>
            </a:p>
          </p:txBody>
        </p:sp>
        <p:sp>
          <p:nvSpPr>
            <p:cNvPr id="153" name="Прямоугольник 152"/>
            <p:cNvSpPr/>
            <p:nvPr/>
          </p:nvSpPr>
          <p:spPr>
            <a:xfrm>
              <a:off x="9388384" y="5802062"/>
              <a:ext cx="654897" cy="3631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ИРО</a:t>
              </a:r>
              <a:endParaRPr lang="ru-RU" dirty="0"/>
            </a:p>
          </p:txBody>
        </p:sp>
        <p:sp>
          <p:nvSpPr>
            <p:cNvPr id="154" name="Прямоугольник 153"/>
            <p:cNvSpPr/>
            <p:nvPr/>
          </p:nvSpPr>
          <p:spPr>
            <a:xfrm>
              <a:off x="10517471" y="5805040"/>
              <a:ext cx="654897" cy="3631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МР</a:t>
              </a:r>
              <a:endParaRPr lang="ru-RU" dirty="0"/>
            </a:p>
          </p:txBody>
        </p:sp>
        <p:sp>
          <p:nvSpPr>
            <p:cNvPr id="157" name="Прямоугольник 156"/>
            <p:cNvSpPr/>
            <p:nvPr/>
          </p:nvSpPr>
          <p:spPr>
            <a:xfrm>
              <a:off x="9367422" y="3860212"/>
              <a:ext cx="1804946" cy="5368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/>
                <a:t>Проектная команда</a:t>
              </a:r>
              <a:br>
                <a:rPr lang="ru-RU" sz="1200" dirty="0" smtClean="0"/>
              </a:br>
              <a:r>
                <a:rPr lang="ru-RU" sz="1200" dirty="0" smtClean="0"/>
                <a:t>«Сообщества»</a:t>
              </a:r>
              <a:endParaRPr lang="ru-RU" sz="1200" dirty="0"/>
            </a:p>
          </p:txBody>
        </p:sp>
      </p:grpSp>
      <p:cxnSp>
        <p:nvCxnSpPr>
          <p:cNvPr id="62" name="Прямая со стрелкой 61"/>
          <p:cNvCxnSpPr/>
          <p:nvPr/>
        </p:nvCxnSpPr>
        <p:spPr>
          <a:xfrm>
            <a:off x="8672370" y="5681124"/>
            <a:ext cx="522528" cy="0"/>
          </a:xfrm>
          <a:prstGeom prst="straightConnector1">
            <a:avLst/>
          </a:prstGeom>
          <a:ln w="28575" cmpd="dbl">
            <a:solidFill>
              <a:srgbClr val="992F05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>
            <a:stCxn id="16" idx="3"/>
          </p:cNvCxnSpPr>
          <p:nvPr/>
        </p:nvCxnSpPr>
        <p:spPr>
          <a:xfrm>
            <a:off x="2677717" y="4879668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3206922" y="3379304"/>
            <a:ext cx="5726711" cy="31806"/>
          </a:xfrm>
          <a:prstGeom prst="line">
            <a:avLst/>
          </a:prstGeom>
          <a:ln w="19050">
            <a:solidFill>
              <a:srgbClr val="992F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3206922" y="3379304"/>
            <a:ext cx="0" cy="1541167"/>
          </a:xfrm>
          <a:prstGeom prst="line">
            <a:avLst/>
          </a:prstGeom>
          <a:ln w="19050">
            <a:solidFill>
              <a:srgbClr val="992F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6070277" y="3411110"/>
            <a:ext cx="0" cy="1500364"/>
          </a:xfrm>
          <a:prstGeom prst="line">
            <a:avLst/>
          </a:prstGeom>
          <a:ln w="19050">
            <a:solidFill>
              <a:srgbClr val="992F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>
            <a:off x="8933633" y="3420107"/>
            <a:ext cx="0" cy="1500364"/>
          </a:xfrm>
          <a:prstGeom prst="line">
            <a:avLst/>
          </a:prstGeom>
          <a:ln w="19050">
            <a:solidFill>
              <a:srgbClr val="992F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flipH="1">
            <a:off x="2677718" y="4911474"/>
            <a:ext cx="529204" cy="0"/>
          </a:xfrm>
          <a:prstGeom prst="straightConnector1">
            <a:avLst/>
          </a:prstGeom>
          <a:ln w="19050">
            <a:solidFill>
              <a:srgbClr val="992F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 стрелкой 101"/>
          <p:cNvCxnSpPr/>
          <p:nvPr/>
        </p:nvCxnSpPr>
        <p:spPr>
          <a:xfrm flipH="1">
            <a:off x="5541073" y="4920471"/>
            <a:ext cx="529204" cy="0"/>
          </a:xfrm>
          <a:prstGeom prst="straightConnector1">
            <a:avLst/>
          </a:prstGeom>
          <a:ln w="19050">
            <a:solidFill>
              <a:srgbClr val="992F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 стрелкой 102"/>
          <p:cNvCxnSpPr/>
          <p:nvPr/>
        </p:nvCxnSpPr>
        <p:spPr>
          <a:xfrm>
            <a:off x="6070278" y="4922591"/>
            <a:ext cx="529206" cy="0"/>
          </a:xfrm>
          <a:prstGeom prst="straightConnector1">
            <a:avLst/>
          </a:prstGeom>
          <a:ln w="19050">
            <a:solidFill>
              <a:srgbClr val="992F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 стрелкой 112"/>
          <p:cNvCxnSpPr/>
          <p:nvPr/>
        </p:nvCxnSpPr>
        <p:spPr>
          <a:xfrm>
            <a:off x="8920034" y="4931276"/>
            <a:ext cx="529206" cy="0"/>
          </a:xfrm>
          <a:prstGeom prst="straightConnector1">
            <a:avLst/>
          </a:prstGeom>
          <a:ln w="19050">
            <a:solidFill>
              <a:srgbClr val="992F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 стрелкой 113"/>
          <p:cNvCxnSpPr/>
          <p:nvPr/>
        </p:nvCxnSpPr>
        <p:spPr>
          <a:xfrm flipV="1">
            <a:off x="4425961" y="3192920"/>
            <a:ext cx="0" cy="202287"/>
          </a:xfrm>
          <a:prstGeom prst="straightConnector1">
            <a:avLst/>
          </a:prstGeom>
          <a:ln w="19050">
            <a:solidFill>
              <a:srgbClr val="992F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 стрелкой 116"/>
          <p:cNvCxnSpPr/>
          <p:nvPr/>
        </p:nvCxnSpPr>
        <p:spPr>
          <a:xfrm flipV="1">
            <a:off x="5536554" y="3192920"/>
            <a:ext cx="0" cy="202287"/>
          </a:xfrm>
          <a:prstGeom prst="straightConnector1">
            <a:avLst/>
          </a:prstGeom>
          <a:ln w="19050">
            <a:solidFill>
              <a:srgbClr val="992F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 стрелкой 117"/>
          <p:cNvCxnSpPr/>
          <p:nvPr/>
        </p:nvCxnSpPr>
        <p:spPr>
          <a:xfrm flipV="1">
            <a:off x="7575657" y="3177017"/>
            <a:ext cx="0" cy="202287"/>
          </a:xfrm>
          <a:prstGeom prst="straightConnector1">
            <a:avLst/>
          </a:prstGeom>
          <a:ln w="19050">
            <a:solidFill>
              <a:srgbClr val="992F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 стрелкой 123"/>
          <p:cNvCxnSpPr/>
          <p:nvPr/>
        </p:nvCxnSpPr>
        <p:spPr>
          <a:xfrm flipV="1">
            <a:off x="6677159" y="3187192"/>
            <a:ext cx="0" cy="202287"/>
          </a:xfrm>
          <a:prstGeom prst="straightConnector1">
            <a:avLst/>
          </a:prstGeom>
          <a:ln w="19050">
            <a:solidFill>
              <a:srgbClr val="992F0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Прямая со стрелкой 124"/>
          <p:cNvCxnSpPr/>
          <p:nvPr/>
        </p:nvCxnSpPr>
        <p:spPr>
          <a:xfrm>
            <a:off x="2945658" y="5648818"/>
            <a:ext cx="522528" cy="0"/>
          </a:xfrm>
          <a:prstGeom prst="straightConnector1">
            <a:avLst/>
          </a:prstGeom>
          <a:ln w="28575" cmpd="dbl">
            <a:solidFill>
              <a:srgbClr val="992F05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Прямая со стрелкой 125"/>
          <p:cNvCxnSpPr/>
          <p:nvPr/>
        </p:nvCxnSpPr>
        <p:spPr>
          <a:xfrm>
            <a:off x="5812353" y="5644592"/>
            <a:ext cx="522528" cy="0"/>
          </a:xfrm>
          <a:prstGeom prst="straightConnector1">
            <a:avLst/>
          </a:prstGeom>
          <a:ln w="28575" cmpd="dbl">
            <a:solidFill>
              <a:srgbClr val="992F05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384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2" name="Прямая со стрелкой 131"/>
          <p:cNvCxnSpPr>
            <a:stCxn id="105" idx="3"/>
            <a:endCxn id="11" idx="1"/>
          </p:cNvCxnSpPr>
          <p:nvPr/>
        </p:nvCxnSpPr>
        <p:spPr>
          <a:xfrm flipV="1">
            <a:off x="8751908" y="2842414"/>
            <a:ext cx="865074" cy="447147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228600"/>
            <a:ext cx="11175013" cy="1181641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>
                <a:latin typeface="Cambria" pitchFamily="18" charset="0"/>
              </a:rPr>
              <a:t>Субъекты единой методической </a:t>
            </a:r>
            <a:r>
              <a:rPr lang="ru-RU" dirty="0" smtClean="0">
                <a:latin typeface="Cambria" pitchFamily="18" charset="0"/>
              </a:rPr>
              <a:t>службы</a:t>
            </a:r>
            <a:br>
              <a:rPr lang="ru-RU" dirty="0" smtClean="0">
                <a:latin typeface="Cambria" pitchFamily="18" charset="0"/>
              </a:rPr>
            </a:br>
            <a:r>
              <a:rPr lang="ru-RU" sz="2000" dirty="0" smtClean="0"/>
              <a:t>муниципальный </a:t>
            </a:r>
            <a:r>
              <a:rPr lang="ru-RU" sz="2000" dirty="0"/>
              <a:t>уровень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885549" y="1951565"/>
            <a:ext cx="1155700" cy="6688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МРЦ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9616982" y="1826414"/>
            <a:ext cx="719667" cy="423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МИП</a:t>
            </a:r>
            <a:endParaRPr lang="ru-RU" sz="1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9616982" y="2630746"/>
            <a:ext cx="719667" cy="423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МИП</a:t>
            </a:r>
            <a:endParaRPr lang="ru-RU" sz="1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9621215" y="2245514"/>
            <a:ext cx="719667" cy="2730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…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088690" y="4802717"/>
            <a:ext cx="1155700" cy="6688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ММО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769532" y="4564824"/>
            <a:ext cx="1693334" cy="804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Проектные команды</a:t>
            </a:r>
            <a:endParaRPr lang="ru-RU" sz="14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33400" y="4306592"/>
            <a:ext cx="537634" cy="2815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№ 2</a:t>
            </a:r>
            <a:endParaRPr lang="ru-RU" sz="14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33399" y="5445361"/>
            <a:ext cx="537634" cy="2815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№ …</a:t>
            </a:r>
            <a:endParaRPr lang="ru-RU" sz="1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075266" y="5966066"/>
            <a:ext cx="537634" cy="2815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№ </a:t>
            </a:r>
            <a:r>
              <a:rPr lang="en-US" sz="1400" dirty="0" smtClean="0"/>
              <a:t>N</a:t>
            </a:r>
            <a:endParaRPr lang="ru-RU" sz="14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1075266" y="3773188"/>
            <a:ext cx="537634" cy="2815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№ 1</a:t>
            </a:r>
            <a:endParaRPr lang="ru-RU" sz="1400" dirty="0"/>
          </a:p>
        </p:txBody>
      </p:sp>
      <p:cxnSp>
        <p:nvCxnSpPr>
          <p:cNvPr id="22" name="Прямая со стрелкой 21"/>
          <p:cNvCxnSpPr>
            <a:stCxn id="14" idx="1"/>
            <a:endCxn id="18" idx="2"/>
          </p:cNvCxnSpPr>
          <p:nvPr/>
        </p:nvCxnSpPr>
        <p:spPr>
          <a:xfrm flipH="1" flipV="1">
            <a:off x="1344083" y="4054701"/>
            <a:ext cx="425449" cy="912289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14" idx="1"/>
            <a:endCxn id="17" idx="0"/>
          </p:cNvCxnSpPr>
          <p:nvPr/>
        </p:nvCxnSpPr>
        <p:spPr>
          <a:xfrm flipH="1">
            <a:off x="1344083" y="4966990"/>
            <a:ext cx="425449" cy="999076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14" idx="1"/>
            <a:endCxn id="16" idx="3"/>
          </p:cNvCxnSpPr>
          <p:nvPr/>
        </p:nvCxnSpPr>
        <p:spPr>
          <a:xfrm flipH="1">
            <a:off x="1071033" y="4966990"/>
            <a:ext cx="698499" cy="619128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14" idx="1"/>
            <a:endCxn id="15" idx="3"/>
          </p:cNvCxnSpPr>
          <p:nvPr/>
        </p:nvCxnSpPr>
        <p:spPr>
          <a:xfrm flipH="1" flipV="1">
            <a:off x="1071034" y="4447349"/>
            <a:ext cx="698498" cy="519641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117" idx="3"/>
            <a:endCxn id="14" idx="0"/>
          </p:cNvCxnSpPr>
          <p:nvPr/>
        </p:nvCxnSpPr>
        <p:spPr>
          <a:xfrm flipH="1">
            <a:off x="2616199" y="3648074"/>
            <a:ext cx="2332863" cy="916750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8" idx="1"/>
            <a:endCxn id="117" idx="5"/>
          </p:cNvCxnSpPr>
          <p:nvPr/>
        </p:nvCxnSpPr>
        <p:spPr>
          <a:xfrm flipH="1">
            <a:off x="5486695" y="2285999"/>
            <a:ext cx="2398854" cy="629377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10" idx="1"/>
            <a:endCxn id="8" idx="3"/>
          </p:cNvCxnSpPr>
          <p:nvPr/>
        </p:nvCxnSpPr>
        <p:spPr>
          <a:xfrm flipH="1">
            <a:off x="9041249" y="2038082"/>
            <a:ext cx="575733" cy="247917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11" idx="1"/>
            <a:endCxn id="8" idx="3"/>
          </p:cNvCxnSpPr>
          <p:nvPr/>
        </p:nvCxnSpPr>
        <p:spPr>
          <a:xfrm flipH="1" flipV="1">
            <a:off x="9041249" y="2285999"/>
            <a:ext cx="575733" cy="556415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endCxn id="8" idx="3"/>
          </p:cNvCxnSpPr>
          <p:nvPr/>
        </p:nvCxnSpPr>
        <p:spPr>
          <a:xfrm flipH="1" flipV="1">
            <a:off x="9041249" y="2285999"/>
            <a:ext cx="712351" cy="144992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13" idx="0"/>
            <a:endCxn id="117" idx="3"/>
          </p:cNvCxnSpPr>
          <p:nvPr/>
        </p:nvCxnSpPr>
        <p:spPr>
          <a:xfrm flipH="1" flipV="1">
            <a:off x="4949062" y="3648074"/>
            <a:ext cx="1717478" cy="1154643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90" idx="1"/>
            <a:endCxn id="13" idx="3"/>
          </p:cNvCxnSpPr>
          <p:nvPr/>
        </p:nvCxnSpPr>
        <p:spPr>
          <a:xfrm flipH="1">
            <a:off x="7244390" y="4642085"/>
            <a:ext cx="1143771" cy="495066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91" idx="1"/>
            <a:endCxn id="13" idx="3"/>
          </p:cNvCxnSpPr>
          <p:nvPr/>
        </p:nvCxnSpPr>
        <p:spPr>
          <a:xfrm flipH="1" flipV="1">
            <a:off x="7244390" y="5137151"/>
            <a:ext cx="1150314" cy="51888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92" idx="1"/>
            <a:endCxn id="13" idx="3"/>
          </p:cNvCxnSpPr>
          <p:nvPr/>
        </p:nvCxnSpPr>
        <p:spPr>
          <a:xfrm flipH="1" flipV="1">
            <a:off x="7244390" y="5137151"/>
            <a:ext cx="1143771" cy="613751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Восьмиугольник 43"/>
          <p:cNvSpPr/>
          <p:nvPr/>
        </p:nvSpPr>
        <p:spPr>
          <a:xfrm>
            <a:off x="10505982" y="1900502"/>
            <a:ext cx="421788" cy="287872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/>
              <a:t>ОО</a:t>
            </a:r>
            <a:endParaRPr lang="ru-RU" sz="900" dirty="0"/>
          </a:p>
        </p:txBody>
      </p:sp>
      <p:sp>
        <p:nvSpPr>
          <p:cNvPr id="45" name="Восьмиугольник 44"/>
          <p:cNvSpPr/>
          <p:nvPr/>
        </p:nvSpPr>
        <p:spPr>
          <a:xfrm>
            <a:off x="11013982" y="1900502"/>
            <a:ext cx="421788" cy="287872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/>
              <a:t>ОО</a:t>
            </a:r>
            <a:endParaRPr lang="ru-RU" sz="900" dirty="0"/>
          </a:p>
        </p:txBody>
      </p:sp>
      <p:sp>
        <p:nvSpPr>
          <p:cNvPr id="46" name="Восьмиугольник 45"/>
          <p:cNvSpPr/>
          <p:nvPr/>
        </p:nvSpPr>
        <p:spPr>
          <a:xfrm>
            <a:off x="10663211" y="2706946"/>
            <a:ext cx="421788" cy="287872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/>
              <a:t>ОО</a:t>
            </a:r>
            <a:endParaRPr lang="ru-RU" sz="900" dirty="0"/>
          </a:p>
        </p:txBody>
      </p:sp>
      <p:cxnSp>
        <p:nvCxnSpPr>
          <p:cNvPr id="53" name="Прямая со стрелкой 52"/>
          <p:cNvCxnSpPr/>
          <p:nvPr/>
        </p:nvCxnSpPr>
        <p:spPr>
          <a:xfrm>
            <a:off x="10716876" y="2195773"/>
            <a:ext cx="0" cy="186268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11215636" y="2203179"/>
            <a:ext cx="0" cy="186268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>
            <a:endCxn id="10" idx="3"/>
          </p:cNvCxnSpPr>
          <p:nvPr/>
        </p:nvCxnSpPr>
        <p:spPr>
          <a:xfrm flipH="1" flipV="1">
            <a:off x="10336649" y="2038082"/>
            <a:ext cx="253999" cy="35348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10590648" y="2391564"/>
            <a:ext cx="624988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Прямоугольник 89"/>
          <p:cNvSpPr/>
          <p:nvPr/>
        </p:nvSpPr>
        <p:spPr>
          <a:xfrm>
            <a:off x="8388161" y="4442475"/>
            <a:ext cx="2268507" cy="399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РМО по предметам</a:t>
            </a:r>
            <a:endParaRPr lang="ru-RU" sz="1600" dirty="0"/>
          </a:p>
        </p:txBody>
      </p:sp>
      <p:sp>
        <p:nvSpPr>
          <p:cNvPr id="91" name="Прямоугольник 90"/>
          <p:cNvSpPr/>
          <p:nvPr/>
        </p:nvSpPr>
        <p:spPr>
          <a:xfrm>
            <a:off x="8394704" y="4945095"/>
            <a:ext cx="2268507" cy="4878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ТГ </a:t>
            </a:r>
            <a:r>
              <a:rPr lang="ru-RU" sz="1200" dirty="0"/>
              <a:t>по </a:t>
            </a:r>
            <a:r>
              <a:rPr lang="ru-RU" sz="1200" dirty="0" smtClean="0"/>
              <a:t>приоритетным направлениям</a:t>
            </a:r>
            <a:endParaRPr lang="ru-RU" sz="1200" dirty="0"/>
          </a:p>
        </p:txBody>
      </p:sp>
      <p:sp>
        <p:nvSpPr>
          <p:cNvPr id="92" name="Прямоугольник 91"/>
          <p:cNvSpPr/>
          <p:nvPr/>
        </p:nvSpPr>
        <p:spPr>
          <a:xfrm>
            <a:off x="8388161" y="5535738"/>
            <a:ext cx="2275050" cy="4303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Профессиональные </a:t>
            </a:r>
            <a:r>
              <a:rPr lang="ru-RU" sz="1400" dirty="0" smtClean="0"/>
              <a:t>объединения</a:t>
            </a:r>
            <a:endParaRPr lang="ru-RU" sz="1600" dirty="0"/>
          </a:p>
        </p:txBody>
      </p:sp>
      <p:sp>
        <p:nvSpPr>
          <p:cNvPr id="93" name="Прямоугольник 92"/>
          <p:cNvSpPr/>
          <p:nvPr/>
        </p:nvSpPr>
        <p:spPr>
          <a:xfrm>
            <a:off x="8388161" y="6047969"/>
            <a:ext cx="2268507" cy="399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Сообщество экспертов</a:t>
            </a:r>
            <a:endParaRPr lang="ru-RU" sz="1400" dirty="0"/>
          </a:p>
        </p:txBody>
      </p:sp>
      <p:cxnSp>
        <p:nvCxnSpPr>
          <p:cNvPr id="97" name="Прямая со стрелкой 96"/>
          <p:cNvCxnSpPr>
            <a:stCxn id="93" idx="1"/>
            <a:endCxn id="13" idx="3"/>
          </p:cNvCxnSpPr>
          <p:nvPr/>
        </p:nvCxnSpPr>
        <p:spPr>
          <a:xfrm flipH="1" flipV="1">
            <a:off x="7244390" y="5137151"/>
            <a:ext cx="1143771" cy="1110428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Прямоугольник 104"/>
          <p:cNvSpPr/>
          <p:nvPr/>
        </p:nvSpPr>
        <p:spPr>
          <a:xfrm>
            <a:off x="7208187" y="3057786"/>
            <a:ext cx="1543721" cy="4635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Базовые площадки</a:t>
            </a:r>
            <a:endParaRPr lang="ru-RU" sz="1400" dirty="0"/>
          </a:p>
        </p:txBody>
      </p:sp>
      <p:sp>
        <p:nvSpPr>
          <p:cNvPr id="117" name="Равнобедренный треугольник 116"/>
          <p:cNvSpPr/>
          <p:nvPr/>
        </p:nvSpPr>
        <p:spPr>
          <a:xfrm>
            <a:off x="3873795" y="2182677"/>
            <a:ext cx="2150533" cy="146539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ММС</a:t>
            </a:r>
          </a:p>
          <a:p>
            <a:pPr algn="ctr"/>
            <a:endParaRPr lang="ru-RU" b="1" dirty="0"/>
          </a:p>
        </p:txBody>
      </p:sp>
      <p:cxnSp>
        <p:nvCxnSpPr>
          <p:cNvPr id="128" name="Прямая со стрелкой 127"/>
          <p:cNvCxnSpPr>
            <a:stCxn id="105" idx="0"/>
            <a:endCxn id="8" idx="2"/>
          </p:cNvCxnSpPr>
          <p:nvPr/>
        </p:nvCxnSpPr>
        <p:spPr>
          <a:xfrm flipV="1">
            <a:off x="7980048" y="2620432"/>
            <a:ext cx="483351" cy="437354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Прямая со стрелкой 142"/>
          <p:cNvCxnSpPr>
            <a:endCxn id="46" idx="5"/>
          </p:cNvCxnSpPr>
          <p:nvPr/>
        </p:nvCxnSpPr>
        <p:spPr>
          <a:xfrm flipV="1">
            <a:off x="10343964" y="2791261"/>
            <a:ext cx="319247" cy="54194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Прямоугольник 151"/>
          <p:cNvSpPr/>
          <p:nvPr/>
        </p:nvSpPr>
        <p:spPr>
          <a:xfrm>
            <a:off x="3723413" y="5778321"/>
            <a:ext cx="2311400" cy="6688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Муниципальный координационный совет </a:t>
            </a:r>
            <a:br>
              <a:rPr lang="ru-RU" sz="1200" dirty="0" smtClean="0"/>
            </a:br>
            <a:r>
              <a:rPr lang="ru-RU" sz="1200" dirty="0" smtClean="0"/>
              <a:t>по ФГОС</a:t>
            </a:r>
            <a:endParaRPr lang="ru-RU" sz="1200" dirty="0"/>
          </a:p>
        </p:txBody>
      </p:sp>
      <p:cxnSp>
        <p:nvCxnSpPr>
          <p:cNvPr id="153" name="Прямая со стрелкой 152"/>
          <p:cNvCxnSpPr>
            <a:stCxn id="117" idx="3"/>
            <a:endCxn id="152" idx="0"/>
          </p:cNvCxnSpPr>
          <p:nvPr/>
        </p:nvCxnSpPr>
        <p:spPr>
          <a:xfrm flipH="1">
            <a:off x="4879113" y="3648074"/>
            <a:ext cx="69949" cy="2130247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Прямая со стрелкой 155"/>
          <p:cNvCxnSpPr>
            <a:stCxn id="14" idx="3"/>
            <a:endCxn id="152" idx="0"/>
          </p:cNvCxnSpPr>
          <p:nvPr/>
        </p:nvCxnSpPr>
        <p:spPr>
          <a:xfrm>
            <a:off x="3462866" y="4966990"/>
            <a:ext cx="1416247" cy="811331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Прямая со стрелкой 158"/>
          <p:cNvCxnSpPr>
            <a:stCxn id="13" idx="1"/>
            <a:endCxn id="152" idx="0"/>
          </p:cNvCxnSpPr>
          <p:nvPr/>
        </p:nvCxnSpPr>
        <p:spPr>
          <a:xfrm flipH="1">
            <a:off x="4879113" y="5137151"/>
            <a:ext cx="1209577" cy="641170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436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Прямая со стрелкой 64"/>
          <p:cNvCxnSpPr>
            <a:stCxn id="43" idx="7"/>
            <a:endCxn id="37" idx="2"/>
          </p:cNvCxnSpPr>
          <p:nvPr/>
        </p:nvCxnSpPr>
        <p:spPr>
          <a:xfrm flipV="1">
            <a:off x="5832870" y="2960315"/>
            <a:ext cx="3665740" cy="1817240"/>
          </a:xfrm>
          <a:prstGeom prst="straightConnector1">
            <a:avLst/>
          </a:prstGeom>
          <a:ln w="19050">
            <a:solidFill>
              <a:srgbClr val="992F05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>
            <a:endCxn id="32" idx="2"/>
          </p:cNvCxnSpPr>
          <p:nvPr/>
        </p:nvCxnSpPr>
        <p:spPr>
          <a:xfrm flipH="1" flipV="1">
            <a:off x="4362452" y="2713093"/>
            <a:ext cx="941337" cy="2057951"/>
          </a:xfrm>
          <a:prstGeom prst="straightConnector1">
            <a:avLst/>
          </a:prstGeom>
          <a:ln w="19050">
            <a:solidFill>
              <a:srgbClr val="992F05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Заголовок 1"/>
          <p:cNvSpPr txBox="1">
            <a:spLocks/>
          </p:cNvSpPr>
          <p:nvPr/>
        </p:nvSpPr>
        <p:spPr>
          <a:xfrm>
            <a:off x="499534" y="235219"/>
            <a:ext cx="11175013" cy="11816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latin typeface="Cambria" pitchFamily="18" charset="0"/>
              </a:rPr>
              <a:t>Субъекты единой методической службы</a:t>
            </a:r>
            <a:br>
              <a:rPr lang="ru-RU" dirty="0" smtClean="0">
                <a:latin typeface="Cambria" pitchFamily="18" charset="0"/>
              </a:rPr>
            </a:br>
            <a:r>
              <a:rPr lang="ru-RU" sz="2000" dirty="0" smtClean="0"/>
              <a:t>институциональный уровень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05590" y="3985603"/>
            <a:ext cx="1545168" cy="671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/>
              <a:t>КОУЧи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1369" y="3742758"/>
            <a:ext cx="1440867" cy="353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ФИО № 2</a:t>
            </a:r>
            <a:endParaRPr lang="ru-RU" sz="1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51369" y="4430771"/>
            <a:ext cx="1440867" cy="353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ФИО № …</a:t>
            </a:r>
            <a:endParaRPr lang="ru-RU" sz="1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401235" y="5149577"/>
            <a:ext cx="1429280" cy="353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ФИО № </a:t>
            </a:r>
            <a:r>
              <a:rPr lang="en-US" sz="1600" dirty="0" smtClean="0"/>
              <a:t>N</a:t>
            </a:r>
            <a:endParaRPr lang="ru-RU" sz="1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401235" y="3209354"/>
            <a:ext cx="1429280" cy="353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ФИО № 1</a:t>
            </a:r>
            <a:endParaRPr lang="ru-RU" sz="1600" dirty="0"/>
          </a:p>
        </p:txBody>
      </p:sp>
      <p:cxnSp>
        <p:nvCxnSpPr>
          <p:cNvPr id="13" name="Прямая со стрелкой 12"/>
          <p:cNvCxnSpPr>
            <a:stCxn id="8" idx="1"/>
            <a:endCxn id="12" idx="2"/>
          </p:cNvCxnSpPr>
          <p:nvPr/>
        </p:nvCxnSpPr>
        <p:spPr>
          <a:xfrm flipH="1" flipV="1">
            <a:off x="2115875" y="3562532"/>
            <a:ext cx="589715" cy="758587"/>
          </a:xfrm>
          <a:prstGeom prst="straightConnector1">
            <a:avLst/>
          </a:prstGeom>
          <a:ln w="19050">
            <a:solidFill>
              <a:srgbClr val="992F05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8" idx="1"/>
            <a:endCxn id="11" idx="0"/>
          </p:cNvCxnSpPr>
          <p:nvPr/>
        </p:nvCxnSpPr>
        <p:spPr>
          <a:xfrm flipH="1">
            <a:off x="2115875" y="4321119"/>
            <a:ext cx="589715" cy="828458"/>
          </a:xfrm>
          <a:prstGeom prst="straightConnector1">
            <a:avLst/>
          </a:prstGeom>
          <a:ln w="19050">
            <a:solidFill>
              <a:srgbClr val="992F05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8" idx="1"/>
            <a:endCxn id="10" idx="3"/>
          </p:cNvCxnSpPr>
          <p:nvPr/>
        </p:nvCxnSpPr>
        <p:spPr>
          <a:xfrm flipH="1">
            <a:off x="1792236" y="4321119"/>
            <a:ext cx="913354" cy="286241"/>
          </a:xfrm>
          <a:prstGeom prst="straightConnector1">
            <a:avLst/>
          </a:prstGeom>
          <a:ln w="19050">
            <a:solidFill>
              <a:srgbClr val="992F05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8" idx="1"/>
            <a:endCxn id="9" idx="3"/>
          </p:cNvCxnSpPr>
          <p:nvPr/>
        </p:nvCxnSpPr>
        <p:spPr>
          <a:xfrm flipH="1" flipV="1">
            <a:off x="1792236" y="3919347"/>
            <a:ext cx="913354" cy="401772"/>
          </a:xfrm>
          <a:prstGeom prst="straightConnector1">
            <a:avLst/>
          </a:prstGeom>
          <a:ln w="19050">
            <a:solidFill>
              <a:srgbClr val="992F05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3679580" y="1836751"/>
            <a:ext cx="1365744" cy="8763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Творческая группа</a:t>
            </a:r>
            <a:endParaRPr lang="ru-RU" sz="1600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4568580" y="2671801"/>
            <a:ext cx="1365744" cy="8763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Творческая группа</a:t>
            </a:r>
            <a:endParaRPr lang="ru-RU" sz="1600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6821838" y="2055972"/>
            <a:ext cx="2418224" cy="5074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Проектная группа</a:t>
            </a:r>
            <a:endParaRPr lang="ru-RU" sz="1600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8289498" y="2452850"/>
            <a:ext cx="2418224" cy="5074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Проектная группа</a:t>
            </a:r>
            <a:endParaRPr lang="ru-RU" sz="16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8424155" y="3985603"/>
            <a:ext cx="2511356" cy="5357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МО по предмету…</a:t>
            </a:r>
            <a:endParaRPr lang="ru-RU" sz="1400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9014388" y="4608789"/>
            <a:ext cx="2511356" cy="5357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МО по предмету…</a:t>
            </a:r>
            <a:endParaRPr lang="ru-RU" sz="1400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8734634" y="5234866"/>
            <a:ext cx="2511356" cy="5357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МО по предмету…</a:t>
            </a:r>
            <a:endParaRPr lang="ru-RU" sz="1400" dirty="0"/>
          </a:p>
        </p:txBody>
      </p:sp>
      <p:sp>
        <p:nvSpPr>
          <p:cNvPr id="38" name="Овал 37"/>
          <p:cNvSpPr/>
          <p:nvPr/>
        </p:nvSpPr>
        <p:spPr>
          <a:xfrm>
            <a:off x="7477017" y="4404991"/>
            <a:ext cx="1440956" cy="13525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МО</a:t>
            </a:r>
            <a:endParaRPr lang="ru-RU" sz="2400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6840217" y="5949451"/>
            <a:ext cx="3691822" cy="541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МО </a:t>
            </a:r>
            <a:r>
              <a:rPr lang="ru-RU" sz="1400" dirty="0" err="1" smtClean="0"/>
              <a:t>межпредметный</a:t>
            </a:r>
            <a:endParaRPr lang="ru-RU" sz="1400" dirty="0"/>
          </a:p>
        </p:txBody>
      </p:sp>
      <p:sp>
        <p:nvSpPr>
          <p:cNvPr id="43" name="Восьмиугольник 42"/>
          <p:cNvSpPr/>
          <p:nvPr/>
        </p:nvSpPr>
        <p:spPr>
          <a:xfrm>
            <a:off x="4293704" y="4777555"/>
            <a:ext cx="1963973" cy="1450399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 smtClean="0"/>
              <a:t>Методичес</a:t>
            </a:r>
            <a:endParaRPr lang="ru-RU" sz="2000" dirty="0" smtClean="0"/>
          </a:p>
          <a:p>
            <a:pPr algn="ctr"/>
            <a:r>
              <a:rPr lang="ru-RU" sz="2000" dirty="0" smtClean="0"/>
              <a:t>кий совет </a:t>
            </a:r>
            <a:br>
              <a:rPr lang="ru-RU" sz="2000" dirty="0" smtClean="0"/>
            </a:br>
            <a:r>
              <a:rPr lang="ru-RU" sz="2400" dirty="0" smtClean="0"/>
              <a:t>ОО</a:t>
            </a:r>
            <a:endParaRPr lang="ru-RU" sz="2400" dirty="0"/>
          </a:p>
        </p:txBody>
      </p:sp>
      <p:cxnSp>
        <p:nvCxnSpPr>
          <p:cNvPr id="53" name="Прямая со стрелкой 52"/>
          <p:cNvCxnSpPr>
            <a:stCxn id="43" idx="6"/>
            <a:endCxn id="8" idx="3"/>
          </p:cNvCxnSpPr>
          <p:nvPr/>
        </p:nvCxnSpPr>
        <p:spPr>
          <a:xfrm flipH="1" flipV="1">
            <a:off x="4250758" y="4321119"/>
            <a:ext cx="467753" cy="456436"/>
          </a:xfrm>
          <a:prstGeom prst="straightConnector1">
            <a:avLst/>
          </a:prstGeom>
          <a:ln w="19050">
            <a:solidFill>
              <a:srgbClr val="992F05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>
          <a:xfrm flipH="1" flipV="1">
            <a:off x="5241763" y="3541358"/>
            <a:ext cx="41844" cy="1236197"/>
          </a:xfrm>
          <a:prstGeom prst="straightConnector1">
            <a:avLst/>
          </a:prstGeom>
          <a:ln w="19050">
            <a:solidFill>
              <a:srgbClr val="992F05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>
            <a:stCxn id="43" idx="7"/>
          </p:cNvCxnSpPr>
          <p:nvPr/>
        </p:nvCxnSpPr>
        <p:spPr>
          <a:xfrm flipV="1">
            <a:off x="5832870" y="2574299"/>
            <a:ext cx="1921114" cy="2203256"/>
          </a:xfrm>
          <a:prstGeom prst="straightConnector1">
            <a:avLst/>
          </a:prstGeom>
          <a:ln w="19050">
            <a:solidFill>
              <a:srgbClr val="992F05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>
            <a:stCxn id="42" idx="1"/>
            <a:endCxn id="43" idx="1"/>
          </p:cNvCxnSpPr>
          <p:nvPr/>
        </p:nvCxnSpPr>
        <p:spPr>
          <a:xfrm flipH="1" flipV="1">
            <a:off x="6257677" y="5803147"/>
            <a:ext cx="582540" cy="416970"/>
          </a:xfrm>
          <a:prstGeom prst="straightConnector1">
            <a:avLst/>
          </a:prstGeom>
          <a:ln w="19050">
            <a:solidFill>
              <a:srgbClr val="992F05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stCxn id="38" idx="2"/>
            <a:endCxn id="43" idx="0"/>
          </p:cNvCxnSpPr>
          <p:nvPr/>
        </p:nvCxnSpPr>
        <p:spPr>
          <a:xfrm flipH="1">
            <a:off x="6257677" y="5081279"/>
            <a:ext cx="1219340" cy="121083"/>
          </a:xfrm>
          <a:prstGeom prst="straightConnector1">
            <a:avLst/>
          </a:prstGeom>
          <a:ln w="19050">
            <a:solidFill>
              <a:srgbClr val="992F05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823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>
                <a:latin typeface="Cambria" pitchFamily="18" charset="0"/>
              </a:rPr>
              <a:t>Государственный заказ </a:t>
            </a:r>
            <a:r>
              <a:rPr lang="en-US" dirty="0">
                <a:latin typeface="Cambria" pitchFamily="18" charset="0"/>
              </a:rPr>
              <a:t/>
            </a:r>
            <a:br>
              <a:rPr lang="en-US" dirty="0">
                <a:latin typeface="Cambria" pitchFamily="18" charset="0"/>
              </a:rPr>
            </a:br>
            <a:r>
              <a:rPr lang="ru-RU" dirty="0">
                <a:latin typeface="Cambria" pitchFamily="18" charset="0"/>
              </a:rPr>
              <a:t>на </a:t>
            </a:r>
            <a:r>
              <a:rPr lang="ru-RU" dirty="0">
                <a:latin typeface="Cambria" pitchFamily="18" charset="0"/>
              </a:rPr>
              <a:t>развитие  системы образования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2054" y="1901536"/>
            <a:ext cx="10501745" cy="4475410"/>
          </a:xfrm>
        </p:spPr>
        <p:txBody>
          <a:bodyPr>
            <a:noAutofit/>
          </a:bodyPr>
          <a:lstStyle/>
          <a:p>
            <a:pPr marL="355600" indent="-355600">
              <a:buClr>
                <a:srgbClr val="D93F0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altLang="ru-RU" sz="2200" dirty="0">
                <a:solidFill>
                  <a:schemeClr val="tx1"/>
                </a:solidFill>
                <a:latin typeface="Arial Narrow" pitchFamily="34" charset="0"/>
              </a:rPr>
              <a:t>Указ президента РФ № 599 «О мерах по реализации государственной политики в мероприятиях по реализации государственной социальной политики» </a:t>
            </a:r>
          </a:p>
          <a:p>
            <a:pPr marL="355600" indent="-355600">
              <a:buClr>
                <a:srgbClr val="D93F0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altLang="ru-RU" sz="2200" dirty="0">
                <a:solidFill>
                  <a:schemeClr val="tx1"/>
                </a:solidFill>
                <a:latin typeface="Arial Narrow" pitchFamily="34" charset="0"/>
              </a:rPr>
              <a:t>Государственная программа Российской Федерации «Развитие образования</a:t>
            </a:r>
            <a:r>
              <a:rPr lang="ru-RU" altLang="ru-RU" sz="2200" dirty="0" smtClean="0">
                <a:solidFill>
                  <a:schemeClr val="tx1"/>
                </a:solidFill>
                <a:latin typeface="Arial Narrow" pitchFamily="34" charset="0"/>
              </a:rPr>
              <a:t>» на </a:t>
            </a:r>
            <a:r>
              <a:rPr lang="ru-RU" altLang="ru-RU" sz="2200" dirty="0">
                <a:solidFill>
                  <a:schemeClr val="tx1"/>
                </a:solidFill>
                <a:latin typeface="Arial Narrow" pitchFamily="34" charset="0"/>
              </a:rPr>
              <a:t>2013 – 2020 годы </a:t>
            </a:r>
          </a:p>
          <a:p>
            <a:pPr marL="355600" indent="-355600">
              <a:buClr>
                <a:srgbClr val="D93F0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chemeClr val="tx1"/>
                </a:solidFill>
                <a:latin typeface="Arial Narrow" pitchFamily="34" charset="0"/>
              </a:rPr>
              <a:t>Распоряжение Правительства РФ от 08.12.2011 N 2227-р «Об утверждении Стратегии инновационного развития Российской Федерации на период до 2020года </a:t>
            </a:r>
          </a:p>
          <a:p>
            <a:pPr marL="355600" indent="-355600">
              <a:buClr>
                <a:srgbClr val="D93F0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altLang="ru-RU" sz="2200" dirty="0">
                <a:solidFill>
                  <a:schemeClr val="tx1"/>
                </a:solidFill>
                <a:latin typeface="Arial Narrow" pitchFamily="34" charset="0"/>
              </a:rPr>
              <a:t>Закон № 273-ФЗ  «Об образовании в Российской Федерации» от 29.12.12</a:t>
            </a:r>
          </a:p>
          <a:p>
            <a:pPr marL="355600" indent="-355600">
              <a:buClr>
                <a:srgbClr val="D93F0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chemeClr val="tx1"/>
                </a:solidFill>
                <a:latin typeface="Arial Narrow" pitchFamily="34" charset="0"/>
              </a:rPr>
              <a:t>Приказ Министерства труда и социальной защиты РФ №544н "Об утверждении профессионального стандарта "Педагог (педагогическая деятельность в сфере дошкольного, начального общего, основного общего, среднего общего образования) (воспитатель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itchFamily="34" charset="0"/>
              </a:rPr>
              <a:t>, учитель)Новые аттестационные процедуры</a:t>
            </a:r>
          </a:p>
          <a:p>
            <a:pPr>
              <a:buClr>
                <a:srgbClr val="D93F01"/>
              </a:buClr>
              <a:buFont typeface="Wingdings" panose="05000000000000000000" pitchFamily="2" charset="2"/>
              <a:buChar char="ü"/>
            </a:pPr>
            <a:endParaRPr lang="ru-RU" sz="2200" dirty="0">
              <a:solidFill>
                <a:schemeClr val="tx1">
                  <a:lumMod val="95000"/>
                  <a:lumOff val="5000"/>
                </a:schemeClr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58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8265" y="2184739"/>
            <a:ext cx="10168468" cy="2632794"/>
          </a:xfrm>
        </p:spPr>
        <p:txBody>
          <a:bodyPr vert="horz" lIns="91440" tIns="45720" rIns="91440" bIns="45720" rtlCol="0">
            <a:noAutofit/>
          </a:bodyPr>
          <a:lstStyle/>
          <a:p>
            <a:pPr marL="355600" indent="-355600">
              <a:spcBef>
                <a:spcPts val="1800"/>
              </a:spcBef>
              <a:buClr>
                <a:srgbClr val="D93F0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3200" dirty="0">
                <a:solidFill>
                  <a:schemeClr val="tx1"/>
                </a:solidFill>
                <a:latin typeface="Arial Narrow" pitchFamily="34" charset="0"/>
              </a:rPr>
              <a:t>Информационно-методическая деятельность</a:t>
            </a:r>
          </a:p>
          <a:p>
            <a:pPr marL="355600" indent="-355600">
              <a:spcBef>
                <a:spcPts val="1800"/>
              </a:spcBef>
              <a:buClr>
                <a:srgbClr val="D93F0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3200" dirty="0">
                <a:solidFill>
                  <a:schemeClr val="tx1"/>
                </a:solidFill>
                <a:latin typeface="Arial Narrow" pitchFamily="34" charset="0"/>
              </a:rPr>
              <a:t>Организационно-методическая деятельность</a:t>
            </a:r>
          </a:p>
          <a:p>
            <a:pPr marL="355600" indent="-355600">
              <a:spcBef>
                <a:spcPts val="1800"/>
              </a:spcBef>
              <a:buClr>
                <a:srgbClr val="D93F0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3200" dirty="0" smtClean="0">
                <a:solidFill>
                  <a:schemeClr val="tx1"/>
                </a:solidFill>
                <a:latin typeface="Arial Narrow" pitchFamily="34" charset="0"/>
              </a:rPr>
              <a:t>Образовательная </a:t>
            </a:r>
            <a:r>
              <a:rPr lang="ru-RU" sz="3200" dirty="0">
                <a:solidFill>
                  <a:schemeClr val="tx1"/>
                </a:solidFill>
                <a:latin typeface="Arial Narrow" pitchFamily="34" charset="0"/>
              </a:rPr>
              <a:t>деятельность</a:t>
            </a:r>
          </a:p>
          <a:p>
            <a:pPr marL="355600" indent="-355600">
              <a:spcBef>
                <a:spcPts val="1800"/>
              </a:spcBef>
              <a:buClr>
                <a:srgbClr val="D93F0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3200" dirty="0" smtClean="0">
                <a:solidFill>
                  <a:schemeClr val="tx1"/>
                </a:solidFill>
                <a:latin typeface="Arial Narrow" pitchFamily="34" charset="0"/>
              </a:rPr>
              <a:t>Научно-методическая </a:t>
            </a:r>
            <a:r>
              <a:rPr lang="ru-RU" sz="3200" dirty="0">
                <a:solidFill>
                  <a:schemeClr val="tx1"/>
                </a:solidFill>
                <a:latin typeface="Arial Narrow" pitchFamily="34" charset="0"/>
              </a:rPr>
              <a:t>деятельность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296333"/>
            <a:ext cx="11175013" cy="111390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>
                <a:latin typeface="Cambria" pitchFamily="18" charset="0"/>
              </a:rPr>
              <a:t>Содержание и направления </a:t>
            </a:r>
            <a:r>
              <a:rPr lang="ru-RU" dirty="0" smtClean="0">
                <a:latin typeface="Cambria" pitchFamily="18" charset="0"/>
              </a:rPr>
              <a:t>деятельности</a:t>
            </a:r>
            <a:endParaRPr lang="ru-RU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84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6769582"/>
              </p:ext>
            </p:extLst>
          </p:nvPr>
        </p:nvGraphicFramePr>
        <p:xfrm>
          <a:off x="215858" y="1618693"/>
          <a:ext cx="11734952" cy="47741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07787"/>
                <a:gridCol w="3244132"/>
                <a:gridCol w="2854519"/>
                <a:gridCol w="2528514"/>
              </a:tblGrid>
              <a:tr h="933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Содержание</a:t>
                      </a:r>
                    </a:p>
                  </a:txBody>
                  <a:tcPr marL="59021" marR="590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Региональный </a:t>
                      </a: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уровень</a:t>
                      </a:r>
                    </a:p>
                  </a:txBody>
                  <a:tcPr marL="59021" marR="590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Муниципальный </a:t>
                      </a: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уровень</a:t>
                      </a:r>
                    </a:p>
                  </a:txBody>
                  <a:tcPr marL="59021" marR="590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Институциональный </a:t>
                      </a: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уровень</a:t>
                      </a:r>
                    </a:p>
                  </a:txBody>
                  <a:tcPr marL="59021" marR="59021" marT="0" marB="0" anchor="ctr"/>
                </a:tc>
              </a:tr>
              <a:tr h="77987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Обеспечение информационно-методического сопровождения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021" marR="59021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Региональный электронный образовательный ресурс «Энциклопедия им. Г.К.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Селевко</a:t>
                      </a:r>
                      <a:r>
                        <a:rPr lang="ru-RU" sz="1400" dirty="0" smtClean="0">
                          <a:effectLst/>
                        </a:rPr>
                        <a:t>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021" marR="59021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Банк 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актуального педагогического опыта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Методическая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копилка 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1844702">
                <a:tc>
                  <a:txBody>
                    <a:bodyPr/>
                    <a:lstStyle/>
                    <a:p>
                      <a:pPr algn="l"/>
                      <a:r>
                        <a:rPr lang="ru-RU" sz="14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Создание условий для обмена</a:t>
                      </a:r>
                    </a:p>
                    <a:p>
                      <a:pPr algn="l"/>
                      <a:r>
                        <a:rPr lang="ru-RU" sz="14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актуальным опытом педагогической и управленческой деятельности между организациями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021" marR="59021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Региональные конференции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Презентационные площадки РИП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Ярмарка инновационных проектов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Педагогические субботники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9021" marR="59021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 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Муниципальные и межмуниципальные конференции, семинары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Фестивали инновационных идей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Педагогические субботники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9021" marR="59021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Открытые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мероприятия по обсуждению и демонстрации внедряемых новшеств с участием представителей регионального / муниципального уровня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Педагогические субботники</a:t>
                      </a:r>
                      <a:endParaRPr lang="ru-RU" sz="1400" baseline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021" marR="59021" marT="0" marB="0" anchor="ctr"/>
                </a:tc>
              </a:tr>
              <a:tr h="1216550">
                <a:tc>
                  <a:txBody>
                    <a:bodyPr/>
                    <a:lstStyle/>
                    <a:p>
                      <a:pPr algn="l"/>
                      <a:r>
                        <a:rPr lang="ru-RU" sz="14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Информирование педагогической общественности о передовых технологиях</a:t>
                      </a:r>
                    </a:p>
                    <a:p>
                      <a:pPr algn="l"/>
                      <a:r>
                        <a:rPr lang="ru-RU" sz="14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педагогической и управленческой деятельности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021" marR="59021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Научно-методический журнал «Образовательная панорама»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Электронное издание «Ярославская область: образовательные ресурсы»</a:t>
                      </a:r>
                      <a:endParaRPr lang="ru-RU" sz="1400" kern="1200" baseline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021" marR="59021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 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Информационно-методические сборники, сайты ММС</a:t>
                      </a:r>
                      <a:endParaRPr lang="ru-RU" sz="1400" kern="1200" baseline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021" marR="59021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Сайты ОО, учителей- победителей конкурсов профессионального мастерства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Информационные бюллетени, Банк лучших уроков</a:t>
                      </a:r>
                      <a:endParaRPr lang="ru-RU" sz="1400" kern="1200" baseline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021" marR="59021" marT="0" marB="0"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65018" y="355847"/>
            <a:ext cx="11017995" cy="96379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>
                <a:latin typeface="Cambria" pitchFamily="18" charset="0"/>
              </a:rPr>
              <a:t>Информационно-методическая </a:t>
            </a:r>
            <a:r>
              <a:rPr lang="ru-RU" dirty="0">
                <a:latin typeface="Cambria" pitchFamily="18" charset="0"/>
              </a:rPr>
              <a:t>деятельность</a:t>
            </a:r>
          </a:p>
        </p:txBody>
      </p:sp>
    </p:spTree>
    <p:extLst>
      <p:ext uri="{BB962C8B-B14F-4D97-AF65-F5344CB8AC3E}">
        <p14:creationId xmlns:p14="http://schemas.microsoft.com/office/powerpoint/2010/main" val="247246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7909529"/>
              </p:ext>
            </p:extLst>
          </p:nvPr>
        </p:nvGraphicFramePr>
        <p:xfrm>
          <a:off x="223810" y="1642548"/>
          <a:ext cx="11750854" cy="45985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40809"/>
                <a:gridCol w="2989691"/>
                <a:gridCol w="2862469"/>
                <a:gridCol w="2957885"/>
              </a:tblGrid>
              <a:tr h="933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Содержание</a:t>
                      </a:r>
                    </a:p>
                  </a:txBody>
                  <a:tcPr marL="59021" marR="590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Региональный </a:t>
                      </a: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уровень</a:t>
                      </a:r>
                    </a:p>
                  </a:txBody>
                  <a:tcPr marL="59021" marR="590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Муниципальный </a:t>
                      </a: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уровень</a:t>
                      </a:r>
                    </a:p>
                  </a:txBody>
                  <a:tcPr marL="59021" marR="590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Институциональный </a:t>
                      </a: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уровень</a:t>
                      </a:r>
                    </a:p>
                  </a:txBody>
                  <a:tcPr marL="59021" marR="59021" marT="0" marB="0" anchor="ctr"/>
                </a:tc>
              </a:tr>
              <a:tr h="135236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Изучение запросов на методическое сопровождение и выявление потенциала педагогов и ОО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Переговорная площадка для методических служб разного уровня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Аудит, анализ возможностей и потребностей педагогов МО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Паспорт инновационной деятельности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Диагностика уровня профессионального развития педагогов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Паспорт инновационной деятельности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03298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Осуществление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организационно-методического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сопровождения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План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совместных действий ИРО и ММС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План региональных мероприятий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План мероприятий на базе РИП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План методического сопровождения ОО (разрабатывается с учетом региональных мероприятий)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План методической работы ОО (строится с учетом мероприятий регионального и муниципального уровней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0231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Создание объединений педагогов,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способствующих их профессиональному развитию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МКС МС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РУМО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Мастерская лидера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Региональные профессиональные объединения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Сетевые организации РИП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ММО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Клубные объединения педагогов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Проектные группы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ШМО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КОУЧи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Творческие группы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65018" y="355847"/>
            <a:ext cx="11017995" cy="96379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>
                <a:latin typeface="Cambria" pitchFamily="18" charset="0"/>
              </a:rPr>
              <a:t>организационно-методическая </a:t>
            </a:r>
            <a:r>
              <a:rPr lang="ru-RU" dirty="0">
                <a:latin typeface="Cambria" pitchFamily="18" charset="0"/>
              </a:rPr>
              <a:t>деятельность</a:t>
            </a:r>
          </a:p>
        </p:txBody>
      </p:sp>
    </p:spTree>
    <p:extLst>
      <p:ext uri="{BB962C8B-B14F-4D97-AF65-F5344CB8AC3E}">
        <p14:creationId xmlns:p14="http://schemas.microsoft.com/office/powerpoint/2010/main" val="389736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2334208"/>
              </p:ext>
            </p:extLst>
          </p:nvPr>
        </p:nvGraphicFramePr>
        <p:xfrm>
          <a:off x="215859" y="1642547"/>
          <a:ext cx="11742903" cy="40229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49692"/>
                <a:gridCol w="3069204"/>
                <a:gridCol w="2695492"/>
                <a:gridCol w="2528515"/>
              </a:tblGrid>
              <a:tr h="9545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Содержание</a:t>
                      </a:r>
                    </a:p>
                  </a:txBody>
                  <a:tcPr marL="59021" marR="590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Региональный </a:t>
                      </a: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уровень</a:t>
                      </a:r>
                    </a:p>
                  </a:txBody>
                  <a:tcPr marL="59021" marR="590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Муниципальный </a:t>
                      </a: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уровень</a:t>
                      </a:r>
                    </a:p>
                  </a:txBody>
                  <a:tcPr marL="59021" marR="590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Институциональный </a:t>
                      </a: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уровень</a:t>
                      </a:r>
                    </a:p>
                  </a:txBody>
                  <a:tcPr marL="59021" marR="59021" marT="0" marB="0" anchor="ctr"/>
                </a:tc>
              </a:tr>
              <a:tr h="10466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Проектирование инновационных моделей педагогических практик в региональной системе образования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РРЦ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МРЦ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Управленческая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команда проекта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9550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Осуществление научно-методического сопровождения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Программа н-м сопровождения ММС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Программа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научно-методического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сопровождения ОО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Программа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научно-методического сопровождения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педагогов ОО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0466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Оказание помощи субъектам инновационной инфраструктуры в  подготовке и </a:t>
                      </a:r>
                      <a:r>
                        <a:rPr lang="ru-RU" sz="1400" dirty="0" err="1" smtClean="0"/>
                        <a:t>технологизации</a:t>
                      </a:r>
                      <a:r>
                        <a:rPr lang="ru-RU" sz="1400" dirty="0" smtClean="0"/>
                        <a:t> обобщения и представления актуального опыта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Мультипликация опыта (методические пособия, Программы внедрения новшеств)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Диссеминация опыта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(методические рекомендации, Программы внедрения новшеств)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Локализация опыта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(методические разработки, мастер-классы)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65018" y="355847"/>
            <a:ext cx="11017995" cy="96379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>
                <a:latin typeface="Cambria" pitchFamily="18" charset="0"/>
              </a:rPr>
              <a:t>научно-методическая </a:t>
            </a:r>
            <a:r>
              <a:rPr lang="ru-RU" dirty="0">
                <a:latin typeface="Cambria" pitchFamily="18" charset="0"/>
              </a:rPr>
              <a:t>деятельность</a:t>
            </a:r>
          </a:p>
        </p:txBody>
      </p:sp>
    </p:spTree>
    <p:extLst>
      <p:ext uri="{BB962C8B-B14F-4D97-AF65-F5344CB8AC3E}">
        <p14:creationId xmlns:p14="http://schemas.microsoft.com/office/powerpoint/2010/main" val="241447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Динамика показателей</a:t>
            </a:r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5488209"/>
              </p:ext>
            </p:extLst>
          </p:nvPr>
        </p:nvGraphicFramePr>
        <p:xfrm>
          <a:off x="186265" y="1617132"/>
          <a:ext cx="11794067" cy="5020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338733"/>
              </p:ext>
            </p:extLst>
          </p:nvPr>
        </p:nvGraphicFramePr>
        <p:xfrm>
          <a:off x="1413937" y="4539443"/>
          <a:ext cx="9000067" cy="20567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46426"/>
                <a:gridCol w="1484547"/>
                <a:gridCol w="1484547"/>
                <a:gridCol w="1484547"/>
              </a:tblGrid>
              <a:tr h="1615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2014</a:t>
                      </a:r>
                      <a:endParaRPr lang="ru-RU" sz="16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2015</a:t>
                      </a:r>
                      <a:endParaRPr lang="ru-RU" sz="16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2016</a:t>
                      </a:r>
                      <a:endParaRPr lang="ru-RU" sz="16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78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Проектов РИП</a:t>
                      </a:r>
                      <a:endParaRPr lang="ru-RU" sz="16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20</a:t>
                      </a:r>
                      <a:endParaRPr lang="ru-RU" sz="16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27</a:t>
                      </a:r>
                      <a:endParaRPr lang="ru-RU" sz="16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35</a:t>
                      </a:r>
                      <a:endParaRPr lang="ru-RU" sz="16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11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Задействовано организаций</a:t>
                      </a:r>
                      <a:endParaRPr lang="ru-RU" sz="16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69</a:t>
                      </a:r>
                      <a:endParaRPr lang="ru-RU" sz="16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121</a:t>
                      </a:r>
                      <a:endParaRPr lang="ru-RU" sz="16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184</a:t>
                      </a:r>
                      <a:endParaRPr lang="ru-RU" sz="1600" b="0" i="0" u="none" strike="noStrike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44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Задействовано муниципальных образований</a:t>
                      </a:r>
                      <a:endParaRPr lang="ru-RU" sz="16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7</a:t>
                      </a:r>
                      <a:endParaRPr lang="ru-RU" sz="16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13</a:t>
                      </a:r>
                      <a:endParaRPr lang="ru-RU" sz="16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17</a:t>
                      </a:r>
                      <a:endParaRPr lang="ru-RU" sz="16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78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Сетевые проекты</a:t>
                      </a:r>
                      <a:endParaRPr lang="ru-RU" sz="16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11</a:t>
                      </a:r>
                      <a:endParaRPr lang="ru-RU" sz="16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16</a:t>
                      </a:r>
                      <a:endParaRPr lang="ru-RU" sz="16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26</a:t>
                      </a:r>
                      <a:endParaRPr lang="ru-RU" sz="16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11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Межмуниципальные проекты</a:t>
                      </a:r>
                      <a:endParaRPr lang="ru-RU" sz="16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7</a:t>
                      </a:r>
                      <a:endParaRPr lang="ru-RU" sz="16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10</a:t>
                      </a:r>
                      <a:endParaRPr lang="ru-RU" sz="16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23</a:t>
                      </a:r>
                      <a:endParaRPr lang="ru-RU" sz="1600" b="0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838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5951" y="1989415"/>
            <a:ext cx="11210524" cy="4407408"/>
          </a:xfrm>
        </p:spPr>
        <p:txBody>
          <a:bodyPr vert="horz" lIns="91440" tIns="45720" rIns="91440" bIns="45720" rtlCol="0">
            <a:normAutofit/>
          </a:bodyPr>
          <a:lstStyle/>
          <a:p>
            <a:pPr marL="355600" indent="-355600">
              <a:spcBef>
                <a:spcPts val="1800"/>
              </a:spcBef>
              <a:buClr>
                <a:srgbClr val="D93F0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800" dirty="0">
                <a:solidFill>
                  <a:schemeClr val="tx1"/>
                </a:solidFill>
                <a:latin typeface="Arial Narrow" pitchFamily="34" charset="0"/>
              </a:rPr>
              <a:t>мониторинг отсроченных результатов (педагог)</a:t>
            </a:r>
          </a:p>
          <a:p>
            <a:pPr marL="355600" indent="-355600">
              <a:spcBef>
                <a:spcPts val="1800"/>
              </a:spcBef>
              <a:buClr>
                <a:srgbClr val="D93F0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800" dirty="0">
                <a:solidFill>
                  <a:schemeClr val="tx1"/>
                </a:solidFill>
                <a:latin typeface="Arial Narrow" pitchFamily="34" charset="0"/>
              </a:rPr>
              <a:t>мониторинг деятельности РИП (ОО)</a:t>
            </a:r>
          </a:p>
          <a:p>
            <a:pPr marL="355600" indent="-355600">
              <a:spcBef>
                <a:spcPts val="1800"/>
              </a:spcBef>
              <a:buClr>
                <a:srgbClr val="D93F0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800" dirty="0">
                <a:solidFill>
                  <a:schemeClr val="tx1"/>
                </a:solidFill>
                <a:latin typeface="Arial Narrow" pitchFamily="34" charset="0"/>
              </a:rPr>
              <a:t>анализ паспортов инновационной деятельности (ОО, МСО)</a:t>
            </a:r>
          </a:p>
          <a:p>
            <a:pPr marL="355600" indent="-355600">
              <a:spcBef>
                <a:spcPts val="1800"/>
              </a:spcBef>
              <a:buClr>
                <a:srgbClr val="D93F0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800" dirty="0">
                <a:solidFill>
                  <a:schemeClr val="tx1"/>
                </a:solidFill>
                <a:latin typeface="Arial Narrow" pitchFamily="34" charset="0"/>
              </a:rPr>
              <a:t>экспертиза продуктов инновационной деятельности (РСО)</a:t>
            </a:r>
          </a:p>
          <a:p>
            <a:pPr marL="355600" indent="-355600">
              <a:spcBef>
                <a:spcPts val="1800"/>
              </a:spcBef>
              <a:buClr>
                <a:srgbClr val="D93F0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800" dirty="0">
                <a:solidFill>
                  <a:schemeClr val="tx1"/>
                </a:solidFill>
                <a:latin typeface="Arial Narrow" pitchFamily="34" charset="0"/>
              </a:rPr>
              <a:t>анализ результатов инновационной деятельности (ОО, МСО, РСО)</a:t>
            </a:r>
          </a:p>
          <a:p>
            <a:pPr marL="355600" indent="-355600">
              <a:buClr>
                <a:srgbClr val="D93F01"/>
              </a:buClr>
              <a:buSzPct val="120000"/>
              <a:buFont typeface="Wingdings" panose="05000000000000000000" pitchFamily="2" charset="2"/>
              <a:buChar char="ü"/>
            </a:pPr>
            <a:endParaRPr lang="ru-RU" sz="28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>
                <a:latin typeface="Cambria" pitchFamily="18" charset="0"/>
              </a:rPr>
              <a:t>Оценка </a:t>
            </a:r>
            <a:r>
              <a:rPr lang="ru-RU" dirty="0">
                <a:latin typeface="Cambria" pitchFamily="18" charset="0"/>
              </a:rPr>
              <a:t>результатов</a:t>
            </a:r>
            <a:endParaRPr lang="ru-RU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29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Межмуниципальный координационный совет – инструмент объединения ресурсов для развития кадрового потенциала </a:t>
            </a:r>
            <a:endParaRPr lang="ru-RU" sz="24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 2" pitchFamily="18" charset="2"/>
              <a:buNone/>
            </a:pPr>
            <a:r>
              <a:rPr lang="ru-RU" sz="2900" dirty="0">
                <a:solidFill>
                  <a:schemeClr val="tx1"/>
                </a:solidFill>
                <a:latin typeface="Arial Narrow" pitchFamily="34" charset="0"/>
              </a:rPr>
              <a:t>Цель: </a:t>
            </a:r>
            <a:endParaRPr lang="ru-RU" sz="2900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900" dirty="0" smtClean="0">
                <a:solidFill>
                  <a:schemeClr val="tx1"/>
                </a:solidFill>
                <a:latin typeface="Arial Narrow" pitchFamily="34" charset="0"/>
              </a:rPr>
              <a:t>координация </a:t>
            </a:r>
            <a:r>
              <a:rPr lang="ru-RU" sz="2900" dirty="0">
                <a:solidFill>
                  <a:schemeClr val="tx1"/>
                </a:solidFill>
                <a:latin typeface="Arial Narrow" pitchFamily="34" charset="0"/>
              </a:rPr>
              <a:t>работы муниципальных методических служб , расширение существующих и налаживание новых взаимовыгодных и равноправных связей для эффективного решения вопросов, находящихся в сфере общих профессиональных интересов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900" dirty="0">
                <a:solidFill>
                  <a:schemeClr val="tx1"/>
                </a:solidFill>
                <a:latin typeface="Arial Narrow" pitchFamily="34" charset="0"/>
              </a:rPr>
              <a:t>Согласование запросов на методическое сопровождение всех субъектов региональной системы (соглашения о совместной деятельности)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900" dirty="0">
                <a:solidFill>
                  <a:schemeClr val="tx1"/>
                </a:solidFill>
                <a:latin typeface="Arial Narrow" pitchFamily="34" charset="0"/>
              </a:rPr>
              <a:t>Информирование педагогической общественности об актуальных направлениях  развития образования региона (паспорта инновационной деятельности)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900" dirty="0">
                <a:solidFill>
                  <a:schemeClr val="tx1"/>
                </a:solidFill>
                <a:latin typeface="Arial Narrow" pitchFamily="34" charset="0"/>
              </a:rPr>
              <a:t>Организация  </a:t>
            </a:r>
            <a:r>
              <a:rPr lang="ru-RU" sz="2800" dirty="0">
                <a:solidFill>
                  <a:schemeClr val="tx1"/>
                </a:solidFill>
                <a:latin typeface="Arial Narrow" pitchFamily="34" charset="0"/>
              </a:rPr>
              <a:t>межмуниципального сотрудничества по реализации региональной программы «Развитие кадрового потенциала системы образования» (межмуниципальные акции «Педагогический субботник», межмуниципальные конкурсы профессионального мастерства,  межмуниципальные инновационные площадки, </a:t>
            </a:r>
            <a:r>
              <a:rPr lang="ru-RU" sz="2800" dirty="0" err="1">
                <a:solidFill>
                  <a:schemeClr val="tx1"/>
                </a:solidFill>
                <a:latin typeface="Arial Narrow" pitchFamily="34" charset="0"/>
              </a:rPr>
              <a:t>стажировочные</a:t>
            </a:r>
            <a:r>
              <a:rPr lang="ru-RU" sz="2800" dirty="0">
                <a:solidFill>
                  <a:schemeClr val="tx1"/>
                </a:solidFill>
                <a:latin typeface="Arial Narrow" pitchFamily="34" charset="0"/>
              </a:rPr>
              <a:t>  площадки)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>
                <a:solidFill>
                  <a:schemeClr val="tx1"/>
                </a:solidFill>
                <a:latin typeface="Arial Narrow" pitchFamily="34" charset="0"/>
              </a:rPr>
              <a:t>Инициирование деятельности рабочих групп по реализации единичных проектов в региональной системе(«Модель взаимодействия профессиональных сообществ», «Разработка механизмов управления инновационными процессами», «Модель регионального электронного образовательного ресурса», «Интегрированная модель конкурсов профессионального мастерства»)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58012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Первые итоги и перспективы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1"/>
                </a:solidFill>
                <a:latin typeface="Arial Narrow" pitchFamily="34" charset="0"/>
              </a:rPr>
              <a:t>Активизировалась деятельность муниципальных методических служб;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1"/>
                </a:solidFill>
                <a:latin typeface="Arial Narrow" pitchFamily="34" charset="0"/>
              </a:rPr>
              <a:t>Апробированы различные формы взаимодействия субъектов методической деятельности;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1"/>
                </a:solidFill>
                <a:latin typeface="Arial Narrow" pitchFamily="34" charset="0"/>
              </a:rPr>
              <a:t>Модернизированы многие процессы сопровождения и развития кадров в региональной системе(сопровождение инновационной деятельности, организация и проведение конкурсов профессионального мастерства, функционирование банка актуального педагогического опыта, организация деятельности сетевых сообществ)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1"/>
                </a:solidFill>
                <a:latin typeface="Arial Narrow" pitchFamily="34" charset="0"/>
              </a:rPr>
              <a:t>Налажены горизонтальные связи, позволяющие объединить ресурсы для развития педагогических кадров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84680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2596" y="285728"/>
            <a:ext cx="8429684" cy="1143000"/>
          </a:xfrm>
        </p:spPr>
        <p:txBody>
          <a:bodyPr>
            <a:normAutofit fontScale="90000"/>
          </a:bodyPr>
          <a:lstStyle/>
          <a:p>
            <a:r>
              <a:rPr lang="ru-RU" sz="2800" dirty="0"/>
              <a:t>Школа методиста – постоянно действующее профессиональное сообщество методистов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67267" y="2015067"/>
            <a:ext cx="9643533" cy="358986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1"/>
                </a:solidFill>
                <a:latin typeface="Arial Narrow" pitchFamily="34" charset="0"/>
              </a:rPr>
              <a:t>Возможность </a:t>
            </a:r>
            <a:r>
              <a:rPr lang="ru-RU" sz="2400" dirty="0">
                <a:solidFill>
                  <a:schemeClr val="tx1"/>
                </a:solidFill>
                <a:latin typeface="Arial Narrow" pitchFamily="34" charset="0"/>
              </a:rPr>
              <a:t>профессионального общения и выстраивания горизонтальных связей между методистами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1"/>
                </a:solidFill>
                <a:latin typeface="Arial Narrow" pitchFamily="34" charset="0"/>
              </a:rPr>
              <a:t>Возможность  экспертной оценки  деятельности коллег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1"/>
                </a:solidFill>
                <a:latin typeface="Arial Narrow" pitchFamily="34" charset="0"/>
              </a:rPr>
              <a:t>Обмен опытом и обогащение новыми идеями по сопровождению педагогов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1"/>
                </a:solidFill>
                <a:latin typeface="Arial Narrow" pitchFamily="34" charset="0"/>
              </a:rPr>
              <a:t>Повышение квалификации методистов муниципального уровня и уровня учреждений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1"/>
                </a:solidFill>
                <a:latin typeface="Arial Narrow" pitchFamily="34" charset="0"/>
              </a:rPr>
              <a:t>Переговорная площадка для согласования интересов</a:t>
            </a:r>
            <a:endParaRPr lang="ru-RU" sz="2400" dirty="0">
              <a:solidFill>
                <a:schemeClr val="tx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0946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 fontScale="85000" lnSpcReduction="20000"/>
          </a:bodyPr>
          <a:lstStyle/>
          <a:p>
            <a:pPr marL="45720" indent="0">
              <a:buNone/>
            </a:pPr>
            <a:r>
              <a:rPr lang="ru-RU" sz="3000" b="1" dirty="0" smtClean="0">
                <a:solidFill>
                  <a:schemeClr val="tx1"/>
                </a:solidFill>
                <a:latin typeface="Arial Narrow" pitchFamily="34" charset="0"/>
              </a:rPr>
              <a:t>Способствует</a:t>
            </a:r>
            <a:r>
              <a:rPr lang="ru-RU" sz="2400" b="1" dirty="0" smtClean="0">
                <a:solidFill>
                  <a:schemeClr val="tx1"/>
                </a:solidFill>
                <a:latin typeface="Arial Narrow" pitchFamily="34" charset="0"/>
              </a:rPr>
              <a:t>:</a:t>
            </a:r>
          </a:p>
          <a:p>
            <a:pPr marL="355600" indent="-355600">
              <a:spcBef>
                <a:spcPts val="1800"/>
              </a:spcBef>
              <a:buClr>
                <a:srgbClr val="D93F0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800" dirty="0">
                <a:solidFill>
                  <a:schemeClr val="tx1"/>
                </a:solidFill>
                <a:latin typeface="Arial Narrow" pitchFamily="34" charset="0"/>
              </a:rPr>
              <a:t>улучшению качества предоставляемых методических услуг </a:t>
            </a:r>
          </a:p>
          <a:p>
            <a:pPr marL="355600" indent="-355600">
              <a:spcBef>
                <a:spcPts val="1800"/>
              </a:spcBef>
              <a:buClr>
                <a:srgbClr val="D93F0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tx1"/>
                </a:solidFill>
                <a:latin typeface="Arial Narrow" pitchFamily="34" charset="0"/>
              </a:rPr>
              <a:t>расширению </a:t>
            </a:r>
            <a:r>
              <a:rPr lang="ru-RU" sz="2800" dirty="0">
                <a:solidFill>
                  <a:schemeClr val="tx1"/>
                </a:solidFill>
                <a:latin typeface="Arial Narrow" pitchFamily="34" charset="0"/>
              </a:rPr>
              <a:t>возможностей методической работы за счет привлечения внешних партнеров и межмуниципального взаимодействия</a:t>
            </a:r>
          </a:p>
          <a:p>
            <a:pPr marL="355600" indent="-355600">
              <a:spcBef>
                <a:spcPts val="1800"/>
              </a:spcBef>
              <a:buClr>
                <a:srgbClr val="D93F0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800" dirty="0">
                <a:solidFill>
                  <a:schemeClr val="tx1"/>
                </a:solidFill>
                <a:latin typeface="Arial Narrow" pitchFamily="34" charset="0"/>
              </a:rPr>
              <a:t>большему охвату продуктивной деятельностью субъектов методической работы </a:t>
            </a:r>
          </a:p>
          <a:p>
            <a:pPr marL="355600" indent="-355600">
              <a:spcBef>
                <a:spcPts val="1800"/>
              </a:spcBef>
              <a:buClr>
                <a:srgbClr val="D93F0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800" dirty="0">
                <a:solidFill>
                  <a:schemeClr val="tx1"/>
                </a:solidFill>
                <a:latin typeface="Arial Narrow" pitchFamily="34" charset="0"/>
              </a:rPr>
              <a:t>уходу от фрагментарной методической работы к системным долгосрочным проектам </a:t>
            </a:r>
            <a:r>
              <a:rPr lang="ru-RU" sz="2800" dirty="0" err="1">
                <a:solidFill>
                  <a:schemeClr val="tx1"/>
                </a:solidFill>
                <a:latin typeface="Arial Narrow" pitchFamily="34" charset="0"/>
              </a:rPr>
              <a:t>деятельностного</a:t>
            </a:r>
            <a:r>
              <a:rPr lang="ru-RU" sz="2800" dirty="0">
                <a:solidFill>
                  <a:schemeClr val="tx1"/>
                </a:solidFill>
                <a:latin typeface="Arial Narrow" pitchFamily="34" charset="0"/>
              </a:rPr>
              <a:t>, проблемно-ориентированного характера </a:t>
            </a:r>
          </a:p>
          <a:p>
            <a:pPr marL="355600" indent="-355600">
              <a:spcBef>
                <a:spcPts val="1800"/>
              </a:spcBef>
              <a:buClr>
                <a:srgbClr val="D93F0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800" dirty="0">
                <a:solidFill>
                  <a:schemeClr val="tx1"/>
                </a:solidFill>
                <a:latin typeface="Arial Narrow" pitchFamily="34" charset="0"/>
              </a:rPr>
              <a:t>мобильности, меньшей </a:t>
            </a:r>
            <a:r>
              <a:rPr lang="ru-RU" sz="2800" dirty="0" err="1">
                <a:solidFill>
                  <a:schemeClr val="tx1"/>
                </a:solidFill>
                <a:latin typeface="Arial Narrow" pitchFamily="34" charset="0"/>
              </a:rPr>
              <a:t>трудозатратности</a:t>
            </a:r>
            <a:r>
              <a:rPr lang="ru-RU" sz="2800" dirty="0">
                <a:solidFill>
                  <a:schemeClr val="tx1"/>
                </a:solidFill>
                <a:latin typeface="Arial Narrow" pitchFamily="34" charset="0"/>
              </a:rPr>
              <a:t> методической работы на муниципальном уровне. </a:t>
            </a:r>
          </a:p>
          <a:p>
            <a:pPr marL="355600" indent="-355600">
              <a:buSzPct val="120000"/>
              <a:buFont typeface="Wingdings" panose="05000000000000000000" pitchFamily="2" charset="2"/>
              <a:buChar char="ü"/>
            </a:pPr>
            <a:endParaRPr lang="ru-RU" sz="24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4067" y="262393"/>
            <a:ext cx="11463865" cy="116884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3000" dirty="0">
                <a:latin typeface="Cambria" pitchFamily="18" charset="0"/>
              </a:rPr>
              <a:t>Региональная модель </a:t>
            </a:r>
            <a:r>
              <a:rPr lang="ru-RU" sz="3000" dirty="0">
                <a:latin typeface="Cambria" pitchFamily="18" charset="0"/>
              </a:rPr>
              <a:t>методического </a:t>
            </a:r>
            <a:r>
              <a:rPr lang="ru-RU" sz="3000" dirty="0">
                <a:latin typeface="Cambria" pitchFamily="18" charset="0"/>
              </a:rPr>
              <a:t>сопровождения </a:t>
            </a:r>
            <a:r>
              <a:rPr lang="ru-RU" sz="3000" dirty="0" smtClean="0">
                <a:latin typeface="Cambria" pitchFamily="18" charset="0"/>
              </a:rPr>
              <a:t>развития </a:t>
            </a:r>
            <a:r>
              <a:rPr lang="ru-RU" sz="3000" dirty="0">
                <a:latin typeface="Cambria" pitchFamily="18" charset="0"/>
              </a:rPr>
              <a:t>кадрового потенциала</a:t>
            </a:r>
          </a:p>
        </p:txBody>
      </p:sp>
    </p:spTree>
    <p:extLst>
      <p:ext uri="{BB962C8B-B14F-4D97-AF65-F5344CB8AC3E}">
        <p14:creationId xmlns:p14="http://schemas.microsoft.com/office/powerpoint/2010/main" val="111455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6245" y="2084134"/>
            <a:ext cx="9898522" cy="4360334"/>
          </a:xfrm>
        </p:spPr>
        <p:txBody>
          <a:bodyPr vert="horz" lIns="91440" tIns="45720" rIns="91440" bIns="45720" rtlCol="0">
            <a:noAutofit/>
          </a:bodyPr>
          <a:lstStyle/>
          <a:p>
            <a:pPr marL="355600" indent="-355600">
              <a:buClr>
                <a:srgbClr val="D93F0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altLang="ru-RU" sz="2800" dirty="0">
                <a:solidFill>
                  <a:schemeClr val="tx1"/>
                </a:solidFill>
                <a:latin typeface="Arial Narrow" pitchFamily="34" charset="0"/>
              </a:rPr>
              <a:t>креативный</a:t>
            </a:r>
          </a:p>
          <a:p>
            <a:pPr marL="355600" indent="-355600">
              <a:buClr>
                <a:srgbClr val="D93F0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altLang="ru-RU" sz="2800" dirty="0">
                <a:solidFill>
                  <a:schemeClr val="tx1"/>
                </a:solidFill>
                <a:latin typeface="Arial Narrow" pitchFamily="34" charset="0"/>
              </a:rPr>
              <a:t>владеющий современными образовательными технологиями</a:t>
            </a:r>
          </a:p>
          <a:p>
            <a:pPr marL="355600" indent="-355600">
              <a:buClr>
                <a:srgbClr val="D93F0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altLang="ru-RU" sz="2800" dirty="0">
                <a:solidFill>
                  <a:schemeClr val="tx1"/>
                </a:solidFill>
                <a:latin typeface="Arial Narrow" pitchFamily="34" charset="0"/>
              </a:rPr>
              <a:t>открытый новшествам </a:t>
            </a:r>
          </a:p>
          <a:p>
            <a:pPr marL="355600" indent="-355600">
              <a:buClr>
                <a:srgbClr val="D93F0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altLang="ru-RU" sz="2800" dirty="0">
                <a:solidFill>
                  <a:schemeClr val="tx1"/>
                </a:solidFill>
                <a:latin typeface="Arial Narrow" pitchFamily="34" charset="0"/>
              </a:rPr>
              <a:t>способный к личностному и профессиональному развитию </a:t>
            </a:r>
          </a:p>
          <a:p>
            <a:pPr marL="355600" indent="-355600">
              <a:buClr>
                <a:srgbClr val="D93F0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altLang="ru-RU" sz="2800" dirty="0">
                <a:solidFill>
                  <a:schemeClr val="tx1"/>
                </a:solidFill>
                <a:latin typeface="Arial Narrow" pitchFamily="34" charset="0"/>
              </a:rPr>
              <a:t>мотивированный на работу с учащимися </a:t>
            </a:r>
          </a:p>
          <a:p>
            <a:pPr marL="355600" indent="-355600">
              <a:buClr>
                <a:srgbClr val="D93F0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altLang="ru-RU" sz="2800" dirty="0">
                <a:solidFill>
                  <a:schemeClr val="tx1"/>
                </a:solidFill>
                <a:latin typeface="Arial Narrow" pitchFamily="34" charset="0"/>
              </a:rPr>
              <a:t>эффективно взаимодействующий с семьями обучающихся</a:t>
            </a:r>
          </a:p>
          <a:p>
            <a:pPr marL="355600" indent="-355600">
              <a:buClr>
                <a:srgbClr val="D93F01"/>
              </a:buClr>
              <a:buSzPct val="120000"/>
              <a:buFont typeface="Wingdings" panose="05000000000000000000" pitchFamily="2" charset="2"/>
              <a:buChar char="ü"/>
            </a:pPr>
            <a:endParaRPr lang="ru-RU" altLang="ru-RU" sz="28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ru-RU" altLang="ru-RU" dirty="0">
                <a:latin typeface="Cambria" pitchFamily="18" charset="0"/>
              </a:rPr>
              <a:t>Учитель - </a:t>
            </a:r>
            <a:r>
              <a:rPr lang="ru-RU" altLang="ru-RU" dirty="0">
                <a:latin typeface="Cambria" pitchFamily="18" charset="0"/>
              </a:rPr>
              <a:t>ключевая фигура </a:t>
            </a:r>
            <a:r>
              <a:rPr lang="ru-RU" altLang="ru-RU" dirty="0">
                <a:latin typeface="Cambria" pitchFamily="18" charset="0"/>
              </a:rPr>
              <a:t/>
            </a:r>
            <a:br>
              <a:rPr lang="ru-RU" altLang="ru-RU" dirty="0">
                <a:latin typeface="Cambria" pitchFamily="18" charset="0"/>
              </a:rPr>
            </a:br>
            <a:r>
              <a:rPr lang="ru-RU" altLang="ru-RU" dirty="0">
                <a:latin typeface="Cambria" pitchFamily="18" charset="0"/>
              </a:rPr>
              <a:t>современной </a:t>
            </a:r>
            <a:r>
              <a:rPr lang="ru-RU" altLang="ru-RU" dirty="0">
                <a:latin typeface="Cambria" pitchFamily="18" charset="0"/>
              </a:rPr>
              <a:t>школы</a:t>
            </a:r>
          </a:p>
        </p:txBody>
      </p:sp>
    </p:spTree>
    <p:extLst>
      <p:ext uri="{BB962C8B-B14F-4D97-AF65-F5344CB8AC3E}">
        <p14:creationId xmlns:p14="http://schemas.microsoft.com/office/powerpoint/2010/main" val="98915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5466" y="2085294"/>
            <a:ext cx="9834661" cy="22411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ru-RU" sz="3200" b="1" i="1" cap="all" spc="150" dirty="0">
                <a:solidFill>
                  <a:srgbClr val="AB3201"/>
                </a:solidFill>
                <a:latin typeface="Times New Roman" panose="02020603050405020304" pitchFamily="18" charset="0"/>
                <a:ea typeface="+mj-ea"/>
                <a:cs typeface="+mj-cs"/>
              </a:rPr>
              <a:t>Где нет общности интересов, </a:t>
            </a:r>
            <a:br>
              <a:rPr lang="ru-RU" sz="3200" b="1" i="1" cap="all" spc="150" dirty="0">
                <a:solidFill>
                  <a:srgbClr val="AB3201"/>
                </a:solidFill>
                <a:latin typeface="Times New Roman" panose="02020603050405020304" pitchFamily="18" charset="0"/>
                <a:ea typeface="+mj-ea"/>
                <a:cs typeface="+mj-cs"/>
              </a:rPr>
            </a:br>
            <a:r>
              <a:rPr lang="ru-RU" sz="3200" b="1" i="1" cap="all" spc="150" dirty="0">
                <a:solidFill>
                  <a:srgbClr val="AB3201"/>
                </a:solidFill>
                <a:latin typeface="Times New Roman" panose="02020603050405020304" pitchFamily="18" charset="0"/>
                <a:ea typeface="+mj-ea"/>
                <a:cs typeface="+mj-cs"/>
              </a:rPr>
              <a:t>там не может быть единства целей, </a:t>
            </a:r>
            <a:br>
              <a:rPr lang="ru-RU" sz="3200" b="1" i="1" cap="all" spc="150" dirty="0">
                <a:solidFill>
                  <a:srgbClr val="AB3201"/>
                </a:solidFill>
                <a:latin typeface="Times New Roman" panose="02020603050405020304" pitchFamily="18" charset="0"/>
                <a:ea typeface="+mj-ea"/>
                <a:cs typeface="+mj-cs"/>
              </a:rPr>
            </a:br>
            <a:r>
              <a:rPr lang="ru-RU" sz="3200" b="1" i="1" cap="all" spc="150" dirty="0">
                <a:solidFill>
                  <a:srgbClr val="AB3201"/>
                </a:solidFill>
                <a:latin typeface="Times New Roman" panose="02020603050405020304" pitchFamily="18" charset="0"/>
                <a:ea typeface="+mj-ea"/>
                <a:cs typeface="+mj-cs"/>
              </a:rPr>
              <a:t>не говоря уже о единстве действий</a:t>
            </a:r>
            <a:r>
              <a:rPr lang="ru-RU" sz="3200" b="1" i="1" cap="all" spc="150" dirty="0">
                <a:solidFill>
                  <a:srgbClr val="AB3201"/>
                </a:solidFill>
                <a:latin typeface="Times New Roman" panose="02020603050405020304" pitchFamily="18" charset="0"/>
                <a:ea typeface="+mj-ea"/>
                <a:cs typeface="+mj-cs"/>
              </a:rPr>
              <a:t>...</a:t>
            </a:r>
            <a:endParaRPr lang="ru-RU" sz="4000" b="1" i="1" cap="all" spc="150" dirty="0">
              <a:solidFill>
                <a:srgbClr val="AB3201"/>
              </a:solidFill>
              <a:latin typeface="Times New Roman" panose="02020603050405020304" pitchFamily="18" charset="0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ru-RU" sz="3200" b="1" i="1" cap="all" spc="150" dirty="0" smtClean="0">
                <a:solidFill>
                  <a:srgbClr val="AB3201"/>
                </a:solidFill>
                <a:latin typeface="Times New Roman" panose="02020603050405020304" pitchFamily="18" charset="0"/>
                <a:ea typeface="+mj-ea"/>
                <a:cs typeface="+mj-cs"/>
              </a:rPr>
              <a:t> </a:t>
            </a:r>
            <a:endParaRPr lang="ru-RU" sz="3200" b="1" i="1" cap="all" spc="150" dirty="0">
              <a:solidFill>
                <a:srgbClr val="AB3201"/>
              </a:solidFill>
              <a:latin typeface="Times New Roman" panose="02020603050405020304" pitchFamily="18" charset="0"/>
              <a:ea typeface="+mj-ea"/>
              <a:cs typeface="+mj-cs"/>
            </a:endParaRPr>
          </a:p>
          <a:p>
            <a:pPr algn="r">
              <a:spcBef>
                <a:spcPct val="0"/>
              </a:spcBef>
            </a:pPr>
            <a:r>
              <a:rPr lang="ru-RU" sz="3200" b="1" i="1" cap="all" spc="150" dirty="0">
                <a:solidFill>
                  <a:srgbClr val="AB3201"/>
                </a:solidFill>
                <a:latin typeface="Times New Roman" panose="02020603050405020304" pitchFamily="18" charset="0"/>
                <a:ea typeface="+mj-ea"/>
                <a:cs typeface="+mj-cs"/>
              </a:rPr>
              <a:t>Ф. Энгельс</a:t>
            </a:r>
          </a:p>
        </p:txBody>
      </p:sp>
    </p:spTree>
    <p:extLst>
      <p:ext uri="{BB962C8B-B14F-4D97-AF65-F5344CB8AC3E}">
        <p14:creationId xmlns:p14="http://schemas.microsoft.com/office/powerpoint/2010/main" val="17890674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C:\Users\egorova\Downloads\Bogoyavlenskaya-ploshhad- копия1 копия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371"/>
          <a:stretch/>
        </p:blipFill>
        <p:spPr bwMode="auto">
          <a:xfrm>
            <a:off x="0" y="0"/>
            <a:ext cx="12192000" cy="1484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egorova\Downloads\Bogoyavlenskaya-ploshhad- копия1 коп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603"/>
            <a:ext cx="12192000" cy="5373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2120" y="2359054"/>
            <a:ext cx="11210524" cy="858740"/>
          </a:xfrm>
        </p:spPr>
        <p:txBody>
          <a:bodyPr vert="horz" lIns="91440" tIns="45720" rIns="91440" bIns="45720" rtlCol="0">
            <a:noAutofit/>
          </a:bodyPr>
          <a:lstStyle/>
          <a:p>
            <a:pPr marL="45720" indent="0" algn="ctr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Приглашаем к сотрудничеству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!</a:t>
            </a:r>
            <a:endParaRPr lang="ru-RU" sz="3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981476" y="5527349"/>
            <a:ext cx="11210524" cy="1148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spcBef>
                <a:spcPct val="0"/>
              </a:spcBef>
              <a:buNone/>
              <a:defRPr sz="2000" b="1" cap="all" spc="200" baseline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j-ea"/>
                <a:cs typeface="+mj-cs"/>
              </a:defRPr>
            </a:lvl1pPr>
          </a:lstStyle>
          <a:p>
            <a:pPr algn="l">
              <a:spcBef>
                <a:spcPts val="600"/>
              </a:spcBef>
            </a:pPr>
            <a:r>
              <a:rPr lang="ru-RU" sz="1600" dirty="0">
                <a:effectLst/>
                <a:latin typeface="Times New Roman" panose="02020603050405020304" pitchFamily="18" charset="0"/>
                <a:cs typeface="Arial" pitchFamily="34" charset="0"/>
              </a:rPr>
              <a:t>Полищук Светлана Михайловна</a:t>
            </a:r>
            <a:r>
              <a:rPr lang="ru-RU" sz="1200" dirty="0">
                <a:effectLst/>
                <a:latin typeface="Times New Roman" panose="02020603050405020304" pitchFamily="18" charset="0"/>
                <a:cs typeface="Arial" pitchFamily="34" charset="0"/>
              </a:rPr>
              <a:t>, руководитель ЦРИИ ГАУ ДПО ЯО ИРО</a:t>
            </a:r>
            <a:endParaRPr lang="ru-RU" sz="1400" dirty="0">
              <a:effectLst/>
              <a:latin typeface="Times New Roman" panose="02020603050405020304" pitchFamily="18" charset="0"/>
              <a:cs typeface="Arial" pitchFamily="34" charset="0"/>
            </a:endParaRPr>
          </a:p>
          <a:p>
            <a:pPr algn="l">
              <a:spcBef>
                <a:spcPts val="600"/>
              </a:spcBef>
            </a:pPr>
            <a:r>
              <a:rPr lang="ru-RU" sz="1600" dirty="0">
                <a:effectLst/>
                <a:latin typeface="Times New Roman" panose="02020603050405020304" pitchFamily="18" charset="0"/>
                <a:cs typeface="Arial" pitchFamily="34" charset="0"/>
              </a:rPr>
              <a:t>Наумова Ольга Николаевна</a:t>
            </a:r>
            <a:r>
              <a:rPr lang="ru-RU" sz="1200" dirty="0">
                <a:effectLst/>
                <a:latin typeface="Times New Roman" panose="02020603050405020304" pitchFamily="18" charset="0"/>
                <a:cs typeface="Arial" pitchFamily="34" charset="0"/>
              </a:rPr>
              <a:t>, заместитель руководителя ЦРИИ ГАУ ДПО ЯО</a:t>
            </a:r>
            <a:r>
              <a:rPr lang="ru-RU" sz="1400" dirty="0">
                <a:effectLst/>
                <a:latin typeface="Times New Roman" panose="02020603050405020304" pitchFamily="18" charset="0"/>
                <a:cs typeface="Arial" pitchFamily="34" charset="0"/>
              </a:rPr>
              <a:t> </a:t>
            </a:r>
            <a:r>
              <a:rPr lang="ru-RU" sz="1200" dirty="0">
                <a:effectLst/>
                <a:latin typeface="Times New Roman" panose="02020603050405020304" pitchFamily="18" charset="0"/>
                <a:cs typeface="Arial" pitchFamily="34" charset="0"/>
              </a:rPr>
              <a:t>ИРО</a:t>
            </a:r>
          </a:p>
          <a:p>
            <a:pPr algn="l">
              <a:spcBef>
                <a:spcPts val="600"/>
              </a:spcBef>
            </a:pPr>
            <a:r>
              <a:rPr lang="ru-RU" sz="1600" dirty="0">
                <a:effectLst/>
                <a:latin typeface="Times New Roman" panose="02020603050405020304" pitchFamily="18" charset="0"/>
                <a:cs typeface="Arial" pitchFamily="34" charset="0"/>
              </a:rPr>
              <a:t>Гудкова Ольга Николаевна</a:t>
            </a:r>
            <a:r>
              <a:rPr lang="ru-RU" sz="1200" dirty="0">
                <a:effectLst/>
                <a:latin typeface="Times New Roman" panose="02020603050405020304" pitchFamily="18" charset="0"/>
                <a:cs typeface="Arial" pitchFamily="34" charset="0"/>
              </a:rPr>
              <a:t>, председатель МКС </a:t>
            </a:r>
            <a:r>
              <a:rPr lang="ru-RU" sz="1200" dirty="0" smtClean="0">
                <a:effectLst/>
                <a:latin typeface="Times New Roman" panose="02020603050405020304" pitchFamily="18" charset="0"/>
                <a:cs typeface="Arial" pitchFamily="34" charset="0"/>
              </a:rPr>
              <a:t>МС</a:t>
            </a:r>
            <a:endParaRPr lang="ru-RU" sz="1100" dirty="0">
              <a:effectLst/>
              <a:latin typeface="Times New Roman" panose="02020603050405020304" pitchFamily="18" charset="0"/>
              <a:cs typeface="Arial" pitchFamily="34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332120" y="2987824"/>
            <a:ext cx="11210524" cy="4599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Font typeface="Wingdings 2" pitchFamily="18" charset="2"/>
              <a:buNone/>
            </a:pPr>
            <a:r>
              <a:rPr lang="en-US" b="1" u="sng" dirty="0" smtClean="0">
                <a:solidFill>
                  <a:srgbClr val="0000A2"/>
                </a:solidFill>
                <a:latin typeface="Times New Roman" panose="02020603050405020304" pitchFamily="18" charset="0"/>
              </a:rPr>
              <a:t>CRII@IRO.YAR.RU</a:t>
            </a:r>
            <a:r>
              <a:rPr lang="en-US" sz="2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8966" y="166565"/>
            <a:ext cx="119295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000" b="1">
                <a:latin typeface="Cambria" pitchFamily="18" charset="0"/>
              </a:defRPr>
            </a:lvl1pPr>
          </a:lstStyle>
          <a:p>
            <a:r>
              <a:rPr lang="ru-RU" dirty="0"/>
              <a:t>ГАУ ДПО ЯО </a:t>
            </a:r>
            <a:r>
              <a:rPr lang="ru-RU" dirty="0" smtClean="0"/>
              <a:t>«Институт </a:t>
            </a:r>
            <a:r>
              <a:rPr lang="ru-RU" dirty="0"/>
              <a:t>развития </a:t>
            </a:r>
            <a:r>
              <a:rPr lang="ru-RU" dirty="0" smtClean="0"/>
              <a:t>образования»</a:t>
            </a:r>
            <a:endParaRPr lang="ru-RU" dirty="0"/>
          </a:p>
          <a:p>
            <a:r>
              <a:rPr lang="ru-RU" dirty="0"/>
              <a:t>Центр развития инновационной инфраструктуры</a:t>
            </a:r>
          </a:p>
        </p:txBody>
      </p:sp>
    </p:spTree>
    <p:extLst>
      <p:ext uri="{BB962C8B-B14F-4D97-AF65-F5344CB8AC3E}">
        <p14:creationId xmlns:p14="http://schemas.microsoft.com/office/powerpoint/2010/main" val="409391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4156" y="2266196"/>
            <a:ext cx="10747433" cy="3175000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355600" lvl="8" indent="-355600">
              <a:buClr>
                <a:srgbClr val="D93F0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800" spc="150" dirty="0">
                <a:solidFill>
                  <a:schemeClr val="tx1"/>
                </a:solidFill>
                <a:latin typeface="Arial Narrow" pitchFamily="34" charset="0"/>
              </a:rPr>
              <a:t>создание условий, обеспечивающих соответствие методической работы запросам и потребностям педагогов и руководителей ОО</a:t>
            </a:r>
          </a:p>
          <a:p>
            <a:pPr marL="355600" indent="-355600">
              <a:buClr>
                <a:srgbClr val="D93F0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800" dirty="0">
                <a:solidFill>
                  <a:schemeClr val="tx1"/>
                </a:solidFill>
                <a:latin typeface="Arial Narrow" pitchFamily="34" charset="0"/>
              </a:rPr>
              <a:t>непрерывное совершенствование форм, методов и направлений методической деятельности</a:t>
            </a:r>
          </a:p>
          <a:p>
            <a:pPr marL="355600" indent="-355600">
              <a:buClr>
                <a:srgbClr val="D93F0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800" dirty="0">
                <a:solidFill>
                  <a:schemeClr val="tx1"/>
                </a:solidFill>
                <a:latin typeface="Arial Narrow" pitchFamily="34" charset="0"/>
              </a:rPr>
              <a:t>создание системы непрерывного образования педагогических кадров</a:t>
            </a:r>
          </a:p>
          <a:p>
            <a:pPr marL="355600" indent="-355600">
              <a:buClr>
                <a:srgbClr val="D93F0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800" dirty="0">
                <a:solidFill>
                  <a:schemeClr val="tx1"/>
                </a:solidFill>
                <a:latin typeface="Arial Narrow" pitchFamily="34" charset="0"/>
              </a:rPr>
              <a:t>адресное научно- методическое сопровождение </a:t>
            </a:r>
          </a:p>
          <a:p>
            <a:pPr marL="355600" indent="-355600">
              <a:buSzPct val="120000"/>
              <a:buFont typeface="Wingdings" panose="05000000000000000000" pitchFamily="2" charset="2"/>
              <a:buChar char="ü"/>
            </a:pPr>
            <a:endParaRPr lang="ru-RU" altLang="ru-RU" sz="24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ru-RU" altLang="ru-RU" dirty="0">
                <a:latin typeface="Cambria" pitchFamily="18" charset="0"/>
              </a:rPr>
              <a:t>Роль методических структур</a:t>
            </a:r>
          </a:p>
        </p:txBody>
      </p:sp>
    </p:spTree>
    <p:extLst>
      <p:ext uri="{BB962C8B-B14F-4D97-AF65-F5344CB8AC3E}">
        <p14:creationId xmlns:p14="http://schemas.microsoft.com/office/powerpoint/2010/main" val="55801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890546" y="1868557"/>
            <a:ext cx="10551381" cy="4015408"/>
          </a:xfrm>
          <a:prstGeom prst="roundRect">
            <a:avLst>
              <a:gd name="adj" fmla="val 17738"/>
            </a:avLst>
          </a:prstGeom>
          <a:scene3d>
            <a:camera prst="orthographicFront"/>
            <a:lightRig rig="threePt" dir="t"/>
          </a:scene3d>
          <a:sp3d>
            <a:bevelT w="190500" prst="relaxedInset"/>
            <a:bevelB w="165100" h="635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3182" y="2178657"/>
            <a:ext cx="10400305" cy="3498574"/>
          </a:xfrm>
          <a:noFill/>
          <a:ln>
            <a:noFill/>
          </a:ln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50000"/>
              </a:lnSpc>
              <a:buSzPct val="120000"/>
              <a:buNone/>
            </a:pPr>
            <a:r>
              <a:rPr lang="ru-RU" sz="2800" i="1" dirty="0" smtClean="0">
                <a:solidFill>
                  <a:schemeClr val="tx1"/>
                </a:solidFill>
                <a:latin typeface="Arial Narrow" pitchFamily="34" charset="0"/>
              </a:rPr>
              <a:t>Это </a:t>
            </a:r>
            <a:r>
              <a:rPr lang="ru-RU" sz="2800" i="1" dirty="0">
                <a:solidFill>
                  <a:schemeClr val="tx1"/>
                </a:solidFill>
                <a:latin typeface="Arial Narrow" pitchFamily="34" charset="0"/>
              </a:rPr>
              <a:t>комплекс взаимосвязанных целенаправленных действий, мероприятий, направленных на оказание всесторонней помощи педагогу в решении возникающих затруднений, способствующих его развитию и самоопределению на протяжении всей профессиональной деятельности.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 smtClean="0">
                <a:latin typeface="Cambria" pitchFamily="18" charset="0"/>
              </a:rPr>
              <a:t>методическое </a:t>
            </a:r>
            <a:r>
              <a:rPr lang="ru-RU" dirty="0">
                <a:latin typeface="Cambria" pitchFamily="18" charset="0"/>
              </a:rPr>
              <a:t>сопровождение </a:t>
            </a:r>
            <a:r>
              <a:rPr lang="ru-RU" dirty="0" smtClean="0">
                <a:latin typeface="Cambria" pitchFamily="18" charset="0"/>
              </a:rPr>
              <a:t/>
            </a:r>
            <a:br>
              <a:rPr lang="ru-RU" dirty="0" smtClean="0">
                <a:latin typeface="Cambria" pitchFamily="18" charset="0"/>
              </a:rPr>
            </a:br>
            <a:r>
              <a:rPr lang="ru-RU" dirty="0" smtClean="0">
                <a:latin typeface="Cambria" pitchFamily="18" charset="0"/>
              </a:rPr>
              <a:t>деятельности </a:t>
            </a:r>
            <a:r>
              <a:rPr lang="ru-RU" dirty="0">
                <a:latin typeface="Cambria" pitchFamily="18" charset="0"/>
              </a:rPr>
              <a:t>педагога </a:t>
            </a:r>
            <a:endParaRPr lang="ru-RU" altLang="ru-RU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97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1853" y="1750876"/>
            <a:ext cx="11210524" cy="4407408"/>
          </a:xfrm>
        </p:spPr>
        <p:txBody>
          <a:bodyPr vert="horz" lIns="91440" tIns="45720" rIns="91440" bIns="45720" rtlCol="0">
            <a:normAutofit/>
          </a:bodyPr>
          <a:lstStyle/>
          <a:p>
            <a:pPr marL="355600" indent="-355600">
              <a:buClr>
                <a:srgbClr val="D93F0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1"/>
                </a:solidFill>
                <a:latin typeface="Arial Narrow" pitchFamily="34" charset="0"/>
              </a:rPr>
              <a:t>Разработка и реализация системы научно-методического и организационного сопровождения педагогов</a:t>
            </a:r>
          </a:p>
          <a:p>
            <a:pPr marL="355600" indent="-355600">
              <a:buClr>
                <a:srgbClr val="D93F0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1"/>
                </a:solidFill>
                <a:latin typeface="Arial Narrow" pitchFamily="34" charset="0"/>
              </a:rPr>
              <a:t>Разработка научно-методического и дидактического обеспечения внедрения и реализации ФГОС</a:t>
            </a:r>
          </a:p>
          <a:p>
            <a:pPr marL="355600" indent="-355600">
              <a:buClr>
                <a:srgbClr val="D93F0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1"/>
                </a:solidFill>
                <a:latin typeface="Arial Narrow" pitchFamily="34" charset="0"/>
              </a:rPr>
              <a:t>Развитие инновационных практик </a:t>
            </a:r>
          </a:p>
          <a:p>
            <a:pPr marL="355600" indent="-355600">
              <a:buClr>
                <a:srgbClr val="D93F0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1"/>
                </a:solidFill>
                <a:latin typeface="Arial Narrow" pitchFamily="34" charset="0"/>
              </a:rPr>
              <a:t>Обеспечение профессионального роста учителя, а именно:</a:t>
            </a:r>
          </a:p>
          <a:p>
            <a:pPr marL="904240" lvl="2" indent="-355600">
              <a:buClr>
                <a:srgbClr val="E05C0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Arial Narrow" pitchFamily="34" charset="0"/>
              </a:rPr>
              <a:t>формирования ценностно-целевых установок, прироста знаний, умений, способов деятельности </a:t>
            </a:r>
          </a:p>
          <a:p>
            <a:pPr marL="904240" lvl="2" indent="-355600">
              <a:buClr>
                <a:srgbClr val="E05C0A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Arial Narrow" pitchFamily="34" charset="0"/>
              </a:rPr>
              <a:t>роста профессиональной, социальной и инновационной активности педагога </a:t>
            </a:r>
          </a:p>
          <a:p>
            <a:pPr marL="355600" indent="-355600"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endParaRPr lang="ru-RU" sz="24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>
                <a:latin typeface="Cambria" pitchFamily="18" charset="0"/>
              </a:rPr>
              <a:t>Цель деятельности методических структур</a:t>
            </a:r>
          </a:p>
        </p:txBody>
      </p:sp>
    </p:spTree>
    <p:extLst>
      <p:ext uri="{BB962C8B-B14F-4D97-AF65-F5344CB8AC3E}">
        <p14:creationId xmlns:p14="http://schemas.microsoft.com/office/powerpoint/2010/main" val="55608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 marL="355600" indent="-355600">
              <a:buSzPct val="120000"/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1"/>
                </a:solidFill>
                <a:latin typeface="Arial Narrow" pitchFamily="34" charset="0"/>
              </a:rPr>
              <a:t>выявить затруднения</a:t>
            </a:r>
          </a:p>
          <a:p>
            <a:pPr marL="0" indent="0">
              <a:buSzPct val="120000"/>
              <a:buNone/>
            </a:pPr>
            <a:r>
              <a:rPr lang="ru-RU" altLang="ru-RU" sz="800" dirty="0">
                <a:solidFill>
                  <a:schemeClr val="tx1"/>
                </a:solidFill>
                <a:latin typeface="Arial Narrow" pitchFamily="34" charset="0"/>
              </a:rPr>
              <a:t> </a:t>
            </a:r>
          </a:p>
          <a:p>
            <a:pPr marL="355600" indent="-355600">
              <a:buSzPct val="120000"/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  <a:latin typeface="Arial Narrow" pitchFamily="34" charset="0"/>
              </a:rPr>
              <a:t>обеспечить </a:t>
            </a:r>
            <a:r>
              <a:rPr lang="ru-RU" sz="2400" dirty="0">
                <a:solidFill>
                  <a:schemeClr val="tx1"/>
                </a:solidFill>
                <a:latin typeface="Arial Narrow" pitchFamily="34" charset="0"/>
              </a:rPr>
              <a:t>необходимыми информационными и научно-методическими ресурсами</a:t>
            </a:r>
          </a:p>
          <a:p>
            <a:pPr marL="0" indent="0">
              <a:buSzPct val="120000"/>
              <a:buNone/>
            </a:pPr>
            <a:r>
              <a:rPr lang="ru-RU" altLang="ru-RU" sz="800" dirty="0">
                <a:solidFill>
                  <a:schemeClr val="tx1"/>
                </a:solidFill>
                <a:latin typeface="Arial Narrow" pitchFamily="34" charset="0"/>
              </a:rPr>
              <a:t> </a:t>
            </a:r>
          </a:p>
          <a:p>
            <a:pPr marL="355600" indent="-355600">
              <a:buSzPct val="120000"/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  <a:latin typeface="Arial Narrow" pitchFamily="34" charset="0"/>
              </a:rPr>
              <a:t>создать </a:t>
            </a:r>
            <a:r>
              <a:rPr lang="ru-RU" sz="2400" dirty="0">
                <a:solidFill>
                  <a:schemeClr val="tx1"/>
                </a:solidFill>
                <a:latin typeface="Arial Narrow" pitchFamily="34" charset="0"/>
              </a:rPr>
              <a:t>мотивационные условия</a:t>
            </a:r>
          </a:p>
          <a:p>
            <a:pPr marL="0" indent="0">
              <a:buSzPct val="120000"/>
              <a:buNone/>
            </a:pPr>
            <a:r>
              <a:rPr lang="ru-RU" altLang="ru-RU" sz="800" dirty="0">
                <a:solidFill>
                  <a:schemeClr val="tx1"/>
                </a:solidFill>
                <a:latin typeface="Arial Narrow" pitchFamily="34" charset="0"/>
              </a:rPr>
              <a:t> </a:t>
            </a:r>
          </a:p>
          <a:p>
            <a:pPr marL="355600" indent="-355600">
              <a:buSzPct val="120000"/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  <a:latin typeface="Arial Narrow" pitchFamily="34" charset="0"/>
              </a:rPr>
              <a:t>организовать </a:t>
            </a:r>
            <a:r>
              <a:rPr lang="ru-RU" sz="2400" dirty="0">
                <a:solidFill>
                  <a:schemeClr val="tx1"/>
                </a:solidFill>
                <a:latin typeface="Arial Narrow" pitchFamily="34" charset="0"/>
              </a:rPr>
              <a:t>работу проектных (проблемных) групп</a:t>
            </a:r>
          </a:p>
          <a:p>
            <a:pPr marL="0" indent="0">
              <a:buSzPct val="120000"/>
              <a:buNone/>
            </a:pPr>
            <a:r>
              <a:rPr lang="ru-RU" altLang="ru-RU" sz="800" dirty="0">
                <a:solidFill>
                  <a:schemeClr val="tx1"/>
                </a:solidFill>
                <a:latin typeface="Arial Narrow" pitchFamily="34" charset="0"/>
              </a:rPr>
              <a:t> </a:t>
            </a:r>
          </a:p>
          <a:p>
            <a:pPr marL="355600" indent="-355600">
              <a:buSzPct val="120000"/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  <a:latin typeface="Arial Narrow" pitchFamily="34" charset="0"/>
              </a:rPr>
              <a:t>обеспечить </a:t>
            </a:r>
            <a:r>
              <a:rPr lang="ru-RU" sz="2400" dirty="0">
                <a:solidFill>
                  <a:schemeClr val="tx1"/>
                </a:solidFill>
                <a:latin typeface="Arial Narrow" pitchFamily="34" charset="0"/>
              </a:rPr>
              <a:t>реализацию индивидуальных программ профессионального роста </a:t>
            </a:r>
          </a:p>
          <a:p>
            <a:pPr marL="0" indent="0">
              <a:buSzPct val="120000"/>
              <a:buNone/>
            </a:pPr>
            <a:r>
              <a:rPr lang="ru-RU" altLang="ru-RU" sz="800" dirty="0">
                <a:solidFill>
                  <a:schemeClr val="tx1"/>
                </a:solidFill>
                <a:latin typeface="Arial Narrow" pitchFamily="34" charset="0"/>
              </a:rPr>
              <a:t> </a:t>
            </a:r>
          </a:p>
          <a:p>
            <a:pPr marL="355600" indent="-355600">
              <a:buSzPct val="120000"/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  <a:latin typeface="Arial Narrow" pitchFamily="34" charset="0"/>
              </a:rPr>
              <a:t>обеспечить </a:t>
            </a:r>
            <a:r>
              <a:rPr lang="ru-RU" sz="2400" dirty="0">
                <a:solidFill>
                  <a:schemeClr val="tx1"/>
                </a:solidFill>
                <a:latin typeface="Arial Narrow" pitchFamily="34" charset="0"/>
              </a:rPr>
              <a:t>тиражирование наиболее ценного опыта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>
                <a:latin typeface="Cambria" pitchFamily="18" charset="0"/>
              </a:rPr>
              <a:t>Задачи </a:t>
            </a:r>
            <a:r>
              <a:rPr lang="ru-RU" dirty="0" smtClean="0">
                <a:latin typeface="Cambria" pitchFamily="18" charset="0"/>
              </a:rPr>
              <a:t>деятельности</a:t>
            </a:r>
            <a:r>
              <a:rPr lang="en-US" dirty="0" smtClean="0">
                <a:latin typeface="Cambria" pitchFamily="18" charset="0"/>
              </a:rPr>
              <a:t/>
            </a:r>
            <a:br>
              <a:rPr lang="en-US" dirty="0" smtClean="0">
                <a:latin typeface="Cambria" pitchFamily="18" charset="0"/>
              </a:rPr>
            </a:br>
            <a:r>
              <a:rPr lang="ru-RU" dirty="0" smtClean="0">
                <a:latin typeface="Cambria" pitchFamily="18" charset="0"/>
              </a:rPr>
              <a:t>методических </a:t>
            </a:r>
            <a:r>
              <a:rPr lang="ru-RU" dirty="0">
                <a:latin typeface="Cambria" pitchFamily="18" charset="0"/>
              </a:rPr>
              <a:t>структур</a:t>
            </a:r>
            <a:endParaRPr lang="ru-RU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28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1387008"/>
              </p:ext>
            </p:extLst>
          </p:nvPr>
        </p:nvGraphicFramePr>
        <p:xfrm>
          <a:off x="259772" y="1897063"/>
          <a:ext cx="11668992" cy="42172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5445"/>
                <a:gridCol w="606016"/>
                <a:gridCol w="5407531"/>
              </a:tblGrid>
              <a:tr h="27887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7486" marR="97486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7486" marR="97486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7486" marR="97486"/>
                </a:tc>
              </a:tr>
              <a:tr h="1397288">
                <a:tc>
                  <a:txBody>
                    <a:bodyPr/>
                    <a:lstStyle/>
                    <a:p>
                      <a:pPr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20000"/>
                      </a:pPr>
                      <a:r>
                        <a:rPr lang="ru-RU" sz="2400" kern="1200" spc="15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Традиционная практика организации и формы методической работы</a:t>
                      </a:r>
                      <a:endParaRPr lang="ru-RU" sz="2400" kern="1200" spc="150" baseline="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97486" marR="97486" anchor="ctr"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97486" marR="97486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20000"/>
                      </a:pPr>
                      <a:r>
                        <a:rPr lang="ru-RU" sz="2400" kern="1200" spc="15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Новые задачи методического сопровождения </a:t>
                      </a:r>
                      <a:endParaRPr lang="ru-RU" sz="2400" kern="1200" spc="150" baseline="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97486" marR="97486" anchor="ctr"/>
                </a:tc>
              </a:tr>
              <a:tr h="141930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20000"/>
                      </a:pPr>
                      <a:r>
                        <a:rPr lang="ru-RU" sz="2400" kern="1200" spc="15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Не разработанность условий эффективного методического обеспечения </a:t>
                      </a:r>
                      <a:endParaRPr lang="ru-RU" sz="2400" kern="1200" spc="150" baseline="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97486" marR="97486" anchor="ctr"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97486" marR="97486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20000"/>
                      </a:pPr>
                      <a:r>
                        <a:rPr lang="ru-RU" sz="2400" kern="1200" spc="15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Необходимость непрерывного образования педагога </a:t>
                      </a:r>
                      <a:endParaRPr lang="ru-RU" sz="2400" kern="1200" spc="150" baseline="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97486" marR="97486" anchor="ctr"/>
                </a:tc>
              </a:tr>
              <a:tr h="103491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20000"/>
                      </a:pPr>
                      <a:r>
                        <a:rPr lang="ru-RU" sz="2400" kern="1200" spc="15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Несовершенство специальной подготовки методиста</a:t>
                      </a:r>
                      <a:endParaRPr lang="ru-RU" sz="2400" kern="1200" spc="150" baseline="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97486" marR="97486" anchor="ctr"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97486" marR="97486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20000"/>
                      </a:pPr>
                      <a:r>
                        <a:rPr lang="ru-RU" sz="2400" kern="1200" spc="15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Изменившиеся требования к деятельности методиста </a:t>
                      </a:r>
                      <a:endParaRPr lang="ru-RU" sz="2400" kern="1200" spc="150" baseline="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 marL="97486" marR="97486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254000"/>
            <a:ext cx="11175013" cy="1156241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>
                <a:latin typeface="Cambria" pitchFamily="18" charset="0"/>
              </a:rPr>
              <a:t>Возникшие противоречия</a:t>
            </a:r>
          </a:p>
        </p:txBody>
      </p:sp>
    </p:spTree>
    <p:extLst>
      <p:ext uri="{BB962C8B-B14F-4D97-AF65-F5344CB8AC3E}">
        <p14:creationId xmlns:p14="http://schemas.microsoft.com/office/powerpoint/2010/main" val="81799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>
                <a:latin typeface="Cambria" pitchFamily="18" charset="0"/>
              </a:rPr>
              <a:t>Проблемы, не позволяющие ММС </a:t>
            </a:r>
            <a:r>
              <a:rPr lang="en-US" dirty="0" smtClean="0">
                <a:latin typeface="Cambria" pitchFamily="18" charset="0"/>
              </a:rPr>
              <a:t/>
            </a:r>
            <a:br>
              <a:rPr lang="en-US" dirty="0" smtClean="0">
                <a:latin typeface="Cambria" pitchFamily="18" charset="0"/>
              </a:rPr>
            </a:br>
            <a:r>
              <a:rPr lang="ru-RU" dirty="0" smtClean="0">
                <a:latin typeface="Cambria" pitchFamily="18" charset="0"/>
              </a:rPr>
              <a:t>работать </a:t>
            </a:r>
            <a:r>
              <a:rPr lang="ru-RU" dirty="0">
                <a:latin typeface="Cambria" pitchFamily="18" charset="0"/>
              </a:rPr>
              <a:t>более эффективно</a:t>
            </a: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9525983"/>
              </p:ext>
            </p:extLst>
          </p:nvPr>
        </p:nvGraphicFramePr>
        <p:xfrm>
          <a:off x="325415" y="2139024"/>
          <a:ext cx="11426613" cy="39278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84" t="82619" r="8178" b="14392"/>
          <a:stretch/>
        </p:blipFill>
        <p:spPr bwMode="auto">
          <a:xfrm>
            <a:off x="532150" y="4897107"/>
            <a:ext cx="11331196" cy="290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187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2675</TotalTime>
  <Words>1313</Words>
  <Application>Microsoft Office PowerPoint</Application>
  <PresentationFormat>Широкоэкранный</PresentationFormat>
  <Paragraphs>339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40" baseType="lpstr">
      <vt:lpstr>Arial</vt:lpstr>
      <vt:lpstr>Arial Narrow</vt:lpstr>
      <vt:lpstr>Calibri</vt:lpstr>
      <vt:lpstr>Cambria</vt:lpstr>
      <vt:lpstr>Franklin Gothic Medium</vt:lpstr>
      <vt:lpstr>Times New Roman</vt:lpstr>
      <vt:lpstr>Wingdings</vt:lpstr>
      <vt:lpstr>Wingdings 2</vt:lpstr>
      <vt:lpstr>Сетка</vt:lpstr>
      <vt:lpstr>Региональная модель  методического сопровождения  развития кадрового потенциала  в условиях введения и реализации ФГОС</vt:lpstr>
      <vt:lpstr>Государственный заказ  на развитие  системы образования</vt:lpstr>
      <vt:lpstr>Учитель - ключевая фигура  современной школы</vt:lpstr>
      <vt:lpstr>Роль методических структур</vt:lpstr>
      <vt:lpstr>методическое сопровождение  деятельности педагога </vt:lpstr>
      <vt:lpstr>Цель деятельности методических структур</vt:lpstr>
      <vt:lpstr>Задачи деятельности методических структур</vt:lpstr>
      <vt:lpstr>Возникшие противоречия</vt:lpstr>
      <vt:lpstr>Проблемы, не позволяющие ММС  работать более эффективно</vt:lpstr>
      <vt:lpstr>Первоочередные задачи  РЕГИОНАЛЬНОЙ МЕТОДИЧЕСКОЙ СЛУЖБЫ</vt:lpstr>
      <vt:lpstr> Методическое пространство   </vt:lpstr>
      <vt:lpstr>Модель единой методической службы Ярославской области</vt:lpstr>
      <vt:lpstr>Цель РЕГИОНАЛЬНОЙ МЕТОДИЧЕСКОЙ СЛУЖБЫ</vt:lpstr>
      <vt:lpstr>В основу построения модели положены:</vt:lpstr>
      <vt:lpstr>единая методическая служба</vt:lpstr>
      <vt:lpstr>Субъекты единой методической службы Региональный уровень</vt:lpstr>
      <vt:lpstr>Субъекты единой методической службы межмуниципальный уровень</vt:lpstr>
      <vt:lpstr>Субъекты единой методической службы муниципальный уровень</vt:lpstr>
      <vt:lpstr>Презентация PowerPoint</vt:lpstr>
      <vt:lpstr>Содержание и направления деятельности</vt:lpstr>
      <vt:lpstr>Информационно-методическая деятельность</vt:lpstr>
      <vt:lpstr>организационно-методическая деятельность</vt:lpstr>
      <vt:lpstr>научно-методическая деятельность</vt:lpstr>
      <vt:lpstr>Динамика показателей</vt:lpstr>
      <vt:lpstr>Оценка результатов</vt:lpstr>
      <vt:lpstr>Межмуниципальный координационный совет – инструмент объединения ресурсов для развития кадрового потенциала </vt:lpstr>
      <vt:lpstr>Первые итоги и перспективы</vt:lpstr>
      <vt:lpstr>Школа методиста – постоянно действующее профессиональное сообщество методистов </vt:lpstr>
      <vt:lpstr>Региональная модель методического сопровождения развития кадрового потенциала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Региональная модель методического сопровождения развития кадрового потенциала в условиях введения и реализации ФГОС</dc:title>
  <dc:creator>Светлана Михайловна Полищук</dc:creator>
  <cp:lastModifiedBy>Светлана Михайловна Полищук</cp:lastModifiedBy>
  <cp:revision>165</cp:revision>
  <cp:lastPrinted>2016-05-26T03:53:45Z</cp:lastPrinted>
  <dcterms:created xsi:type="dcterms:W3CDTF">2016-05-11T11:04:56Z</dcterms:created>
  <dcterms:modified xsi:type="dcterms:W3CDTF">2016-05-26T08:38:28Z</dcterms:modified>
</cp:coreProperties>
</file>