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4" r:id="rId3"/>
    <p:sldId id="266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23A730"/>
    <a:srgbClr val="CCCCFF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75" autoAdjust="0"/>
  </p:normalViewPr>
  <p:slideViewPr>
    <p:cSldViewPr>
      <p:cViewPr>
        <p:scale>
          <a:sx n="78" d="100"/>
          <a:sy n="78" d="100"/>
        </p:scale>
        <p:origin x="-2496" y="-7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394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ans\Desktop\&#1050;&#1086;&#1087;&#1080;&#1103;%20&#1080;&#1079;&#1076;&#1072;&#1085;&#1080;&#1103;%20&#1048;&#1056;&#1054;%20%202014-2015&#1075;&#1075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G:\_______&#1052;&#1052;&#1057;\&#1050;&#1086;&#1087;&#1088;&#1080;&#1085;&#1086;_2016\&#1088;&#1072;&#1089;&#1096;&#1080;&#1092;&#1088;&#1086;&#1074;&#1082;&#1072;_&#1089;&#1077;&#1085;&#1090;&#1103;&#1073;&#1088;&#1100;_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81497679109555754"/>
          <c:y val="1.964222862626141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691953436376009"/>
          <c:y val="7.1352107827660119E-2"/>
          <c:w val="0.46278373189462435"/>
          <c:h val="0.8414839007742662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год</c:v>
                </c:pt>
              </c:strCache>
            </c:strRef>
          </c:tx>
          <c:dLbls>
            <c:spPr>
              <a:solidFill>
                <a:srgbClr val="FFFF00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заключили соглашения</c:v>
                </c:pt>
                <c:pt idx="1">
                  <c:v>нет соглашений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16</c:v>
                </c:pt>
                <c:pt idx="1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310687032176534"/>
          <c:y val="0.43525720382601446"/>
          <c:w val="0.36893129678234665"/>
          <c:h val="0.17589096508301105"/>
        </c:manualLayout>
      </c:layout>
      <c:overlay val="0"/>
      <c:txPr>
        <a:bodyPr/>
        <a:lstStyle/>
        <a:p>
          <a:pPr>
            <a:lnSpc>
              <a:spcPct val="150000"/>
            </a:lnSpc>
            <a:defRPr sz="2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FF6699"/>
            </a:solidFill>
          </c:spPr>
          <c:invertIfNegative val="0"/>
          <c:dLbls>
            <c:spPr>
              <a:solidFill>
                <a:srgbClr val="FFFF00"/>
              </a:solidFill>
            </c:spPr>
            <c:txPr>
              <a:bodyPr/>
              <a:lstStyle/>
              <a:p>
                <a:pPr>
                  <a:defRPr sz="2000" b="1">
                    <a:solidFill>
                      <a:srgbClr val="3366FF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Лист1!$G$10:$G$14</c:f>
              <c:strCache>
                <c:ptCount val="5"/>
                <c:pt idx="0">
                  <c:v>дошкольное образование</c:v>
                </c:pt>
                <c:pt idx="1">
                  <c:v>начальное образование</c:v>
                </c:pt>
                <c:pt idx="2">
                  <c:v>вопросы методики по предметным областям</c:v>
                </c:pt>
                <c:pt idx="3">
                  <c:v>вопросы управления</c:v>
                </c:pt>
                <c:pt idx="4">
                  <c:v>педагогические проблемы</c:v>
                </c:pt>
              </c:strCache>
            </c:strRef>
          </c:cat>
          <c:val>
            <c:numRef>
              <c:f>Лист1!$I$10:$I$14</c:f>
              <c:numCache>
                <c:formatCode>0%</c:formatCode>
                <c:ptCount val="5"/>
                <c:pt idx="0">
                  <c:v>0.23148148148148148</c:v>
                </c:pt>
                <c:pt idx="1">
                  <c:v>9.2592592592592587E-2</c:v>
                </c:pt>
                <c:pt idx="2">
                  <c:v>0.34259259259259262</c:v>
                </c:pt>
                <c:pt idx="3">
                  <c:v>0.12962962962962962</c:v>
                </c:pt>
                <c:pt idx="4">
                  <c:v>0.20370370370370369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6202368"/>
        <c:axId val="80141056"/>
        <c:axId val="0"/>
      </c:bar3DChart>
      <c:catAx>
        <c:axId val="862023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80141056"/>
        <c:crosses val="autoZero"/>
        <c:auto val="1"/>
        <c:lblAlgn val="ctr"/>
        <c:lblOffset val="100"/>
        <c:noMultiLvlLbl val="0"/>
      </c:catAx>
      <c:valAx>
        <c:axId val="8014105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62023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solidFill>
                <a:srgbClr val="FFFF00"/>
              </a:solidFill>
            </c:spPr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Лист1!$B$4:$B$9</c:f>
              <c:strCache>
                <c:ptCount val="6"/>
                <c:pt idx="0">
                  <c:v>РИП</c:v>
                </c:pt>
                <c:pt idx="1">
                  <c:v>МИП</c:v>
                </c:pt>
                <c:pt idx="2">
                  <c:v>Проекты, программы</c:v>
                </c:pt>
                <c:pt idx="3">
                  <c:v>Межмуниципальные</c:v>
                </c:pt>
                <c:pt idx="4">
                  <c:v>Профсообществ</c:v>
                </c:pt>
                <c:pt idx="5">
                  <c:v>Семинары, мастер-классы</c:v>
                </c:pt>
              </c:strCache>
            </c:strRef>
          </c:cat>
          <c:val>
            <c:numRef>
              <c:f>Лист1!$C$4:$C$9</c:f>
              <c:numCache>
                <c:formatCode>General</c:formatCode>
                <c:ptCount val="6"/>
                <c:pt idx="0">
                  <c:v>15</c:v>
                </c:pt>
                <c:pt idx="1">
                  <c:v>10</c:v>
                </c:pt>
                <c:pt idx="2">
                  <c:v>23</c:v>
                </c:pt>
                <c:pt idx="3">
                  <c:v>10</c:v>
                </c:pt>
                <c:pt idx="4">
                  <c:v>20</c:v>
                </c:pt>
                <c:pt idx="5">
                  <c:v>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8488448"/>
        <c:axId val="84797696"/>
      </c:barChart>
      <c:catAx>
        <c:axId val="8848844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84797696"/>
        <c:crosses val="autoZero"/>
        <c:auto val="1"/>
        <c:lblAlgn val="ctr"/>
        <c:lblOffset val="100"/>
        <c:noMultiLvlLbl val="0"/>
      </c:catAx>
      <c:valAx>
        <c:axId val="847976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884884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0.73537</cdr:x>
      <cdr:y>0.06019</cdr:y>
    </cdr:from>
    <cdr:to>
      <cdr:x>0.94878</cdr:x>
      <cdr:y>0.13543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203032" y="288032"/>
          <a:ext cx="1800200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solidFill>
                <a:srgbClr val="990000"/>
              </a:solidFill>
            </a:rPr>
            <a:t>45 %-реализовано</a:t>
          </a:r>
          <a:endParaRPr lang="ru-RU" sz="1600" b="1" dirty="0">
            <a:solidFill>
              <a:srgbClr val="99000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246C7E-395B-484E-BE98-398F7FD43ADB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5B777-29AD-455B-AEAF-5F875D9355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1415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0137E-07FE-41CE-8194-8AA298EFDBA4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35102-71BE-4B30-B340-3B342DE4F6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8810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39985"/>
            <a:ext cx="3203848" cy="156836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91990"/>
            <a:ext cx="960746" cy="96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419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Группа 7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9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10" name="Рисунок 9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1" name="Рисунок 10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79482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470992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991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3" name="Группа 12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9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11" name="Рисунок 10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2" name="Рисунок 11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5353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16" y="139984"/>
            <a:ext cx="3059832" cy="149786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91990"/>
            <a:ext cx="960746" cy="96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492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79"/>
            <a:ext cx="9144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grpSp>
        <p:nvGrpSpPr>
          <p:cNvPr id="9" name="Группа 8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10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11" name="Рисунок 10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2" name="Рисунок 11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72610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119675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Группа 10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12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13" name="Рисунок 1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4" name="Рисунок 13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22364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7" name="Группа 6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8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9" name="Рисунок 8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0" name="Рисунок 9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87550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107504" y="27748"/>
            <a:ext cx="2195736" cy="105273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5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7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8" name="Рисунок 7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9" name="Рисунок 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243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96752"/>
            <a:ext cx="3008313" cy="8640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60648"/>
            <a:ext cx="5389438" cy="586551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204864"/>
            <a:ext cx="3008313" cy="3921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0174"/>
            <a:ext cx="2160240" cy="1057493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9758" y="20174"/>
            <a:ext cx="528746" cy="528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381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876056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1904" y="548680"/>
            <a:ext cx="5846440" cy="4176464"/>
          </a:xfrm>
          <a:noFill/>
        </p:spPr>
        <p:txBody>
          <a:bodyPr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876056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A793-EF42-4859-9AB7-2F3AECD50069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Группа 7"/>
          <p:cNvGrpSpPr/>
          <p:nvPr userDrawn="1"/>
        </p:nvGrpSpPr>
        <p:grpSpPr>
          <a:xfrm>
            <a:off x="0" y="6309320"/>
            <a:ext cx="9154479" cy="561181"/>
            <a:chOff x="0" y="6309320"/>
            <a:chExt cx="9154479" cy="561181"/>
          </a:xfrm>
        </p:grpSpPr>
        <p:sp>
          <p:nvSpPr>
            <p:cNvPr id="9" name="Заголовок 1"/>
            <p:cNvSpPr txBox="1">
              <a:spLocks/>
            </p:cNvSpPr>
            <p:nvPr userDrawn="1"/>
          </p:nvSpPr>
          <p:spPr>
            <a:xfrm>
              <a:off x="0" y="6344133"/>
              <a:ext cx="9154479" cy="526368"/>
            </a:xfrm>
            <a:prstGeom prst="rect">
              <a:avLst/>
            </a:prstGeom>
            <a:solidFill>
              <a:schemeClr val="bg1"/>
            </a:solidFill>
          </p:spPr>
          <p:txBody>
            <a:bodyPr vert="horz" lIns="91440" tIns="45720" rIns="91440" bIns="45720" rtlCol="0" anchor="ctr">
              <a:normAutofit fontScale="85000" lnSpcReduction="20000"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000" kern="1200">
                  <a:ln>
                    <a:solidFill>
                      <a:srgbClr val="990000"/>
                    </a:solidFill>
                  </a:ln>
                  <a:solidFill>
                    <a:srgbClr val="990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endParaRPr lang="ru-RU" dirty="0"/>
            </a:p>
          </p:txBody>
        </p:sp>
        <p:pic>
          <p:nvPicPr>
            <p:cNvPr id="10" name="Рисунок 9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7544" y="6309320"/>
              <a:ext cx="638750" cy="496164"/>
            </a:xfrm>
            <a:prstGeom prst="rect">
              <a:avLst/>
            </a:prstGeom>
          </p:spPr>
        </p:pic>
        <p:pic>
          <p:nvPicPr>
            <p:cNvPr id="11" name="Рисунок 10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72401" y="6344133"/>
              <a:ext cx="482330" cy="48233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62646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5000">
              <a:schemeClr val="bg1"/>
            </a:gs>
            <a:gs pos="32001">
              <a:schemeClr val="bg1">
                <a:lumMod val="85000"/>
              </a:schemeClr>
            </a:gs>
            <a:gs pos="54000">
              <a:schemeClr val="bg1">
                <a:lumMod val="85000"/>
              </a:schemeClr>
            </a:gs>
            <a:gs pos="85001">
              <a:schemeClr val="bg1">
                <a:lumMod val="75000"/>
              </a:schemeClr>
            </a:gs>
            <a:gs pos="100000">
              <a:srgbClr val="E6E6E6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C8A793-EF42-4859-9AB7-2F3AECD50069}" type="datetimeFigureOut">
              <a:rPr lang="ru-RU" smtClean="0"/>
              <a:pPr/>
              <a:t>28.09.2016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A5C6B-A044-42DE-ADEC-C969818575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884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ln>
            <a:solidFill>
              <a:srgbClr val="990000"/>
            </a:solidFill>
          </a:ln>
          <a:solidFill>
            <a:srgbClr val="9900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457200" indent="-457200" algn="l" defTabSz="914400" rtl="0" eaLnBrk="1" latinLnBrk="0" hangingPunct="1">
        <a:spcBef>
          <a:spcPct val="20000"/>
        </a:spcBef>
        <a:buClr>
          <a:srgbClr val="990000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990000"/>
        </a:buClr>
        <a:buFont typeface="Courier New" panose="02070309020205020404" pitchFamily="49" charset="0"/>
        <a:buChar char="o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99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990000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990000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&#1088;&#1072;&#1089;&#1096;&#1080;&#1092;&#1088;&#1086;&#1074;&#1082;&#1072;_&#1089;&#1077;&#1085;&#1090;&#1103;&#1073;&#1088;&#1100;_2015.xls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i="1" dirty="0" smtClean="0"/>
              <a:t>Подводим итоги. Определяем перспективы</a:t>
            </a:r>
            <a:br>
              <a:rPr lang="ru-RU" i="1" dirty="0" smtClean="0"/>
            </a:b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4293096"/>
            <a:ext cx="7344816" cy="1584176"/>
          </a:xfr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Школа методиста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Построение модели методического сопровождения развития кадрового потенциала в системе образования Ярославской области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28-30 сентября 2016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200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/>
              <a:t>СОГЛАШЕНИЕ</a:t>
            </a:r>
            <a:r>
              <a:rPr lang="en-US" sz="3600" b="1" i="1" dirty="0" smtClean="0"/>
              <a:t> </a:t>
            </a:r>
            <a:r>
              <a:rPr lang="ru-RU" sz="3600" i="1" dirty="0" smtClean="0"/>
              <a:t>о </a:t>
            </a:r>
            <a:r>
              <a:rPr lang="ru-RU" sz="3600" i="1" dirty="0"/>
              <a:t>сотрудничестве</a:t>
            </a:r>
            <a:endParaRPr lang="ru-RU" sz="3600" i="1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611560" y="2132856"/>
            <a:ext cx="8229600" cy="29809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Предметом соглашения является сотрудничество Сторон по взаимодействию в области методического сопровождения развития кадрового потенциала системы образования Ярославской области и построения многоуровневого методического пространства региональной системы </a:t>
            </a:r>
            <a:r>
              <a:rPr lang="ru-RU" sz="2400" dirty="0" smtClean="0"/>
              <a:t>образования</a:t>
            </a:r>
            <a:r>
              <a:rPr lang="ru-RU" sz="2400" dirty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95033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48680"/>
          </a:xfrm>
        </p:spPr>
        <p:txBody>
          <a:bodyPr>
            <a:normAutofit/>
          </a:bodyPr>
          <a:lstStyle/>
          <a:p>
            <a:r>
              <a:rPr lang="ru-RU" sz="2800" i="1" dirty="0"/>
              <a:t>Направления совместной деятельности</a:t>
            </a:r>
            <a:endParaRPr lang="ru-RU" sz="28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08" y="548680"/>
            <a:ext cx="8856984" cy="5832648"/>
          </a:xfrm>
        </p:spPr>
        <p:txBody>
          <a:bodyPr>
            <a:noAutofit/>
          </a:bodyPr>
          <a:lstStyle/>
          <a:p>
            <a:r>
              <a:rPr lang="ru-RU" sz="2000" dirty="0"/>
              <a:t>координации деятельности методических служб по реализации приоритетных направлений развития </a:t>
            </a:r>
            <a:r>
              <a:rPr lang="ru-RU" sz="2000" dirty="0" smtClean="0"/>
              <a:t>РСО;</a:t>
            </a:r>
            <a:endParaRPr lang="ru-RU" sz="2000" dirty="0"/>
          </a:p>
          <a:p>
            <a:r>
              <a:rPr lang="ru-RU" sz="2000" dirty="0" smtClean="0"/>
              <a:t>расширение </a:t>
            </a:r>
            <a:r>
              <a:rPr lang="ru-RU" sz="2000" dirty="0"/>
              <a:t>существующих и </a:t>
            </a:r>
            <a:r>
              <a:rPr lang="ru-RU" sz="2000" dirty="0" smtClean="0"/>
              <a:t>налаживание </a:t>
            </a:r>
            <a:r>
              <a:rPr lang="ru-RU" sz="2000" dirty="0"/>
              <a:t>новых взаимовыгодных и равноправных межмуниципальных связей, для более эффективного решения вопросов, находящихся в сфере общих профессиональных интересов;</a:t>
            </a:r>
          </a:p>
          <a:p>
            <a:r>
              <a:rPr lang="ru-RU" sz="2000" dirty="0" smtClean="0"/>
              <a:t>формирование </a:t>
            </a:r>
            <a:r>
              <a:rPr lang="ru-RU" sz="2000" dirty="0"/>
              <a:t>заказа на научно-методическое сопровождение профессионального развития педагогических и руководящих работников </a:t>
            </a:r>
            <a:r>
              <a:rPr lang="ru-RU" sz="2000" dirty="0" smtClean="0"/>
              <a:t>ОО;</a:t>
            </a:r>
            <a:endParaRPr lang="ru-RU" sz="2000" dirty="0"/>
          </a:p>
          <a:p>
            <a:r>
              <a:rPr lang="ru-RU" sz="2000" dirty="0"/>
              <a:t>проведение совместных региональных и межмуниципальных мероприятий;</a:t>
            </a:r>
          </a:p>
          <a:p>
            <a:r>
              <a:rPr lang="ru-RU" sz="2000" dirty="0" smtClean="0"/>
              <a:t>повышение </a:t>
            </a:r>
            <a:r>
              <a:rPr lang="ru-RU" sz="2000" dirty="0"/>
              <a:t>инновационной активности </a:t>
            </a:r>
            <a:r>
              <a:rPr lang="ru-RU" sz="2000" dirty="0" smtClean="0"/>
              <a:t>ОО, </a:t>
            </a:r>
            <a:r>
              <a:rPr lang="ru-RU" sz="2000" dirty="0"/>
              <a:t>распространение и внедрение в практику работ образовательных организаций инновационных продуктов;</a:t>
            </a:r>
          </a:p>
          <a:p>
            <a:r>
              <a:rPr lang="ru-RU" sz="2000" dirty="0" smtClean="0"/>
              <a:t>развитие </a:t>
            </a:r>
            <a:r>
              <a:rPr lang="ru-RU" sz="2000" dirty="0"/>
              <a:t>конкурсного движения;</a:t>
            </a:r>
          </a:p>
          <a:p>
            <a:r>
              <a:rPr lang="ru-RU" sz="2000" dirty="0" smtClean="0"/>
              <a:t>создание </a:t>
            </a:r>
            <a:r>
              <a:rPr lang="ru-RU" sz="2000" dirty="0"/>
              <a:t>профессиональных педагогических сообществ;</a:t>
            </a:r>
          </a:p>
          <a:p>
            <a:r>
              <a:rPr lang="ru-RU" sz="2000" dirty="0"/>
              <a:t>подготовка предложений органам, осуществляющим управление в сфере образования, по развитию </a:t>
            </a:r>
            <a:r>
              <a:rPr lang="ru-RU" sz="2000" dirty="0" smtClean="0"/>
              <a:t>РСО и МСО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82718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i="1" dirty="0" smtClean="0"/>
              <a:t>По результатам соглашений </a:t>
            </a:r>
            <a:br>
              <a:rPr lang="ru-RU" sz="3200" i="1" dirty="0" smtClean="0"/>
            </a:br>
            <a:r>
              <a:rPr lang="ru-RU" sz="3200" i="1" dirty="0" smtClean="0"/>
              <a:t>о сотрудничестве ИРО и МР</a:t>
            </a:r>
            <a:endParaRPr lang="ru-RU" sz="3200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319217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0261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i="1" dirty="0" smtClean="0"/>
              <a:t>Семинары, мастер-классы </a:t>
            </a:r>
            <a:br>
              <a:rPr lang="ru-RU" sz="3200" i="1" dirty="0" smtClean="0"/>
            </a:br>
            <a:r>
              <a:rPr lang="ru-RU" sz="2400" i="1" dirty="0" smtClean="0"/>
              <a:t>(учебные, информационно-методические)</a:t>
            </a:r>
            <a:endParaRPr lang="ru-RU" sz="2400" i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9160540"/>
              </p:ext>
            </p:extLst>
          </p:nvPr>
        </p:nvGraphicFramePr>
        <p:xfrm>
          <a:off x="457200" y="1340768"/>
          <a:ext cx="8435280" cy="4785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537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840" y="16416"/>
            <a:ext cx="9144000" cy="1052736"/>
          </a:xfrm>
        </p:spPr>
        <p:txBody>
          <a:bodyPr>
            <a:normAutofit/>
          </a:bodyPr>
          <a:lstStyle/>
          <a:p>
            <a:r>
              <a:rPr lang="ru-RU" sz="2800" i="1" dirty="0" smtClean="0"/>
              <a:t>Приоритетные направления кафедр</a:t>
            </a:r>
            <a:br>
              <a:rPr lang="ru-RU" sz="2800" i="1" dirty="0" smtClean="0"/>
            </a:br>
            <a:r>
              <a:rPr lang="ru-RU" sz="2800" i="1" dirty="0" smtClean="0"/>
              <a:t>на 2016 год</a:t>
            </a:r>
            <a:endParaRPr lang="ru-RU" sz="2800" i="1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hlinkClick r:id="rId2" action="ppaction://hlinkfile"/>
              </a:rPr>
              <a:t>!!!Кафедра </a:t>
            </a:r>
            <a:r>
              <a:rPr lang="ru-RU" sz="2400" dirty="0" smtClean="0">
                <a:hlinkClick r:id="rId2" action="ppaction://hlinkfile"/>
              </a:rPr>
              <a:t>менеджмента</a:t>
            </a:r>
            <a:endParaRPr lang="ru-RU" sz="2400" dirty="0" smtClean="0"/>
          </a:p>
          <a:p>
            <a:r>
              <a:rPr lang="ru-RU" sz="2400" dirty="0">
                <a:hlinkClick r:id="rId2" action="ppaction://hlinkfile"/>
              </a:rPr>
              <a:t>!!!Кафедра дошкольного </a:t>
            </a:r>
            <a:r>
              <a:rPr lang="ru-RU" sz="2400" dirty="0" smtClean="0">
                <a:hlinkClick r:id="rId2" action="ppaction://hlinkfile"/>
              </a:rPr>
              <a:t>образования</a:t>
            </a:r>
            <a:endParaRPr lang="en-US" sz="2400" dirty="0" smtClean="0"/>
          </a:p>
          <a:p>
            <a:r>
              <a:rPr lang="ru-RU" sz="2400" dirty="0">
                <a:hlinkClick r:id="rId2" action="ppaction://hlinkfile"/>
              </a:rPr>
              <a:t>!!!Кафедра начального </a:t>
            </a:r>
            <a:r>
              <a:rPr lang="ru-RU" sz="2400" dirty="0" smtClean="0">
                <a:hlinkClick r:id="rId2" action="ppaction://hlinkfile"/>
              </a:rPr>
              <a:t>образования</a:t>
            </a:r>
            <a:endParaRPr lang="en-US" sz="2400" dirty="0" smtClean="0"/>
          </a:p>
          <a:p>
            <a:r>
              <a:rPr lang="ru-RU" sz="2400" dirty="0">
                <a:hlinkClick r:id="rId2" action="ppaction://hlinkfile"/>
              </a:rPr>
              <a:t>!!!Кафедра гуманитарных </a:t>
            </a:r>
            <a:r>
              <a:rPr lang="ru-RU" sz="2400" dirty="0" smtClean="0">
                <a:hlinkClick r:id="rId2" action="ppaction://hlinkfile"/>
              </a:rPr>
              <a:t>дисциплин</a:t>
            </a:r>
            <a:endParaRPr lang="en-US" sz="2400" dirty="0" smtClean="0"/>
          </a:p>
          <a:p>
            <a:r>
              <a:rPr lang="ru-RU" sz="2400" dirty="0"/>
              <a:t>!!!Кафедра естественно-математических </a:t>
            </a:r>
            <a:r>
              <a:rPr lang="ru-RU" sz="2400" dirty="0" smtClean="0"/>
              <a:t>дисциплин</a:t>
            </a:r>
            <a:endParaRPr lang="en-US" sz="2400" dirty="0" smtClean="0"/>
          </a:p>
          <a:p>
            <a:r>
              <a:rPr lang="ru-RU" sz="2400" dirty="0"/>
              <a:t>!!!Кафедра укрепления и сохранения </a:t>
            </a:r>
            <a:r>
              <a:rPr lang="ru-RU" sz="2400" dirty="0" smtClean="0"/>
              <a:t>здоровья</a:t>
            </a:r>
            <a:endParaRPr lang="en-US" sz="2400" dirty="0" smtClean="0"/>
          </a:p>
          <a:p>
            <a:r>
              <a:rPr lang="ru-RU" sz="2400" dirty="0"/>
              <a:t>!!!Кафедра специальной коррекционной </a:t>
            </a:r>
            <a:r>
              <a:rPr lang="ru-RU" sz="2400" dirty="0" smtClean="0"/>
              <a:t>педагогики</a:t>
            </a:r>
            <a:endParaRPr lang="en-US" sz="2400" dirty="0" smtClean="0"/>
          </a:p>
          <a:p>
            <a:r>
              <a:rPr lang="ru-RU" sz="2400" dirty="0"/>
              <a:t>!!!Кафедра общей педагогики и </a:t>
            </a:r>
            <a:r>
              <a:rPr lang="ru-RU" sz="2400" dirty="0" smtClean="0"/>
              <a:t>психологии</a:t>
            </a:r>
            <a:endParaRPr lang="en-US" sz="2400" dirty="0" smtClean="0"/>
          </a:p>
          <a:p>
            <a:r>
              <a:rPr lang="ru-RU" sz="2400" dirty="0"/>
              <a:t>!!!Центр информационных технологий</a:t>
            </a:r>
          </a:p>
        </p:txBody>
      </p:sp>
    </p:spTree>
    <p:extLst>
      <p:ext uri="{BB962C8B-B14F-4D97-AF65-F5344CB8AC3E}">
        <p14:creationId xmlns:p14="http://schemas.microsoft.com/office/powerpoint/2010/main" val="402622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807534"/>
              </p:ext>
            </p:extLst>
          </p:nvPr>
        </p:nvGraphicFramePr>
        <p:xfrm>
          <a:off x="107502" y="116632"/>
          <a:ext cx="8624099" cy="25387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93317"/>
                <a:gridCol w="433174"/>
                <a:gridCol w="423329"/>
                <a:gridCol w="423329"/>
                <a:gridCol w="423329"/>
                <a:gridCol w="364259"/>
                <a:gridCol w="452864"/>
                <a:gridCol w="443019"/>
                <a:gridCol w="413484"/>
                <a:gridCol w="423329"/>
                <a:gridCol w="433174"/>
                <a:gridCol w="462708"/>
                <a:gridCol w="452864"/>
                <a:gridCol w="423329"/>
                <a:gridCol w="443019"/>
                <a:gridCol w="452864"/>
                <a:gridCol w="462708"/>
              </a:tblGrid>
              <a:tr h="216024">
                <a:tc gridSpan="17"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Результат работы БИРЖИ </a:t>
                      </a:r>
                      <a:r>
                        <a:rPr lang="ru-RU" sz="1600" b="1" u="none" strike="noStrike" dirty="0" smtClean="0">
                          <a:effectLst/>
                        </a:rPr>
                        <a:t>КОНТАКТОВ на семинаре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73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err="1">
                          <a:effectLst/>
                        </a:rPr>
                        <a:t>Большесельский</a:t>
                      </a:r>
                      <a:r>
                        <a:rPr lang="ru-RU" sz="1100" u="none" strike="noStrike" dirty="0">
                          <a:effectLst/>
                        </a:rPr>
                        <a:t> МР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кдо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</a:tr>
              <a:tr h="2062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Борисоглебский МР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кскп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кдо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кдо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км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км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км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км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кемд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23A73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кемд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23A73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</a:tr>
              <a:tr h="203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Даниловский МР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цит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цит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км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км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кемд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23A73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</a:tr>
              <a:tr h="2002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Некоузский МР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кдо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кемд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23A73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кемд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23A73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</a:tr>
              <a:tr h="2145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Переславский МР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</a:tr>
              <a:tr h="1440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Ростовский МР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кемд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23A73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кемд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23A73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</a:tr>
              <a:tr h="1110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Рыбинский МР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км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км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км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кемд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23A73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кемд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23A73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</a:tr>
              <a:tr h="1500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Тутаевский МР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кскп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цит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цит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км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км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кемд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23A73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кемд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23A73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кемд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23A730"/>
                    </a:solidFill>
                  </a:tcPr>
                </a:tc>
              </a:tr>
              <a:tr h="1170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Угличский МР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кскп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кдо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цит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цит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км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кемд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23A73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кемд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23A73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</a:tr>
              <a:tr h="156016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г. Переславль-Залесский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кдо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кно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кгд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км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кемд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23A73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</a:tr>
              <a:tr h="1530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г. Рыбинск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кдо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цит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цит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км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кемд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23A73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</a:tr>
              <a:tr h="2220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г. Ярославль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кдо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кдо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кдо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км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км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км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кемд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23A73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289679"/>
              </p:ext>
            </p:extLst>
          </p:nvPr>
        </p:nvGraphicFramePr>
        <p:xfrm>
          <a:off x="179512" y="3140968"/>
          <a:ext cx="8496942" cy="28990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6457"/>
                <a:gridCol w="393393"/>
                <a:gridCol w="327827"/>
                <a:gridCol w="393393"/>
                <a:gridCol w="393393"/>
                <a:gridCol w="393393"/>
                <a:gridCol w="393393"/>
                <a:gridCol w="393393"/>
                <a:gridCol w="393393"/>
                <a:gridCol w="393393"/>
                <a:gridCol w="327827"/>
                <a:gridCol w="393393"/>
                <a:gridCol w="410040"/>
                <a:gridCol w="360040"/>
                <a:gridCol w="432048"/>
                <a:gridCol w="360040"/>
                <a:gridCol w="432048"/>
                <a:gridCol w="432048"/>
                <a:gridCol w="288030"/>
              </a:tblGrid>
              <a:tr h="78724">
                <a:tc gridSpan="17"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Результат работы БИРЖИ </a:t>
                      </a:r>
                      <a:r>
                        <a:rPr lang="ru-RU" sz="1600" b="1" u="none" strike="noStrike" dirty="0" smtClean="0">
                          <a:effectLst/>
                        </a:rPr>
                        <a:t>КОНТАКТОВ в соглашениях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</a:tr>
              <a:tr h="1770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err="1">
                          <a:effectLst/>
                        </a:rPr>
                        <a:t>Большесельский</a:t>
                      </a:r>
                      <a:r>
                        <a:rPr lang="ru-RU" sz="1100" u="none" strike="noStrike" dirty="0">
                          <a:effectLst/>
                        </a:rPr>
                        <a:t> МР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кдо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 smtClean="0">
                          <a:effectLst/>
                        </a:rPr>
                        <a:t>кдо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 smtClean="0">
                          <a:effectLst/>
                        </a:rPr>
                        <a:t>кдо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smtClean="0">
                          <a:effectLst/>
                        </a:rPr>
                        <a:t>кдо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</a:tr>
              <a:tr h="1740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Борисоглебский МР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 smtClean="0">
                          <a:effectLst/>
                        </a:rPr>
                        <a:t>кио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 smtClean="0">
                          <a:effectLst/>
                        </a:rPr>
                        <a:t>кио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smtClean="0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smtClean="0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smtClean="0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 smtClean="0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км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км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км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км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smtClean="0">
                          <a:effectLst/>
                        </a:rPr>
                        <a:t>км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smtClean="0">
                          <a:effectLst/>
                        </a:rPr>
                        <a:t>км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</a:tr>
              <a:tr h="243006">
                <a:tc>
                  <a:txBody>
                    <a:bodyPr/>
                    <a:lstStyle/>
                    <a:p>
                      <a:pPr algn="l" fontAlgn="ctr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smtClean="0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 smtClean="0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 smtClean="0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 smtClean="0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 smtClean="0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smtClean="0">
                          <a:effectLst/>
                        </a:rPr>
                        <a:t>кдо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smtClean="0">
                          <a:effectLst/>
                        </a:rPr>
                        <a:t>кдо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smtClean="0">
                          <a:effectLst/>
                        </a:rPr>
                        <a:t>кдо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 smtClean="0">
                          <a:effectLst/>
                        </a:rPr>
                        <a:t>кдо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кемд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23A73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smtClean="0">
                          <a:effectLst/>
                        </a:rPr>
                        <a:t>км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smtClean="0">
                          <a:effectLst/>
                        </a:rPr>
                        <a:t>км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smtClean="0">
                          <a:effectLst/>
                        </a:rPr>
                        <a:t>км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</a:tr>
              <a:tr h="1679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 err="1">
                          <a:effectLst/>
                        </a:rPr>
                        <a:t>Даниловский</a:t>
                      </a:r>
                      <a:r>
                        <a:rPr lang="ru-RU" sz="1100" u="none" strike="noStrike" dirty="0">
                          <a:effectLst/>
                        </a:rPr>
                        <a:t> МР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 err="1" smtClean="0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smtClean="0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smtClean="0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smtClean="0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 smtClean="0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 smtClean="0">
                          <a:effectLst/>
                        </a:rPr>
                        <a:t>кдо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 err="1" smtClean="0">
                          <a:effectLst/>
                        </a:rPr>
                        <a:t>кио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км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 smtClean="0">
                          <a:effectLst/>
                        </a:rPr>
                        <a:t>кемд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23A73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кемд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23A73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r>
                        <a:rPr lang="ru-RU" sz="1100" u="none" strike="noStrike" dirty="0" err="1" smtClean="0">
                          <a:effectLst/>
                        </a:rPr>
                        <a:t>кемд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23A73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r>
                        <a:rPr lang="ru-RU" sz="1100" u="none" strike="noStrike" dirty="0" err="1" smtClean="0">
                          <a:effectLst/>
                        </a:rPr>
                        <a:t>кемд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23A73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 smtClean="0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noFill/>
                  </a:tcPr>
                </a:tc>
              </a:tr>
              <a:tr h="1649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Некоузский МР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 smtClean="0">
                          <a:effectLst/>
                        </a:rPr>
                        <a:t>кдо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 smtClean="0">
                          <a:effectLst/>
                        </a:rPr>
                        <a:t>кдо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 smtClean="0">
                          <a:effectLst/>
                        </a:rPr>
                        <a:t>кдо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smtClean="0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 smtClean="0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 smtClean="0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r>
                        <a:rPr lang="ru-RU" sz="1100" u="none" strike="noStrike" dirty="0" err="1" smtClean="0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r>
                        <a:rPr lang="ru-RU" sz="1100" u="none" strike="noStrike" dirty="0" err="1" smtClean="0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r>
                        <a:rPr lang="ru-RU" sz="1100" u="none" strike="noStrike" dirty="0" err="1" smtClean="0">
                          <a:effectLst/>
                        </a:rPr>
                        <a:t>кемд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r>
                        <a:rPr lang="ru-RU" sz="1100" u="none" strike="noStrike" dirty="0" err="1" smtClean="0">
                          <a:effectLst/>
                        </a:rPr>
                        <a:t>кемд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</a:tr>
              <a:tr h="2339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Переславский МР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 smtClean="0">
                          <a:effectLst/>
                        </a:rPr>
                        <a:t>кдо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 smtClean="0">
                          <a:effectLst/>
                        </a:rPr>
                        <a:t>кдо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 smtClean="0">
                          <a:effectLst/>
                        </a:rPr>
                        <a:t>кдо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r>
                        <a:rPr lang="ru-RU" sz="1100" u="none" strike="noStrike" dirty="0" err="1" smtClean="0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r>
                        <a:rPr lang="ru-RU" sz="1100" u="none" strike="noStrike" dirty="0" err="1" smtClean="0">
                          <a:effectLst/>
                        </a:rPr>
                        <a:t>кио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</a:tr>
              <a:tr h="1589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Ростовский МР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кемд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23A73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кемд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23A73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</a:tr>
              <a:tr h="2279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>
                          <a:effectLst/>
                        </a:rPr>
                        <a:t>Рыбинский МР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 smtClean="0">
                          <a:effectLst/>
                        </a:rPr>
                        <a:t>кдо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 smtClean="0">
                          <a:effectLst/>
                        </a:rPr>
                        <a:t>кдо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 smtClean="0">
                          <a:effectLst/>
                        </a:rPr>
                        <a:t>кдо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кемд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23A73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кемд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23A73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 smtClean="0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</a:tr>
              <a:tr h="2249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Тутаевский МР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smtClean="0">
                          <a:effectLst/>
                        </a:rPr>
                        <a:t>км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 smtClean="0">
                          <a:effectLst/>
                        </a:rPr>
                        <a:t>кио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 smtClean="0">
                          <a:effectLst/>
                        </a:rPr>
                        <a:t>кио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 err="1" smtClean="0">
                          <a:effectLst/>
                        </a:rPr>
                        <a:t>кемд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23A73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bg2"/>
                    </a:solidFill>
                  </a:tcPr>
                </a:tc>
              </a:tr>
              <a:tr h="2219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Угличский МР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 err="1" smtClean="0">
                          <a:effectLst/>
                        </a:rPr>
                        <a:t>кдо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 smtClean="0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км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</a:tr>
              <a:tr h="14691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г. Переславль-Залесский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кдо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 err="1" smtClean="0">
                          <a:effectLst/>
                        </a:rPr>
                        <a:t>кемд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23A73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smtClean="0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 smtClean="0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</a:tr>
              <a:tr h="2549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г. Рыбинск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smtClean="0">
                          <a:effectLst/>
                        </a:rPr>
                        <a:t>кемд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23A73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smtClean="0">
                          <a:effectLst/>
                        </a:rPr>
                        <a:t>кемд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23A73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 smtClean="0">
                          <a:effectLst/>
                        </a:rPr>
                        <a:t>кемд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23A73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</a:tr>
              <a:tr h="1373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>
                          <a:effectLst/>
                        </a:rPr>
                        <a:t>г. Ярославль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smtClean="0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smtClean="0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smtClean="0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 err="1" smtClean="0">
                          <a:effectLst/>
                        </a:rPr>
                        <a:t>копп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ndara"/>
                        </a:rPr>
                        <a:t>кно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r>
                        <a:rPr lang="ru-RU" sz="1100" u="none" strike="noStrike" dirty="0" err="1" smtClean="0">
                          <a:effectLst/>
                        </a:rPr>
                        <a:t>кдо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r>
                        <a:rPr lang="ru-RU" sz="1100" u="none" strike="noStrike" dirty="0" err="1" smtClean="0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r>
                        <a:rPr lang="ru-RU" sz="1100" u="none" strike="noStrike" dirty="0" err="1" smtClean="0">
                          <a:effectLst/>
                        </a:rPr>
                        <a:t>кгд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r>
                        <a:rPr lang="ru-RU" sz="1100" u="none" strike="noStrike" dirty="0" err="1" smtClean="0">
                          <a:effectLst/>
                        </a:rPr>
                        <a:t>кемд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>
                    <a:solidFill>
                      <a:srgbClr val="23A73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ndara"/>
                      </a:endParaRPr>
                    </a:p>
                  </a:txBody>
                  <a:tcPr marL="9380" marR="9380" marT="938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025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4424"/>
            <a:ext cx="6912768" cy="1052736"/>
          </a:xfrm>
        </p:spPr>
        <p:txBody>
          <a:bodyPr>
            <a:normAutofit/>
          </a:bodyPr>
          <a:lstStyle/>
          <a:p>
            <a:r>
              <a:rPr lang="ru-RU" sz="3600" i="1" dirty="0" smtClean="0"/>
              <a:t>Сопровождение</a:t>
            </a:r>
            <a:endParaRPr lang="ru-RU" sz="3600" i="1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4733379"/>
              </p:ext>
            </p:extLst>
          </p:nvPr>
        </p:nvGraphicFramePr>
        <p:xfrm>
          <a:off x="971600" y="1484784"/>
          <a:ext cx="7056784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322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Анкета</a:t>
            </a:r>
            <a:endParaRPr lang="ru-RU" i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7840297"/>
              </p:ext>
            </p:extLst>
          </p:nvPr>
        </p:nvGraphicFramePr>
        <p:xfrm>
          <a:off x="179512" y="764704"/>
          <a:ext cx="8568952" cy="5437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727"/>
                <a:gridCol w="6201038"/>
                <a:gridCol w="2093187"/>
              </a:tblGrid>
              <a:tr h="37084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Кол-во мероприятий запланированных/ проведенных в рамках соглашения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Кол-во мероприятий невыполненных  по плану/ причина  невыполнения (ИРО или МР)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Назвать наиболее удачные мероприятия, проведенные в рамках соглашения: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2"/>
                      <a:r>
                        <a:rPr lang="ru-RU" sz="2000" dirty="0" smtClean="0"/>
                        <a:t>Семинары, сопровождение ИП, совместные разработки,</a:t>
                      </a:r>
                      <a:r>
                        <a:rPr lang="ru-RU" sz="2000" baseline="0" dirty="0" smtClean="0"/>
                        <a:t> консультирование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1" indent="0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Назвать неудачные мероприятия, проведенные в рамках соглашения: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2"/>
                      <a:r>
                        <a:rPr lang="ru-RU" sz="2000" dirty="0" smtClean="0"/>
                        <a:t>Семинары, сопровождение ИП, совместные разработки,</a:t>
                      </a:r>
                      <a:r>
                        <a:rPr lang="ru-RU" sz="2000" baseline="0" dirty="0" smtClean="0"/>
                        <a:t> консультирование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  <a:tr h="340168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Межмуниципальные</a:t>
                      </a:r>
                      <a:r>
                        <a:rPr lang="ru-RU" sz="2000" baseline="0" dirty="0" smtClean="0"/>
                        <a:t> мероприятия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Освещение удачных мероприятий на сайтах, в СМИ</a:t>
                      </a:r>
                    </a:p>
                    <a:p>
                      <a:r>
                        <a:rPr lang="ru-RU" sz="20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Другое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20353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1311</TotalTime>
  <Words>569</Words>
  <Application>Microsoft Office PowerPoint</Application>
  <PresentationFormat>Экран (4:3)</PresentationFormat>
  <Paragraphs>435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Подводим итоги. Определяем перспективы </vt:lpstr>
      <vt:lpstr>СОГЛАШЕНИЕ о сотрудничестве</vt:lpstr>
      <vt:lpstr>Направления совместной деятельности</vt:lpstr>
      <vt:lpstr>По результатам соглашений  о сотрудничестве ИРО и МР</vt:lpstr>
      <vt:lpstr>Семинары, мастер-классы  (учебные, информационно-методические)</vt:lpstr>
      <vt:lpstr>Приоритетные направления кафедр на 2016 год</vt:lpstr>
      <vt:lpstr>Презентация PowerPoint</vt:lpstr>
      <vt:lpstr>Сопровождение</vt:lpstr>
      <vt:lpstr>Анкета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Юрьевна Белянчева</dc:creator>
  <cp:lastModifiedBy>Алевтина Николаевна Смирнова</cp:lastModifiedBy>
  <cp:revision>145</cp:revision>
  <cp:lastPrinted>2016-09-23T06:57:57Z</cp:lastPrinted>
  <dcterms:created xsi:type="dcterms:W3CDTF">2015-05-19T06:32:44Z</dcterms:created>
  <dcterms:modified xsi:type="dcterms:W3CDTF">2016-09-28T05:51:06Z</dcterms:modified>
</cp:coreProperties>
</file>