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4" r:id="rId3"/>
    <p:sldId id="26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23A730"/>
    <a:srgbClr val="CC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75" autoAdjust="0"/>
  </p:normalViewPr>
  <p:slideViewPr>
    <p:cSldViewPr>
      <p:cViewPr>
        <p:scale>
          <a:sx n="78" d="100"/>
          <a:sy n="78" d="100"/>
        </p:scale>
        <p:origin x="-2496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ns\Desktop\&#1050;&#1086;&#1087;&#1080;&#1103;%20&#1080;&#1079;&#1076;&#1072;&#1085;&#1080;&#1103;%20&#1048;&#1056;&#1054;%20%202014-2015&#1075;&#107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_______&#1052;&#1052;&#1057;\&#1050;&#1086;&#1087;&#1088;&#1080;&#1085;&#1086;_2016\&#1088;&#1072;&#1089;&#1096;&#1080;&#1092;&#1088;&#1086;&#1074;&#1082;&#1072;_&#1089;&#1077;&#1085;&#1090;&#1103;&#1073;&#1088;&#1100;_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81497679109555754"/>
          <c:y val="1.964222862626141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91953436376009"/>
          <c:y val="7.1352107827660119E-2"/>
          <c:w val="0.46278373189462435"/>
          <c:h val="0.8414839007742662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заключили соглашения</c:v>
                </c:pt>
                <c:pt idx="1">
                  <c:v>нет соглашений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10687032176534"/>
          <c:y val="0.43525720382601446"/>
          <c:w val="0.36893129678234665"/>
          <c:h val="0.17589096508301105"/>
        </c:manualLayout>
      </c:layout>
      <c:overlay val="0"/>
      <c:txPr>
        <a:bodyPr/>
        <a:lstStyle/>
        <a:p>
          <a:pPr>
            <a:lnSpc>
              <a:spcPct val="150000"/>
            </a:lnSpc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6699"/>
            </a:solidFill>
          </c:spPr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2000" b="1">
                    <a:solidFill>
                      <a:srgbClr val="3366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Лист1!$G$10:$G$14</c:f>
              <c:strCache>
                <c:ptCount val="5"/>
                <c:pt idx="0">
                  <c:v>дошкольное образование</c:v>
                </c:pt>
                <c:pt idx="1">
                  <c:v>начальное образование</c:v>
                </c:pt>
                <c:pt idx="2">
                  <c:v>вопросы методики по предметным областям</c:v>
                </c:pt>
                <c:pt idx="3">
                  <c:v>вопросы управления</c:v>
                </c:pt>
                <c:pt idx="4">
                  <c:v>педагогические проблемы</c:v>
                </c:pt>
              </c:strCache>
            </c:strRef>
          </c:cat>
          <c:val>
            <c:numRef>
              <c:f>Лист1!$I$10:$I$14</c:f>
              <c:numCache>
                <c:formatCode>0%</c:formatCode>
                <c:ptCount val="5"/>
                <c:pt idx="0">
                  <c:v>0.23148148148148148</c:v>
                </c:pt>
                <c:pt idx="1">
                  <c:v>9.2592592592592587E-2</c:v>
                </c:pt>
                <c:pt idx="2">
                  <c:v>0.34259259259259262</c:v>
                </c:pt>
                <c:pt idx="3">
                  <c:v>0.12962962962962962</c:v>
                </c:pt>
                <c:pt idx="4">
                  <c:v>0.20370370370370369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202368"/>
        <c:axId val="80141056"/>
        <c:axId val="0"/>
      </c:bar3DChart>
      <c:catAx>
        <c:axId val="86202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0141056"/>
        <c:crosses val="autoZero"/>
        <c:auto val="1"/>
        <c:lblAlgn val="ctr"/>
        <c:lblOffset val="100"/>
        <c:noMultiLvlLbl val="0"/>
      </c:catAx>
      <c:valAx>
        <c:axId val="801410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6202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Лист1!$B$4:$B$9</c:f>
              <c:strCache>
                <c:ptCount val="6"/>
                <c:pt idx="0">
                  <c:v>РИП</c:v>
                </c:pt>
                <c:pt idx="1">
                  <c:v>МИП</c:v>
                </c:pt>
                <c:pt idx="2">
                  <c:v>Проекты, программы</c:v>
                </c:pt>
                <c:pt idx="3">
                  <c:v>Межмуниципальные</c:v>
                </c:pt>
                <c:pt idx="4">
                  <c:v>Профсообществ</c:v>
                </c:pt>
                <c:pt idx="5">
                  <c:v>Семинары, мастер-классы</c:v>
                </c:pt>
              </c:strCache>
            </c:strRef>
          </c:cat>
          <c:val>
            <c:numRef>
              <c:f>Лист1!$C$4:$C$9</c:f>
              <c:numCache>
                <c:formatCode>General</c:formatCode>
                <c:ptCount val="6"/>
                <c:pt idx="0">
                  <c:v>15</c:v>
                </c:pt>
                <c:pt idx="1">
                  <c:v>10</c:v>
                </c:pt>
                <c:pt idx="2">
                  <c:v>23</c:v>
                </c:pt>
                <c:pt idx="3">
                  <c:v>10</c:v>
                </c:pt>
                <c:pt idx="4">
                  <c:v>20</c:v>
                </c:pt>
                <c:pt idx="5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88448"/>
        <c:axId val="84797696"/>
      </c:barChart>
      <c:catAx>
        <c:axId val="88488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797696"/>
        <c:crosses val="autoZero"/>
        <c:auto val="1"/>
        <c:lblAlgn val="ctr"/>
        <c:lblOffset val="100"/>
        <c:noMultiLvlLbl val="0"/>
      </c:catAx>
      <c:valAx>
        <c:axId val="8479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8488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0.73537</cdr:x>
      <cdr:y>0.06019</cdr:y>
    </cdr:from>
    <cdr:to>
      <cdr:x>0.94878</cdr:x>
      <cdr:y>0.13543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03032" y="288032"/>
          <a:ext cx="18002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990000"/>
              </a:solidFill>
            </a:rPr>
            <a:t>45 %-реализовано</a:t>
          </a:r>
          <a:endParaRPr lang="ru-RU" sz="1600" b="1" dirty="0">
            <a:solidFill>
              <a:srgbClr val="99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46C7E-395B-484E-BE98-398F7FD43ADB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5B777-29AD-455B-AEAF-5F875D9355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4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0137E-07FE-41CE-8194-8AA298EFDBA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5102-71BE-4B30-B340-3B342DE4F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1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5"/>
            <a:ext cx="3203848" cy="15683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948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9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353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4"/>
            <a:ext cx="3059832" cy="14978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9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0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261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2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236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8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75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07504" y="27748"/>
            <a:ext cx="2195736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7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43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174"/>
            <a:ext cx="2160240" cy="10574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58" y="20174"/>
            <a:ext cx="528746" cy="52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26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8A793-EF42-4859-9AB7-2F3AECD50069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88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88;&#1072;&#1089;&#1096;&#1080;&#1092;&#1088;&#1086;&#1074;&#1082;&#1072;_&#1089;&#1077;&#1085;&#1090;&#1103;&#1073;&#1088;&#1100;_2015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Подводим итоги. Определяем перспективы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344816" cy="1584176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Школа методиста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Построение модели методического сопровождения развития кадрового потенциала в системе образования Ярославской области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28-30 сентября 2016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00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СОГЛАШЕНИЕ</a:t>
            </a:r>
            <a:r>
              <a:rPr lang="en-US" sz="3600" b="1" i="1" dirty="0" smtClean="0"/>
              <a:t> </a:t>
            </a:r>
            <a:r>
              <a:rPr lang="ru-RU" sz="3600" i="1" dirty="0" smtClean="0"/>
              <a:t>о </a:t>
            </a:r>
            <a:r>
              <a:rPr lang="ru-RU" sz="3600" i="1" dirty="0"/>
              <a:t>сотрудничестве</a:t>
            </a:r>
            <a:endParaRPr lang="ru-RU" sz="3600" i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2980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Предметом соглашения является сотрудничество Сторон по взаимодействию в области методического сопровождения развития кадрового потенциала системы образования Ярославской области и построения многоуровневого методического пространства региональной системы </a:t>
            </a:r>
            <a:r>
              <a:rPr lang="ru-RU" sz="2400" dirty="0" smtClean="0"/>
              <a:t>образования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503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ru-RU" sz="2800" i="1" dirty="0"/>
              <a:t>Направления совместной деятельности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548680"/>
            <a:ext cx="8856984" cy="5832648"/>
          </a:xfrm>
        </p:spPr>
        <p:txBody>
          <a:bodyPr>
            <a:noAutofit/>
          </a:bodyPr>
          <a:lstStyle/>
          <a:p>
            <a:r>
              <a:rPr lang="ru-RU" sz="2000" dirty="0"/>
              <a:t>координации деятельности методических служб по реализации приоритетных направлений развития </a:t>
            </a:r>
            <a:r>
              <a:rPr lang="ru-RU" sz="2000" dirty="0" smtClean="0"/>
              <a:t>РСО;</a:t>
            </a:r>
            <a:endParaRPr lang="ru-RU" sz="2000" dirty="0"/>
          </a:p>
          <a:p>
            <a:r>
              <a:rPr lang="ru-RU" sz="2000" dirty="0" smtClean="0"/>
              <a:t>расширение </a:t>
            </a:r>
            <a:r>
              <a:rPr lang="ru-RU" sz="2000" dirty="0"/>
              <a:t>существующих и </a:t>
            </a:r>
            <a:r>
              <a:rPr lang="ru-RU" sz="2000" dirty="0" smtClean="0"/>
              <a:t>налаживание </a:t>
            </a:r>
            <a:r>
              <a:rPr lang="ru-RU" sz="2000" dirty="0"/>
              <a:t>новых взаимовыгодных и равноправных межмуниципальных связей, для более эффективного решения вопросов, находящихся в сфере общих профессиональных интересов;</a:t>
            </a:r>
          </a:p>
          <a:p>
            <a:r>
              <a:rPr lang="ru-RU" sz="2000" dirty="0" smtClean="0"/>
              <a:t>формирование </a:t>
            </a:r>
            <a:r>
              <a:rPr lang="ru-RU" sz="2000" dirty="0"/>
              <a:t>заказа на научно-методическое сопровождение профессионального развития педагогических и руководящих работников </a:t>
            </a:r>
            <a:r>
              <a:rPr lang="ru-RU" sz="2000" dirty="0" smtClean="0"/>
              <a:t>ОО;</a:t>
            </a:r>
            <a:endParaRPr lang="ru-RU" sz="2000" dirty="0"/>
          </a:p>
          <a:p>
            <a:r>
              <a:rPr lang="ru-RU" sz="2000" dirty="0"/>
              <a:t>проведение совместных региональных и межмуниципальных мероприятий;</a:t>
            </a:r>
          </a:p>
          <a:p>
            <a:r>
              <a:rPr lang="ru-RU" sz="2000" dirty="0" smtClean="0"/>
              <a:t>повышение </a:t>
            </a:r>
            <a:r>
              <a:rPr lang="ru-RU" sz="2000" dirty="0"/>
              <a:t>инновационной активности </a:t>
            </a:r>
            <a:r>
              <a:rPr lang="ru-RU" sz="2000" dirty="0" smtClean="0"/>
              <a:t>ОО, </a:t>
            </a:r>
            <a:r>
              <a:rPr lang="ru-RU" sz="2000" dirty="0"/>
              <a:t>распространение и внедрение в практику работ образовательных организаций инновационных продуктов;</a:t>
            </a:r>
          </a:p>
          <a:p>
            <a:r>
              <a:rPr lang="ru-RU" sz="2000" dirty="0" smtClean="0"/>
              <a:t>развитие </a:t>
            </a:r>
            <a:r>
              <a:rPr lang="ru-RU" sz="2000" dirty="0"/>
              <a:t>конкурсного движения;</a:t>
            </a:r>
          </a:p>
          <a:p>
            <a:r>
              <a:rPr lang="ru-RU" sz="2000" dirty="0" smtClean="0"/>
              <a:t>создание </a:t>
            </a:r>
            <a:r>
              <a:rPr lang="ru-RU" sz="2000" dirty="0"/>
              <a:t>профессиональных педагогических сообществ;</a:t>
            </a:r>
          </a:p>
          <a:p>
            <a:r>
              <a:rPr lang="ru-RU" sz="2000" dirty="0"/>
              <a:t>подготовка предложений органам, осуществляющим управление в сфере образования, по развитию </a:t>
            </a:r>
            <a:r>
              <a:rPr lang="ru-RU" sz="2000" dirty="0" smtClean="0"/>
              <a:t>РСО и МСО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8271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>По результатам соглашений </a:t>
            </a:r>
            <a:br>
              <a:rPr lang="ru-RU" sz="3200" i="1" dirty="0" smtClean="0"/>
            </a:br>
            <a:r>
              <a:rPr lang="ru-RU" sz="3200" i="1" dirty="0" smtClean="0"/>
              <a:t>о сотрудничестве ИРО и МР</a:t>
            </a:r>
            <a:endParaRPr lang="ru-RU" sz="32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1921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26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Семинары, мастер-классы </a:t>
            </a:r>
            <a:br>
              <a:rPr lang="ru-RU" sz="3200" i="1" dirty="0" smtClean="0"/>
            </a:br>
            <a:r>
              <a:rPr lang="ru-RU" sz="2400" i="1" dirty="0" smtClean="0"/>
              <a:t>(учебные, информационно-методические)</a:t>
            </a:r>
            <a:endParaRPr lang="ru-RU" sz="2400" i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160540"/>
              </p:ext>
            </p:extLst>
          </p:nvPr>
        </p:nvGraphicFramePr>
        <p:xfrm>
          <a:off x="457200" y="1340768"/>
          <a:ext cx="843528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3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840" y="16416"/>
            <a:ext cx="9144000" cy="1052736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Приоритетные направления кафедр</a:t>
            </a:r>
            <a:br>
              <a:rPr lang="ru-RU" sz="2800" i="1" dirty="0" smtClean="0"/>
            </a:br>
            <a:r>
              <a:rPr lang="ru-RU" sz="2800" i="1" dirty="0" smtClean="0"/>
              <a:t>на 2016 год</a:t>
            </a:r>
            <a:endParaRPr lang="ru-RU" sz="2800" i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hlinkClick r:id="rId2" action="ppaction://hlinkfile"/>
              </a:rPr>
              <a:t>!!!Кафедра </a:t>
            </a:r>
            <a:r>
              <a:rPr lang="ru-RU" sz="2400" dirty="0" smtClean="0">
                <a:hlinkClick r:id="rId2" action="ppaction://hlinkfile"/>
              </a:rPr>
              <a:t>менеджмента</a:t>
            </a:r>
            <a:endParaRPr lang="ru-RU" sz="2400" dirty="0" smtClean="0"/>
          </a:p>
          <a:p>
            <a:r>
              <a:rPr lang="ru-RU" sz="2400" dirty="0">
                <a:hlinkClick r:id="rId2" action="ppaction://hlinkfile"/>
              </a:rPr>
              <a:t>!!!Кафедра дошкольного </a:t>
            </a:r>
            <a:r>
              <a:rPr lang="ru-RU" sz="2400" dirty="0" smtClean="0">
                <a:hlinkClick r:id="rId2" action="ppaction://hlinkfile"/>
              </a:rPr>
              <a:t>образования</a:t>
            </a:r>
            <a:endParaRPr lang="en-US" sz="2400" dirty="0" smtClean="0"/>
          </a:p>
          <a:p>
            <a:r>
              <a:rPr lang="ru-RU" sz="2400" dirty="0">
                <a:hlinkClick r:id="rId2" action="ppaction://hlinkfile"/>
              </a:rPr>
              <a:t>!!!Кафедра начального </a:t>
            </a:r>
            <a:r>
              <a:rPr lang="ru-RU" sz="2400" dirty="0" smtClean="0">
                <a:hlinkClick r:id="rId2" action="ppaction://hlinkfile"/>
              </a:rPr>
              <a:t>образования</a:t>
            </a:r>
            <a:endParaRPr lang="en-US" sz="2400" dirty="0" smtClean="0"/>
          </a:p>
          <a:p>
            <a:r>
              <a:rPr lang="ru-RU" sz="2400" dirty="0">
                <a:hlinkClick r:id="rId2" action="ppaction://hlinkfile"/>
              </a:rPr>
              <a:t>!!!Кафедра гуманитарных </a:t>
            </a:r>
            <a:r>
              <a:rPr lang="ru-RU" sz="2400" dirty="0" smtClean="0">
                <a:hlinkClick r:id="rId2" action="ppaction://hlinkfile"/>
              </a:rPr>
              <a:t>дисциплин</a:t>
            </a:r>
            <a:endParaRPr lang="en-US" sz="2400" dirty="0" smtClean="0"/>
          </a:p>
          <a:p>
            <a:r>
              <a:rPr lang="ru-RU" sz="2400" dirty="0"/>
              <a:t>!!!Кафедра естественно-математических </a:t>
            </a:r>
            <a:r>
              <a:rPr lang="ru-RU" sz="2400" dirty="0" smtClean="0"/>
              <a:t>дисциплин</a:t>
            </a:r>
            <a:endParaRPr lang="en-US" sz="2400" dirty="0" smtClean="0"/>
          </a:p>
          <a:p>
            <a:r>
              <a:rPr lang="ru-RU" sz="2400" dirty="0"/>
              <a:t>!!!Кафедра укрепления и сохранения </a:t>
            </a:r>
            <a:r>
              <a:rPr lang="ru-RU" sz="2400" dirty="0" smtClean="0"/>
              <a:t>здоровья</a:t>
            </a:r>
            <a:endParaRPr lang="en-US" sz="2400" dirty="0" smtClean="0"/>
          </a:p>
          <a:p>
            <a:r>
              <a:rPr lang="ru-RU" sz="2400" dirty="0"/>
              <a:t>!!!Кафедра специальной коррекционной </a:t>
            </a:r>
            <a:r>
              <a:rPr lang="ru-RU" sz="2400" dirty="0" smtClean="0"/>
              <a:t>педагогики</a:t>
            </a:r>
            <a:endParaRPr lang="en-US" sz="2400" dirty="0" smtClean="0"/>
          </a:p>
          <a:p>
            <a:r>
              <a:rPr lang="ru-RU" sz="2400" dirty="0"/>
              <a:t>!!!Кафедра общей педагогики и </a:t>
            </a:r>
            <a:r>
              <a:rPr lang="ru-RU" sz="2400" dirty="0" smtClean="0"/>
              <a:t>психологии</a:t>
            </a:r>
            <a:endParaRPr lang="en-US" sz="2400" dirty="0" smtClean="0"/>
          </a:p>
          <a:p>
            <a:r>
              <a:rPr lang="ru-RU" sz="2400" dirty="0"/>
              <a:t>!!!Центр информационных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40262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807534"/>
              </p:ext>
            </p:extLst>
          </p:nvPr>
        </p:nvGraphicFramePr>
        <p:xfrm>
          <a:off x="107502" y="116632"/>
          <a:ext cx="8624099" cy="253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3317"/>
                <a:gridCol w="433174"/>
                <a:gridCol w="423329"/>
                <a:gridCol w="423329"/>
                <a:gridCol w="423329"/>
                <a:gridCol w="364259"/>
                <a:gridCol w="452864"/>
                <a:gridCol w="443019"/>
                <a:gridCol w="413484"/>
                <a:gridCol w="423329"/>
                <a:gridCol w="433174"/>
                <a:gridCol w="462708"/>
                <a:gridCol w="452864"/>
                <a:gridCol w="423329"/>
                <a:gridCol w="443019"/>
                <a:gridCol w="452864"/>
                <a:gridCol w="462708"/>
              </a:tblGrid>
              <a:tr h="216024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Результат работы БИРЖИ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КОНТАКТОВ на семинаре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</a:rPr>
                        <a:t>Большесельский</a:t>
                      </a:r>
                      <a:r>
                        <a:rPr lang="ru-RU" sz="1100" u="none" strike="noStrike" dirty="0">
                          <a:effectLst/>
                        </a:rPr>
                        <a:t> МР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06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Борисоглебский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кскп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0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Даниловский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цит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цит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00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Некоузский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14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Переславский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Ростовский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11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Рыбинский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50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Тутаевский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кскп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цит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цит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</a:tr>
              <a:tr h="117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Угличский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кскп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цит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цит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5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г. Переславль-Залесский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кно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кгд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53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г. Рыбинск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цит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цит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220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 Ярославль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89679"/>
              </p:ext>
            </p:extLst>
          </p:nvPr>
        </p:nvGraphicFramePr>
        <p:xfrm>
          <a:off x="179512" y="3140968"/>
          <a:ext cx="8496942" cy="2899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457"/>
                <a:gridCol w="393393"/>
                <a:gridCol w="327827"/>
                <a:gridCol w="393393"/>
                <a:gridCol w="393393"/>
                <a:gridCol w="393393"/>
                <a:gridCol w="393393"/>
                <a:gridCol w="393393"/>
                <a:gridCol w="393393"/>
                <a:gridCol w="393393"/>
                <a:gridCol w="327827"/>
                <a:gridCol w="393393"/>
                <a:gridCol w="410040"/>
                <a:gridCol w="360040"/>
                <a:gridCol w="432048"/>
                <a:gridCol w="360040"/>
                <a:gridCol w="432048"/>
                <a:gridCol w="432048"/>
                <a:gridCol w="288030"/>
              </a:tblGrid>
              <a:tr h="78724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Результат работы БИРЖИ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КОНТАКТОВ в соглашениях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77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</a:rPr>
                        <a:t>Большесельский</a:t>
                      </a:r>
                      <a:r>
                        <a:rPr lang="ru-RU" sz="1100" u="none" strike="noStrike" dirty="0">
                          <a:effectLst/>
                        </a:rPr>
                        <a:t> МР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74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Борисоглебский МР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кио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кио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43006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67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</a:rPr>
                        <a:t>Даниловский</a:t>
                      </a:r>
                      <a:r>
                        <a:rPr lang="ru-RU" sz="1100" u="none" strike="noStrike" dirty="0">
                          <a:effectLst/>
                        </a:rPr>
                        <a:t> МР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err="1" smtClean="0">
                          <a:effectLst/>
                        </a:rPr>
                        <a:t>кио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noFill/>
                  </a:tcPr>
                </a:tc>
              </a:tr>
              <a:tr h="164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Некоузский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33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Переславский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кио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58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Ростовский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27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Рыбинский МР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249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Тутаевский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кио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кио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err="1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</a:tr>
              <a:tr h="221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Угличский МР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469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г. Переславль-Залесский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err="1" smtClean="0">
                          <a:effectLst/>
                        </a:rPr>
                        <a:t>кемд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254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 Рыбинск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  <a:tr h="137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г. Ярославль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копп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ndara"/>
                        </a:rPr>
                        <a:t>кно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кдо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кгд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кемд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>
                    <a:solidFill>
                      <a:srgbClr val="23A73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/>
                      </a:endParaRPr>
                    </a:p>
                  </a:txBody>
                  <a:tcPr marL="9380" marR="9380" marT="938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2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424"/>
            <a:ext cx="6912768" cy="1052736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Сопровождение</a:t>
            </a:r>
            <a:endParaRPr lang="ru-RU" sz="3600" i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733379"/>
              </p:ext>
            </p:extLst>
          </p:nvPr>
        </p:nvGraphicFramePr>
        <p:xfrm>
          <a:off x="971600" y="1484784"/>
          <a:ext cx="70567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32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Анкета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840297"/>
              </p:ext>
            </p:extLst>
          </p:nvPr>
        </p:nvGraphicFramePr>
        <p:xfrm>
          <a:off x="179512" y="764704"/>
          <a:ext cx="8568952" cy="543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27"/>
                <a:gridCol w="6201038"/>
                <a:gridCol w="2093187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мероприятий запланированных/ проведенных в рамках соглашения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мероприятий невыполненных  по плану/ причина  невыполнения (ИРО или МР)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Назвать наиболее удачные мероприятия, проведенные в рамках соглашения: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ru-RU" sz="2000" dirty="0" smtClean="0"/>
                        <a:t>Семинары, сопровождение ИП, совместные разработки,</a:t>
                      </a:r>
                      <a:r>
                        <a:rPr lang="ru-RU" sz="2000" baseline="0" dirty="0" smtClean="0"/>
                        <a:t> консультирование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Назвать неудачные мероприятия, проведенные в рамках соглашения: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ru-RU" sz="2000" dirty="0" smtClean="0"/>
                        <a:t>Семинары, сопровождение ИП, совместные разработки,</a:t>
                      </a:r>
                      <a:r>
                        <a:rPr lang="ru-RU" sz="2000" baseline="0" dirty="0" smtClean="0"/>
                        <a:t> консультирование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40168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Межмуниципальные</a:t>
                      </a:r>
                      <a:r>
                        <a:rPr lang="ru-RU" sz="2000" baseline="0" dirty="0" smtClean="0"/>
                        <a:t> мероприятия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Освещение удачных мероприятий на сайтах, в СМИ</a:t>
                      </a:r>
                    </a:p>
                    <a:p>
                      <a:r>
                        <a:rPr lang="ru-RU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Другое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035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569</Words>
  <Application>Microsoft Office PowerPoint</Application>
  <PresentationFormat>Экран (4:3)</PresentationFormat>
  <Paragraphs>435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Подводим итоги. Определяем перспективы </vt:lpstr>
      <vt:lpstr>СОГЛАШЕНИЕ о сотрудничестве</vt:lpstr>
      <vt:lpstr>Направления совместной деятельности</vt:lpstr>
      <vt:lpstr>По результатам соглашений  о сотрудничестве ИРО и МР</vt:lpstr>
      <vt:lpstr>Семинары, мастер-классы  (учебные, информационно-методические)</vt:lpstr>
      <vt:lpstr>Приоритетные направления кафедр на 2016 год</vt:lpstr>
      <vt:lpstr>Презентация PowerPoint</vt:lpstr>
      <vt:lpstr>Сопровождение</vt:lpstr>
      <vt:lpstr>Анкета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Алевтина Николаевна Смирнова</cp:lastModifiedBy>
  <cp:revision>145</cp:revision>
  <cp:lastPrinted>2016-09-23T06:57:57Z</cp:lastPrinted>
  <dcterms:created xsi:type="dcterms:W3CDTF">2015-05-19T06:32:44Z</dcterms:created>
  <dcterms:modified xsi:type="dcterms:W3CDTF">2016-09-28T05:51:06Z</dcterms:modified>
</cp:coreProperties>
</file>