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3" r:id="rId3"/>
    <p:sldId id="340" r:id="rId4"/>
    <p:sldId id="344" r:id="rId5"/>
    <p:sldId id="345" r:id="rId6"/>
    <p:sldId id="330" r:id="rId7"/>
    <p:sldId id="341" r:id="rId8"/>
    <p:sldId id="333" r:id="rId9"/>
    <p:sldId id="337" r:id="rId10"/>
    <p:sldId id="342" r:id="rId11"/>
    <p:sldId id="332" r:id="rId12"/>
    <p:sldId id="336" r:id="rId13"/>
    <p:sldId id="339" r:id="rId14"/>
    <p:sldId id="338" r:id="rId15"/>
    <p:sldId id="334" r:id="rId16"/>
    <p:sldId id="335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6B6F18E5-0753-4A2D-981F-ACD91F150860}">
          <p14:sldIdLst>
            <p14:sldId id="256"/>
            <p14:sldId id="343"/>
            <p14:sldId id="340"/>
            <p14:sldId id="344"/>
            <p14:sldId id="345"/>
            <p14:sldId id="330"/>
            <p14:sldId id="341"/>
            <p14:sldId id="333"/>
            <p14:sldId id="337"/>
            <p14:sldId id="342"/>
            <p14:sldId id="332"/>
            <p14:sldId id="336"/>
            <p14:sldId id="339"/>
            <p14:sldId id="338"/>
            <p14:sldId id="334"/>
            <p14:sldId id="33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ртем" initials="А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>
        <p:scale>
          <a:sx n="66" d="100"/>
          <a:sy n="66" d="100"/>
        </p:scale>
        <p:origin x="-2850" y="-9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75061-6F70-4429-A848-09C54D26A812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69511-F974-46ED-A5A1-7603C8775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397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0A5F2-8EB3-42AF-88F0-5AB34B8468FA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656007-52BC-4A17-873C-1C3FBCE96A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089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155553/#dst100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onsultant.ru/document/cons_doc_LAW_186851/#dst100010" TargetMode="External"/><Relationship Id="rId5" Type="http://schemas.openxmlformats.org/officeDocument/2006/relationships/hyperlink" Target="http://www.consultant.ru/document/cons_doc_LAW_186767/#dst100010" TargetMode="External"/><Relationship Id="rId4" Type="http://schemas.openxmlformats.org/officeDocument/2006/relationships/hyperlink" Target="http://www.consultant.ru/document/cons_doc_LAW_185098/#dst10001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8032" y="2060848"/>
            <a:ext cx="7772400" cy="273630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Приоритетные направления методического сопровождения развития кадрового потенциала в ЯО</a:t>
            </a:r>
            <a:endParaRPr lang="ru-RU" sz="3600" dirty="0">
              <a:solidFill>
                <a:srgbClr val="C00000"/>
              </a:solidFill>
            </a:endParaRPr>
          </a:p>
        </p:txBody>
      </p:sp>
      <p:pic>
        <p:nvPicPr>
          <p:cNvPr id="4" name="Рисунок 3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39552" y="404664"/>
            <a:ext cx="822960" cy="8229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75656" y="591071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Школа методиста «Мы вместе»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6093296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 сентябрь 2016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8418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8813" y="1291847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Модернизация технологий обучения, педагогических средств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Образовательные технологии (в </a:t>
            </a:r>
            <a:r>
              <a:rPr lang="ru-RU" sz="2400" dirty="0" err="1"/>
              <a:t>т.ч</a:t>
            </a:r>
            <a:r>
              <a:rPr lang="ru-RU" sz="2400" dirty="0"/>
              <a:t>. для организации исследовательской, проектной, поисковой, краеведческой, игровой деятельности)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err="1" smtClean="0"/>
              <a:t>Метапредметные</a:t>
            </a:r>
            <a:r>
              <a:rPr lang="ru-RU" sz="2400" dirty="0" smtClean="0"/>
              <a:t> </a:t>
            </a:r>
            <a:r>
              <a:rPr lang="ru-RU" sz="2400" dirty="0" smtClean="0"/>
              <a:t>технологии, смысловое </a:t>
            </a:r>
            <a:r>
              <a:rPr lang="ru-RU" sz="2400" dirty="0" smtClean="0"/>
              <a:t>чтение, формирующее оценивание и др</a:t>
            </a:r>
            <a:r>
              <a:rPr lang="ru-RU" sz="2400" dirty="0" smtClean="0"/>
              <a:t>.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Методы, формы обучения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Дистанционные образовательные технологии, </a:t>
            </a:r>
            <a:r>
              <a:rPr lang="ru-RU" sz="2400" dirty="0" smtClean="0"/>
              <a:t>электронное обучение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1228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02906" y="1546041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Индивидуализация и вариативность</a:t>
            </a:r>
            <a:endParaRPr lang="ru-RU" sz="2400" dirty="0"/>
          </a:p>
          <a:p>
            <a:endParaRPr lang="ru-RU" sz="2400" dirty="0">
              <a:solidFill>
                <a:srgbClr val="7030A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Работа с одаренными детьми ( в том числе углубленная, олимпиадная </a:t>
            </a:r>
            <a:r>
              <a:rPr lang="ru-RU" sz="2400" dirty="0" smtClean="0"/>
              <a:t>подготовка)</a:t>
            </a:r>
            <a:endParaRPr lang="ru-RU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Инклюзивное образование (ФГОС </a:t>
            </a:r>
            <a:r>
              <a:rPr lang="ru-RU" sz="2400" dirty="0"/>
              <a:t>для детей с </a:t>
            </a:r>
            <a:r>
              <a:rPr lang="ru-RU" sz="2400" dirty="0" smtClean="0"/>
              <a:t>ОВЗ, с </a:t>
            </a:r>
            <a:r>
              <a:rPr lang="ru-RU" sz="2400" dirty="0"/>
              <a:t>умственной </a:t>
            </a:r>
            <a:r>
              <a:rPr lang="ru-RU" sz="2400" dirty="0" smtClean="0"/>
              <a:t>отсталостью, реализация </a:t>
            </a:r>
            <a:r>
              <a:rPr lang="ru-RU" sz="2400" dirty="0"/>
              <a:t>АООП для детей с </a:t>
            </a:r>
            <a:r>
              <a:rPr lang="ru-RU" sz="2400" dirty="0" smtClean="0"/>
              <a:t>ОВЗ)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Использование возможностей дополнительного </a:t>
            </a:r>
            <a:r>
              <a:rPr lang="ru-RU" sz="2400" dirty="0" smtClean="0"/>
              <a:t>образования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Выявления потребностей в вариативном образовании в ДОД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95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78813" y="1291847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Воспитание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Духовное и нравственное воспитание детей на основе российских традиционных ценностей 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Российская гражданская идентичность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Патриотическое воспитание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Правовая </a:t>
            </a:r>
            <a:r>
              <a:rPr lang="ru-RU" sz="2400" dirty="0" smtClean="0"/>
              <a:t>и </a:t>
            </a:r>
            <a:r>
              <a:rPr lang="ru-RU" sz="2400" dirty="0" smtClean="0"/>
              <a:t>политическая культура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Трудовое воспитание, профессиональное самоопределение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Культура здорового образа жизни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Социальная</a:t>
            </a:r>
            <a:r>
              <a:rPr lang="ru-RU" sz="2400" dirty="0" smtClean="0"/>
              <a:t>, культурная адаптация детей, в </a:t>
            </a:r>
            <a:r>
              <a:rPr lang="ru-RU" sz="2400" dirty="0" err="1" smtClean="0"/>
              <a:t>т.ч</a:t>
            </a:r>
            <a:r>
              <a:rPr lang="ru-RU" sz="2400" dirty="0" smtClean="0"/>
              <a:t>. </a:t>
            </a:r>
            <a:r>
              <a:rPr lang="ru-RU" sz="2400" dirty="0"/>
              <a:t>и</a:t>
            </a:r>
            <a:r>
              <a:rPr lang="ru-RU" sz="2400" dirty="0" smtClean="0"/>
              <a:t>з семей мигрантов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Ученическое самоуправление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Обновления содержания, методов, форм воспитания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40526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78813" y="1291847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Социально-психологическая работа</a:t>
            </a:r>
            <a:endParaRPr lang="ru-RU" sz="2400" dirty="0">
              <a:solidFill>
                <a:srgbClr val="7030A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Развитие </a:t>
            </a:r>
            <a:r>
              <a:rPr lang="ru-RU" sz="2400" dirty="0"/>
              <a:t>инструментов медиации 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Развитие культуры межнациональных отношений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Профилактика правонарушений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Профилактика </a:t>
            </a:r>
            <a:r>
              <a:rPr lang="ru-RU" sz="2400" dirty="0" err="1" smtClean="0"/>
              <a:t>девиантного</a:t>
            </a:r>
            <a:r>
              <a:rPr lang="ru-RU" sz="2400" dirty="0" smtClean="0"/>
              <a:t> и деструктивного поведения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Консультирование </a:t>
            </a:r>
            <a:r>
              <a:rPr lang="ru-RU" sz="2400" dirty="0" smtClean="0"/>
              <a:t>родителей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764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8813" y="1291847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Информационно-образовательная среда ОО</a:t>
            </a:r>
            <a:endParaRPr lang="ru-RU" sz="2400" dirty="0" smtClean="0">
              <a:solidFill>
                <a:srgbClr val="7030A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Предметно-пространственная среда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Современные технические средства обучения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Традиционные средства обучения (в том числе для оздоровления, для занятий физкультурой, спортом)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Информационно-библиотечные центры</a:t>
            </a:r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Инклюзивная среда ОО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4879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8813" y="1291847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Использование возможностей внешней </a:t>
            </a:r>
            <a:r>
              <a:rPr lang="ru-RU" sz="2400" dirty="0" smtClean="0">
                <a:solidFill>
                  <a:srgbClr val="7030A0"/>
                </a:solidFill>
              </a:rPr>
              <a:t>среды ОО</a:t>
            </a:r>
            <a:endParaRPr lang="ru-RU" sz="2400" dirty="0" smtClean="0">
              <a:solidFill>
                <a:srgbClr val="7030A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Социальное партнерство (межведомственное взаимодействие, партнерство с семьей и т.д.)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Профессиональные сообщества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Реализация сетевых программ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Использование территориальных социокультурных ресурсов (образовательный туризм, школьное краеведение, музейная педагогика, театральная педагогика)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9218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8813" y="1291847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Управление </a:t>
            </a:r>
            <a:r>
              <a:rPr lang="ru-RU" sz="2400" smtClean="0">
                <a:solidFill>
                  <a:srgbClr val="7030A0"/>
                </a:solidFill>
              </a:rPr>
              <a:t>образовательной </a:t>
            </a:r>
            <a:r>
              <a:rPr lang="ru-RU" sz="2400" smtClean="0">
                <a:solidFill>
                  <a:srgbClr val="7030A0"/>
                </a:solidFill>
              </a:rPr>
              <a:t>организацией ОО</a:t>
            </a:r>
            <a:endParaRPr lang="ru-RU" sz="2400" dirty="0" smtClean="0">
              <a:solidFill>
                <a:srgbClr val="7030A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Управление образовательными организациями с низкими результатами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Внедрение </a:t>
            </a:r>
            <a:r>
              <a:rPr lang="ru-RU" sz="2400" dirty="0" err="1"/>
              <a:t>внутришкольной</a:t>
            </a:r>
            <a:r>
              <a:rPr lang="ru-RU" sz="2400" dirty="0"/>
              <a:t> оценки качества образования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Управление школой в неблагоприятных социальных условиях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Государственно-общественное управление и </a:t>
            </a:r>
            <a:r>
              <a:rPr lang="ru-RU" sz="2400" dirty="0" smtClean="0"/>
              <a:t>государственно-частное </a:t>
            </a:r>
            <a:r>
              <a:rPr lang="ru-RU" sz="2400" dirty="0"/>
              <a:t>партнерство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Управление разработкой и реализацией образовательных программ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Внедрение профессиональных стандартов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54171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Основные нормативные документы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340768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Распоряжения / постановления  </a:t>
            </a:r>
            <a:r>
              <a:rPr lang="ru-RU" sz="2400" dirty="0">
                <a:solidFill>
                  <a:srgbClr val="7030A0"/>
                </a:solidFill>
              </a:rPr>
              <a:t>Правительства Российской Федерации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Стратегия </a:t>
            </a:r>
            <a:r>
              <a:rPr lang="ru-RU" sz="2400" dirty="0"/>
              <a:t>развития воспитания в </a:t>
            </a:r>
            <a:r>
              <a:rPr lang="ru-RU" sz="2400" dirty="0" smtClean="0"/>
              <a:t>РФ на </a:t>
            </a:r>
            <a:r>
              <a:rPr lang="ru-RU" sz="2400" dirty="0"/>
              <a:t>период до 2025 года (от 29 мая 2015 г. N 996-р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Государственная программа РФ "Развитие образования" на 2013-2020 годы (от 15 апреля 2014 года N 295)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Федеральная целевая программа развития образования на 2016 -2020 годы (от 23 мая 2015 г. N 497 )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Федеральная целевая программа «Русский язык» на 2016–2020 годы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1041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Основные нормативные документы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55418" y="1118090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Государственные программы ЯО и ВЦП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Государственная программа Ярославской области «Развитие образования и молодежная политика в Ярославской области» на 2014 - 2020 годы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Ведомственная целевая программа департамента образования Ярославской области на 2016 год на и на плановый период 2017 и 2018 годов</a:t>
            </a:r>
          </a:p>
          <a:p>
            <a:r>
              <a:rPr lang="ru-RU" sz="2400" dirty="0">
                <a:solidFill>
                  <a:srgbClr val="7030A0"/>
                </a:solidFill>
              </a:rPr>
              <a:t>ОЦП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Обеспечение доступности дошкольного образования в Ярославской области на 2011 – 2017 годы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Развитие дополнительного образования детей в Ярославской области на 2016 – 2018 </a:t>
            </a:r>
            <a:r>
              <a:rPr lang="ru-RU" sz="2400" dirty="0" smtClean="0"/>
              <a:t>годы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Патриотическое воспитание граждан Российской Федерации, проживающих на территории Ярославской области» на 2016 - 2020 годы</a:t>
            </a:r>
          </a:p>
        </p:txBody>
      </p:sp>
    </p:spTree>
    <p:extLst>
      <p:ext uri="{BB962C8B-B14F-4D97-AF65-F5344CB8AC3E}">
        <p14:creationId xmlns:p14="http://schemas.microsoft.com/office/powerpoint/2010/main" val="141702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Основные нормативные документы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2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1089062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Профессиональные стандарты</a:t>
            </a:r>
          </a:p>
          <a:p>
            <a:endParaRPr lang="ru-RU" sz="2400" dirty="0" smtClean="0">
              <a:solidFill>
                <a:srgbClr val="7030A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404426"/>
              </p:ext>
            </p:extLst>
          </p:nvPr>
        </p:nvGraphicFramePr>
        <p:xfrm>
          <a:off x="251520" y="1734247"/>
          <a:ext cx="8640960" cy="1334713"/>
        </p:xfrm>
        <a:graphic>
          <a:graphicData uri="http://schemas.openxmlformats.org/drawingml/2006/table">
            <a:tbl>
              <a:tblPr/>
              <a:tblGrid>
                <a:gridCol w="1080120"/>
                <a:gridCol w="4896544"/>
                <a:gridCol w="2664296"/>
              </a:tblGrid>
              <a:tr h="1334713"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>
                          <a:effectLst/>
                        </a:rPr>
                        <a:t>01.001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>
                          <a:effectLst/>
                        </a:rPr>
                        <a:t>Педагог (педагогическая деятельность в сфере дошкольного, начального общего, основного общего, среднего общего образования) (воспитатель, учитель)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 u="none" strike="noStrike" dirty="0">
                          <a:solidFill>
                            <a:srgbClr val="666699"/>
                          </a:solidFill>
                          <a:effectLst/>
                          <a:hlinkClick r:id="rId3"/>
                        </a:rPr>
                        <a:t>Приказ</a:t>
                      </a:r>
                      <a:r>
                        <a:rPr lang="ru-RU" b="0" dirty="0">
                          <a:effectLst/>
                        </a:rPr>
                        <a:t> Минтруда России N 544н от 18.10.2013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58253"/>
              </p:ext>
            </p:extLst>
          </p:nvPr>
        </p:nvGraphicFramePr>
        <p:xfrm>
          <a:off x="251520" y="3212976"/>
          <a:ext cx="8568952" cy="792088"/>
        </p:xfrm>
        <a:graphic>
          <a:graphicData uri="http://schemas.openxmlformats.org/drawingml/2006/table">
            <a:tbl>
              <a:tblPr/>
              <a:tblGrid>
                <a:gridCol w="1080120"/>
                <a:gridCol w="4896544"/>
                <a:gridCol w="2592288"/>
              </a:tblGrid>
              <a:tr h="792088"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>
                          <a:effectLst/>
                        </a:rPr>
                        <a:t>01.002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>
                          <a:effectLst/>
                        </a:rPr>
                        <a:t>Педагог-психолог (психолог в сфере образования)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 u="none" strike="noStrike" dirty="0">
                          <a:solidFill>
                            <a:srgbClr val="666699"/>
                          </a:solidFill>
                          <a:effectLst/>
                          <a:hlinkClick r:id="rId4"/>
                        </a:rPr>
                        <a:t>Приказ</a:t>
                      </a:r>
                      <a:r>
                        <a:rPr lang="ru-RU" b="0" dirty="0">
                          <a:effectLst/>
                        </a:rPr>
                        <a:t> Минтруда России N 514н от 24.07.2015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355337"/>
              </p:ext>
            </p:extLst>
          </p:nvPr>
        </p:nvGraphicFramePr>
        <p:xfrm>
          <a:off x="215516" y="4293096"/>
          <a:ext cx="8640960" cy="792088"/>
        </p:xfrm>
        <a:graphic>
          <a:graphicData uri="http://schemas.openxmlformats.org/drawingml/2006/table">
            <a:tbl>
              <a:tblPr/>
              <a:tblGrid>
                <a:gridCol w="1116124"/>
                <a:gridCol w="4860540"/>
                <a:gridCol w="2664296"/>
              </a:tblGrid>
              <a:tr h="792088"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 dirty="0">
                          <a:effectLst/>
                        </a:rPr>
                        <a:t>01.003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 dirty="0">
                          <a:effectLst/>
                        </a:rPr>
                        <a:t>Педагог дополнительного образования детей и взрослых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 u="none" strike="noStrike" dirty="0">
                          <a:solidFill>
                            <a:srgbClr val="666699"/>
                          </a:solidFill>
                          <a:effectLst/>
                          <a:hlinkClick r:id="rId5"/>
                        </a:rPr>
                        <a:t>Приказ</a:t>
                      </a:r>
                      <a:r>
                        <a:rPr lang="ru-RU" b="0" dirty="0">
                          <a:effectLst/>
                        </a:rPr>
                        <a:t> Минтруда России N 613н от 08.09.2015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650474"/>
              </p:ext>
            </p:extLst>
          </p:nvPr>
        </p:nvGraphicFramePr>
        <p:xfrm>
          <a:off x="267725" y="5301208"/>
          <a:ext cx="8661528" cy="1097280"/>
        </p:xfrm>
        <a:graphic>
          <a:graphicData uri="http://schemas.openxmlformats.org/drawingml/2006/table">
            <a:tbl>
              <a:tblPr/>
              <a:tblGrid>
                <a:gridCol w="1063915"/>
                <a:gridCol w="4824536"/>
                <a:gridCol w="2773077"/>
              </a:tblGrid>
              <a:tr h="163309"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>
                          <a:effectLst/>
                        </a:rPr>
                        <a:t>01.004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>
                          <a:effectLst/>
                        </a:rPr>
                        <a:t>Педагог профессионального обучения, профессионального образования и дополнительного профессионального образования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l" fontAlgn="t"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ru-RU" b="0" u="none" strike="noStrike" dirty="0">
                          <a:solidFill>
                            <a:srgbClr val="666699"/>
                          </a:solidFill>
                          <a:effectLst/>
                          <a:hlinkClick r:id="rId6"/>
                        </a:rPr>
                        <a:t>Приказ</a:t>
                      </a:r>
                      <a:r>
                        <a:rPr lang="ru-RU" b="0" dirty="0">
                          <a:effectLst/>
                        </a:rPr>
                        <a:t> Минтруда России N 608н от 08.09.2015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50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Основные нормативные документы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55418" y="1118090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Проекты профессиональных стандартов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Специалист в области </a:t>
            </a:r>
            <a:r>
              <a:rPr lang="ru-RU" sz="2400" dirty="0" smtClean="0"/>
              <a:t>воспитания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Руководитель образовательной организации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400" dirty="0" smtClean="0"/>
              <a:t>Педагог-дефектолог</a:t>
            </a:r>
            <a:endParaRPr lang="ru-RU" sz="24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400" dirty="0" err="1" smtClean="0"/>
              <a:t>Тьютор</a:t>
            </a:r>
            <a:r>
              <a:rPr lang="ru-RU" sz="2400" dirty="0"/>
              <a:t>, </a:t>
            </a:r>
            <a:r>
              <a:rPr lang="ru-RU" sz="2400" dirty="0" smtClean="0"/>
              <a:t>ассистент</a:t>
            </a:r>
            <a:endParaRPr lang="en-US" sz="2400" dirty="0" smtClean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ru-RU" sz="2400" dirty="0" smtClean="0"/>
              <a:t>Педагог-библиотекарь</a:t>
            </a:r>
            <a:endParaRPr lang="ru-RU" sz="2400" dirty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64689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Основные нормативные документы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089062"/>
            <a:ext cx="864095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Предметные концепции, концепции по направлениям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Концепция развития </a:t>
            </a:r>
            <a:r>
              <a:rPr lang="ru-RU" sz="2400" b="1" dirty="0" smtClean="0"/>
              <a:t>математического</a:t>
            </a:r>
            <a:r>
              <a:rPr lang="ru-RU" sz="2400" dirty="0" smtClean="0"/>
              <a:t> образования в РФ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Концепция т</a:t>
            </a:r>
            <a:r>
              <a:rPr lang="ru-RU" sz="2400" b="1" dirty="0" smtClean="0"/>
              <a:t>ехнологического </a:t>
            </a:r>
            <a:r>
              <a:rPr lang="ru-RU" sz="2400" dirty="0" smtClean="0"/>
              <a:t>образования в системе общего образования  в РФ (проект)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Концепция </a:t>
            </a:r>
            <a:r>
              <a:rPr lang="ru-RU" sz="2400" dirty="0"/>
              <a:t>преподавания </a:t>
            </a:r>
            <a:r>
              <a:rPr lang="ru-RU" sz="2400" b="1" dirty="0"/>
              <a:t>русского языка и литературы </a:t>
            </a:r>
            <a:r>
              <a:rPr lang="ru-RU" sz="2400" dirty="0"/>
              <a:t>в РФ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Концепция преподавания </a:t>
            </a:r>
            <a:r>
              <a:rPr lang="ru-RU" sz="2400" b="1" dirty="0"/>
              <a:t>иностранных языков</a:t>
            </a:r>
            <a:r>
              <a:rPr lang="ru-RU" sz="2400" dirty="0"/>
              <a:t> в РФ (проект)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Историко-культурный стандарт и Концепция преподавания </a:t>
            </a:r>
            <a:r>
              <a:rPr lang="ru-RU" sz="2400" b="1" dirty="0"/>
              <a:t>истории Отечества и Всемирной </a:t>
            </a:r>
            <a:r>
              <a:rPr lang="ru-RU" sz="2400" b="1" dirty="0" smtClean="0"/>
              <a:t>истории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Концепция преподавания </a:t>
            </a:r>
            <a:r>
              <a:rPr lang="ru-RU" sz="2400" b="1" dirty="0"/>
              <a:t>обществознания </a:t>
            </a:r>
            <a:r>
              <a:rPr lang="ru-RU" sz="2400" dirty="0"/>
              <a:t>(проект)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Концепция развития </a:t>
            </a:r>
            <a:r>
              <a:rPr lang="ru-RU" sz="2400" b="1" dirty="0"/>
              <a:t>географического</a:t>
            </a:r>
            <a:r>
              <a:rPr lang="ru-RU" sz="2400" dirty="0"/>
              <a:t> образования в РФ (проект</a:t>
            </a:r>
            <a:r>
              <a:rPr lang="ru-RU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Концепция </a:t>
            </a:r>
            <a:r>
              <a:rPr lang="ru-RU" sz="2400" b="1" dirty="0"/>
              <a:t>художественного образования </a:t>
            </a:r>
            <a:r>
              <a:rPr lang="ru-RU" sz="2400" dirty="0"/>
              <a:t>(учебные предметы «Музыка» и «Изобразительное искусство») (проект</a:t>
            </a:r>
            <a:r>
              <a:rPr lang="ru-RU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Концепция </a:t>
            </a:r>
            <a:r>
              <a:rPr lang="ru-RU" sz="2400" b="1" dirty="0"/>
              <a:t>дополнительного образования </a:t>
            </a:r>
            <a:r>
              <a:rPr lang="ru-RU" sz="2400" b="1" dirty="0" smtClean="0"/>
              <a:t>детей</a:t>
            </a:r>
            <a:endParaRPr lang="ru-RU" sz="24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7209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Основные </a:t>
            </a:r>
            <a:r>
              <a:rPr lang="ru-RU" sz="3200" b="1" dirty="0" smtClean="0">
                <a:solidFill>
                  <a:srgbClr val="C00000"/>
                </a:solidFill>
              </a:rPr>
              <a:t>материалы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59791" y="108906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srgbClr val="7030A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Августовского </a:t>
            </a:r>
            <a:r>
              <a:rPr lang="ru-RU" sz="2400" dirty="0" smtClean="0"/>
              <a:t>совещания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Форума «Евразийский образовательный диалог»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053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8243" y="1225689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Оценка качества образования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Система оценки качества </a:t>
            </a:r>
            <a:endParaRPr lang="ru-RU" sz="2400" dirty="0" smtClean="0"/>
          </a:p>
          <a:p>
            <a:pPr marL="1166813" indent="-457200">
              <a:buFont typeface="+mj-lt"/>
              <a:buAutoNum type="arabicParenR"/>
            </a:pPr>
            <a:r>
              <a:rPr lang="ru-RU" sz="2400" dirty="0"/>
              <a:t>ЕГЭ, ОГЭ, НИКО, </a:t>
            </a:r>
            <a:r>
              <a:rPr lang="ru-RU" sz="2400" dirty="0" smtClean="0"/>
              <a:t>ВПР, компетенции </a:t>
            </a:r>
            <a:r>
              <a:rPr lang="ru-RU" sz="2400" dirty="0"/>
              <a:t>учителя</a:t>
            </a:r>
          </a:p>
          <a:p>
            <a:pPr marL="1166813" indent="-457200">
              <a:buFont typeface="+mj-lt"/>
              <a:buAutoNum type="arabicParenR"/>
            </a:pPr>
            <a:r>
              <a:rPr lang="ru-RU" sz="2400" dirty="0"/>
              <a:t>Независимая оценка качества </a:t>
            </a:r>
            <a:r>
              <a:rPr lang="ru-RU" sz="2400" dirty="0" smtClean="0"/>
              <a:t>ОО</a:t>
            </a:r>
          </a:p>
          <a:p>
            <a:pPr marL="1166813" indent="-457200">
              <a:buFont typeface="+mj-lt"/>
              <a:buAutoNum type="arabicParenR"/>
            </a:pPr>
            <a:r>
              <a:rPr lang="ru-RU" sz="2400" dirty="0" smtClean="0"/>
              <a:t>Оценка на уровне ОО</a:t>
            </a:r>
            <a:endParaRPr lang="ru-R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Технологии </a:t>
            </a:r>
            <a:r>
              <a:rPr lang="ru-RU" sz="2400" dirty="0" smtClean="0"/>
              <a:t>оценки личностных, </a:t>
            </a:r>
            <a:r>
              <a:rPr lang="ru-RU" sz="2400" dirty="0" err="1" smtClean="0"/>
              <a:t>метапредметных</a:t>
            </a:r>
            <a:r>
              <a:rPr lang="ru-RU" sz="2400" dirty="0" smtClean="0"/>
              <a:t> результатов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Оценка качества условий образования (программно-методические, материально-технические, организационные, кадровые)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6730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62512" y="84624"/>
            <a:ext cx="7431904" cy="99898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Направления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 descr="Описание: ЛОГОТИПЧИК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251520" y="260648"/>
            <a:ext cx="822960" cy="822960"/>
          </a:xfrm>
          <a:prstGeom prst="rect">
            <a:avLst/>
          </a:prstGeom>
        </p:spPr>
      </p:pic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b="1" dirty="0" smtClean="0"/>
          </a:p>
          <a:p>
            <a:pPr marL="0" indent="0">
              <a:buNone/>
            </a:pP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8813" y="1291847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Модернизация содержания </a:t>
            </a:r>
            <a:r>
              <a:rPr lang="ru-RU" sz="2400" dirty="0" smtClean="0">
                <a:solidFill>
                  <a:srgbClr val="7030A0"/>
                </a:solidFill>
              </a:rPr>
              <a:t>образования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Региональное содержание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Содержание внеурочной деятельности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Новое содержание (второй иностранный язык, финансовая грамотность, антикоррупционная политика, теория игр, история православной церкви, культуры </a:t>
            </a:r>
            <a:r>
              <a:rPr lang="ru-RU" sz="2400" dirty="0"/>
              <a:t>и быта </a:t>
            </a:r>
            <a:r>
              <a:rPr lang="ru-RU" sz="2400" dirty="0" smtClean="0"/>
              <a:t>России, экология и др.)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158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715</Words>
  <Application>Microsoft Office PowerPoint</Application>
  <PresentationFormat>Экран (4:3)</PresentationFormat>
  <Paragraphs>174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Приоритетные направления методического сопровождения развития кадрового потенциала в ЯО</vt:lpstr>
      <vt:lpstr>Основные нормативные документы</vt:lpstr>
      <vt:lpstr>Основные нормативные документы</vt:lpstr>
      <vt:lpstr>Основные нормативные документы</vt:lpstr>
      <vt:lpstr>Основные нормативные документы</vt:lpstr>
      <vt:lpstr>Основные нормативные документы</vt:lpstr>
      <vt:lpstr>Основные материалы</vt:lpstr>
      <vt:lpstr>Направления</vt:lpstr>
      <vt:lpstr>Направления</vt:lpstr>
      <vt:lpstr>Направления</vt:lpstr>
      <vt:lpstr>Направления</vt:lpstr>
      <vt:lpstr>Направления</vt:lpstr>
      <vt:lpstr>Направления</vt:lpstr>
      <vt:lpstr>Направления</vt:lpstr>
      <vt:lpstr>Направления</vt:lpstr>
      <vt:lpstr>Направления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 ПРОФЕССИОНАЛЬНОГО ОБРАЗОВАНИЯ   ЯРОСЛАВСКОЙ  ОБЛАСТИ ИНСТИТУТ РАЗВИТИЯ ОБРАЗОВАНИЯ</dc:title>
  <dc:creator>Артем</dc:creator>
  <cp:lastModifiedBy>Марина Леоновна Зуева</cp:lastModifiedBy>
  <cp:revision>130</cp:revision>
  <cp:lastPrinted>2016-09-27T10:52:28Z</cp:lastPrinted>
  <dcterms:created xsi:type="dcterms:W3CDTF">2016-05-15T14:44:45Z</dcterms:created>
  <dcterms:modified xsi:type="dcterms:W3CDTF">2016-09-27T11:14:12Z</dcterms:modified>
</cp:coreProperties>
</file>