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40"/>
  </p:notesMasterIdLst>
  <p:sldIdLst>
    <p:sldId id="256" r:id="rId3"/>
    <p:sldId id="264" r:id="rId4"/>
    <p:sldId id="295" r:id="rId5"/>
    <p:sldId id="267" r:id="rId6"/>
    <p:sldId id="268" r:id="rId7"/>
    <p:sldId id="269" r:id="rId8"/>
    <p:sldId id="270" r:id="rId9"/>
    <p:sldId id="257" r:id="rId10"/>
    <p:sldId id="258" r:id="rId11"/>
    <p:sldId id="259" r:id="rId12"/>
    <p:sldId id="260" r:id="rId13"/>
    <p:sldId id="261" r:id="rId14"/>
    <p:sldId id="283" r:id="rId15"/>
    <p:sldId id="284" r:id="rId16"/>
    <p:sldId id="263" r:id="rId17"/>
    <p:sldId id="277" r:id="rId18"/>
    <p:sldId id="278" r:id="rId19"/>
    <p:sldId id="280" r:id="rId20"/>
    <p:sldId id="281" r:id="rId21"/>
    <p:sldId id="282" r:id="rId22"/>
    <p:sldId id="286" r:id="rId23"/>
    <p:sldId id="287" r:id="rId24"/>
    <p:sldId id="288" r:id="rId25"/>
    <p:sldId id="290" r:id="rId26"/>
    <p:sldId id="289" r:id="rId27"/>
    <p:sldId id="291" r:id="rId28"/>
    <p:sldId id="279" r:id="rId29"/>
    <p:sldId id="262" r:id="rId30"/>
    <p:sldId id="271" r:id="rId31"/>
    <p:sldId id="294" r:id="rId32"/>
    <p:sldId id="296" r:id="rId33"/>
    <p:sldId id="273" r:id="rId34"/>
    <p:sldId id="272" r:id="rId35"/>
    <p:sldId id="293" r:id="rId36"/>
    <p:sldId id="292" r:id="rId37"/>
    <p:sldId id="297" r:id="rId38"/>
    <p:sldId id="275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6C9"/>
    <a:srgbClr val="EA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89946" autoAdjust="0"/>
  </p:normalViewPr>
  <p:slideViewPr>
    <p:cSldViewPr>
      <p:cViewPr varScale="1">
        <p:scale>
          <a:sx n="63" d="100"/>
          <a:sy n="63" d="100"/>
        </p:scale>
        <p:origin x="13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0;&#1086;&#1085;&#1082;&#1091;&#1088;&#1089;%20&#1056;&#1048;&#1055;%202017\&#1054;&#1062;&#1045;&#1053;&#1050;&#1048;%20&#1069;&#1050;&#1057;&#1055;&#1045;&#1056;&#1058;&#1054;&#104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0;&#1086;&#1085;&#1082;&#1091;&#1088;&#1089;%20&#1056;&#1048;&#1055;%202017\&#1054;&#1062;&#1045;&#1053;&#1050;&#1048;%20&#1069;&#1050;&#1057;&#1055;&#1045;&#1056;&#1058;&#1054;&#104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0;&#1086;&#1085;&#1082;&#1091;&#1088;&#1089;%20&#1056;&#1048;&#1055;%202017\&#1056;&#1048;&#1055;%202017%20+%20&#1089;&#1086;&#1080;&#1089;&#1087;&#1086;&#1083;&#1085;&#1080;&#1090;&#1077;&#1083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 b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Распределение </a:t>
            </a:r>
            <a:r>
              <a:rPr lang="ru-RU" sz="28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заявок на статус РИП </a:t>
            </a:r>
          </a:p>
        </c:rich>
      </c:tx>
      <c:layout>
        <c:manualLayout>
          <c:xMode val="edge"/>
          <c:yMode val="edge"/>
          <c:x val="0.26162712339794664"/>
          <c:y val="0.109149518862027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Участники</c:v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итог!$A$43:$A$53</c:f>
              <c:strCache>
                <c:ptCount val="11"/>
                <c:pt idx="0">
                  <c:v>Ярославль</c:v>
                </c:pt>
                <c:pt idx="1">
                  <c:v>Рыбинск</c:v>
                </c:pt>
                <c:pt idx="2">
                  <c:v>Тутаевский МР</c:v>
                </c:pt>
                <c:pt idx="3">
                  <c:v>Ростовский МР</c:v>
                </c:pt>
                <c:pt idx="4">
                  <c:v>Гаврилов-Ямский МР</c:v>
                </c:pt>
                <c:pt idx="5">
                  <c:v>Переславль-Залесский</c:v>
                </c:pt>
                <c:pt idx="6">
                  <c:v>Угличский МР</c:v>
                </c:pt>
                <c:pt idx="7">
                  <c:v>Любимский МР</c:v>
                </c:pt>
                <c:pt idx="8">
                  <c:v>Некрасовский МР</c:v>
                </c:pt>
                <c:pt idx="9">
                  <c:v>Ярославский МР</c:v>
                </c:pt>
                <c:pt idx="10">
                  <c:v>Первомайский МР</c:v>
                </c:pt>
              </c:strCache>
            </c:strRef>
          </c:cat>
          <c:val>
            <c:numRef>
              <c:f>итог!$B$43:$B$53</c:f>
              <c:numCache>
                <c:formatCode>General</c:formatCode>
                <c:ptCount val="11"/>
                <c:pt idx="0">
                  <c:v>10</c:v>
                </c:pt>
                <c:pt idx="1">
                  <c:v>8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v>Победители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итог!$B$61:$B$71</c:f>
              <c:numCache>
                <c:formatCode>General</c:formatCode>
                <c:ptCount val="11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3074528"/>
        <c:axId val="583070176"/>
      </c:barChart>
      <c:catAx>
        <c:axId val="58307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3070176"/>
        <c:crosses val="autoZero"/>
        <c:auto val="1"/>
        <c:lblAlgn val="ctr"/>
        <c:lblOffset val="100"/>
        <c:noMultiLvlLbl val="0"/>
      </c:catAx>
      <c:valAx>
        <c:axId val="583070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3074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85000"/>
          <a:lumOff val="1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2400" b="0" i="0" u="none" strike="noStrike" kern="1200" spc="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 b="1" i="0" u="none" strike="noStrike" kern="1200" spc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Распределение </a:t>
            </a:r>
            <a:r>
              <a:rPr lang="ru-RU" sz="2800" b="1" i="0" u="none" strike="noStrike" kern="1200" spc="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заявок на статус </a:t>
            </a:r>
            <a:r>
              <a:rPr lang="ru-RU" sz="2800" b="1" i="0" u="none" strike="noStrike" kern="1200" spc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РИП</a:t>
            </a:r>
            <a:endParaRPr lang="ru-RU" sz="2800" b="1" i="0" u="none" strike="noStrike" kern="1200" spc="0" baseline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2400" b="0" i="0" u="none" strike="noStrike" kern="1200" spc="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v>Победители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итог!$A$72:$A$76</c:f>
              <c:strCache>
                <c:ptCount val="5"/>
                <c:pt idx="0">
                  <c:v>Дополнительное образование детей</c:v>
                </c:pt>
                <c:pt idx="1">
                  <c:v>Дошкольное образование</c:v>
                </c:pt>
                <c:pt idx="2">
                  <c:v>Среднее профессиональное образование</c:v>
                </c:pt>
                <c:pt idx="3">
                  <c:v>Общее образование</c:v>
                </c:pt>
                <c:pt idx="4">
                  <c:v>Дополнительное профессиональное образование</c:v>
                </c:pt>
              </c:strCache>
            </c:strRef>
          </c:cat>
          <c:val>
            <c:numRef>
              <c:f>итог!$B$72:$B$76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4</c:v>
                </c:pt>
                <c:pt idx="4">
                  <c:v>9</c:v>
                </c:pt>
              </c:numCache>
            </c:numRef>
          </c:val>
        </c:ser>
        <c:ser>
          <c:idx val="0"/>
          <c:order val="1"/>
          <c:tx>
            <c:v>Участники</c:v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итог!$A$72:$A$76</c:f>
              <c:strCache>
                <c:ptCount val="5"/>
                <c:pt idx="0">
                  <c:v>Дополнительное образование детей</c:v>
                </c:pt>
                <c:pt idx="1">
                  <c:v>Дошкольное образование</c:v>
                </c:pt>
                <c:pt idx="2">
                  <c:v>Среднее профессиональное образование</c:v>
                </c:pt>
                <c:pt idx="3">
                  <c:v>Общее образование</c:v>
                </c:pt>
                <c:pt idx="4">
                  <c:v>Дополнительное профессиональное образование</c:v>
                </c:pt>
              </c:strCache>
            </c:strRef>
          </c:cat>
          <c:val>
            <c:numRef>
              <c:f>итог!$B$54:$B$58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9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3079424"/>
        <c:axId val="583067456"/>
      </c:barChart>
      <c:catAx>
        <c:axId val="583079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83067456"/>
        <c:crosses val="autoZero"/>
        <c:auto val="1"/>
        <c:lblAlgn val="ctr"/>
        <c:lblOffset val="100"/>
        <c:noMultiLvlLbl val="0"/>
      </c:catAx>
      <c:valAx>
        <c:axId val="583067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307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85000"/>
          <a:lumOff val="1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Из них держателей проекта (программы)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1.2158054711246164E-2"/>
                  <c:y val="2.58147710900581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526849037487338E-3"/>
                  <c:y val="2.58147710900581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4.0526849037487338E-3"/>
                  <c:y val="5.16295421801158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1.0409471411389072E-3"/>
                  <c:y val="2.0361335139239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4.0526849037487338E-3"/>
                  <c:y val="5.16295421801158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7149182467170798E-17"/>
                  <c:y val="7.74443132701740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4.0526849037487338E-3"/>
                  <c:y val="7.74443132701745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3.7149182467170798E-17"/>
                  <c:y val="5.1629542180116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Лист1!$C$23:$C$42</c:f>
              <c:strCache>
                <c:ptCount val="19"/>
                <c:pt idx="0">
                  <c:v>Брейтовский МР</c:v>
                </c:pt>
                <c:pt idx="1">
                  <c:v>Некоузский МР</c:v>
                </c:pt>
                <c:pt idx="2">
                  <c:v>Некрасовский МР</c:v>
                </c:pt>
                <c:pt idx="3">
                  <c:v>Переславский МР</c:v>
                </c:pt>
                <c:pt idx="4">
                  <c:v>Рыбинский МР</c:v>
                </c:pt>
                <c:pt idx="5">
                  <c:v>Борисоглебский МР</c:v>
                </c:pt>
                <c:pt idx="6">
                  <c:v>Даниловский МР</c:v>
                </c:pt>
                <c:pt idx="7">
                  <c:v>Любимский МР</c:v>
                </c:pt>
                <c:pt idx="8">
                  <c:v>г. Переславль-Залесский</c:v>
                </c:pt>
                <c:pt idx="9">
                  <c:v>Мышкинский МР</c:v>
                </c:pt>
                <c:pt idx="10">
                  <c:v>Первомайский МР</c:v>
                </c:pt>
                <c:pt idx="11">
                  <c:v>Пошехонский МР</c:v>
                </c:pt>
                <c:pt idx="12">
                  <c:v>Ярославский МР</c:v>
                </c:pt>
                <c:pt idx="13">
                  <c:v>Гаврилов-Ямский МР</c:v>
                </c:pt>
                <c:pt idx="14">
                  <c:v>Ростовский МР</c:v>
                </c:pt>
                <c:pt idx="15">
                  <c:v>Угличский МР</c:v>
                </c:pt>
                <c:pt idx="16">
                  <c:v>г. Рыбинск</c:v>
                </c:pt>
                <c:pt idx="17">
                  <c:v>г. Ярославль</c:v>
                </c:pt>
                <c:pt idx="18">
                  <c:v>Тутаевский МР</c:v>
                </c:pt>
              </c:strCache>
            </c:strRef>
          </c:cat>
          <c:val>
            <c:numRef>
              <c:f>Лист1!$E$23:$E$42</c:f>
              <c:numCache>
                <c:formatCode>General</c:formatCode>
                <c:ptCount val="20"/>
                <c:pt idx="7">
                  <c:v>1</c:v>
                </c:pt>
                <c:pt idx="8">
                  <c:v>1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4</c:v>
                </c:pt>
                <c:pt idx="17">
                  <c:v>7</c:v>
                </c:pt>
                <c:pt idx="18">
                  <c:v>3</c:v>
                </c:pt>
                <c:pt idx="19">
                  <c:v>0</c:v>
                </c:pt>
              </c:numCache>
            </c:numRef>
          </c:val>
        </c:ser>
        <c:ser>
          <c:idx val="1"/>
          <c:order val="1"/>
          <c:tx>
            <c:v>всего</c:v>
          </c:tx>
          <c:spPr>
            <a:solidFill>
              <a:schemeClr val="accent5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Лист1!$C$23:$C$42</c:f>
              <c:strCache>
                <c:ptCount val="19"/>
                <c:pt idx="0">
                  <c:v>Брейтовский МР</c:v>
                </c:pt>
                <c:pt idx="1">
                  <c:v>Некоузский МР</c:v>
                </c:pt>
                <c:pt idx="2">
                  <c:v>Некрасовский МР</c:v>
                </c:pt>
                <c:pt idx="3">
                  <c:v>Переславский МР</c:v>
                </c:pt>
                <c:pt idx="4">
                  <c:v>Рыбинский МР</c:v>
                </c:pt>
                <c:pt idx="5">
                  <c:v>Борисоглебский МР</c:v>
                </c:pt>
                <c:pt idx="6">
                  <c:v>Даниловский МР</c:v>
                </c:pt>
                <c:pt idx="7">
                  <c:v>Любимский МР</c:v>
                </c:pt>
                <c:pt idx="8">
                  <c:v>г. Переславль-Залесский</c:v>
                </c:pt>
                <c:pt idx="9">
                  <c:v>Мышкинский МР</c:v>
                </c:pt>
                <c:pt idx="10">
                  <c:v>Первомайский МР</c:v>
                </c:pt>
                <c:pt idx="11">
                  <c:v>Пошехонский МР</c:v>
                </c:pt>
                <c:pt idx="12">
                  <c:v>Ярославский МР</c:v>
                </c:pt>
                <c:pt idx="13">
                  <c:v>Гаврилов-Ямский МР</c:v>
                </c:pt>
                <c:pt idx="14">
                  <c:v>Ростовский МР</c:v>
                </c:pt>
                <c:pt idx="15">
                  <c:v>Угличский МР</c:v>
                </c:pt>
                <c:pt idx="16">
                  <c:v>г. Рыбинск</c:v>
                </c:pt>
                <c:pt idx="17">
                  <c:v>г. Ярославль</c:v>
                </c:pt>
                <c:pt idx="18">
                  <c:v>Тутаевский МР</c:v>
                </c:pt>
              </c:strCache>
            </c:strRef>
          </c:cat>
          <c:val>
            <c:numRef>
              <c:f>Лист1!$F$23:$F$42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3</c:v>
                </c:pt>
                <c:pt idx="14">
                  <c:v>3</c:v>
                </c:pt>
                <c:pt idx="15">
                  <c:v>5</c:v>
                </c:pt>
                <c:pt idx="16">
                  <c:v>21</c:v>
                </c:pt>
                <c:pt idx="17">
                  <c:v>22</c:v>
                </c:pt>
                <c:pt idx="18">
                  <c:v>28</c:v>
                </c:pt>
                <c:pt idx="1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83081056"/>
        <c:axId val="583071808"/>
      </c:barChart>
      <c:catAx>
        <c:axId val="583081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3071808"/>
        <c:crosses val="autoZero"/>
        <c:auto val="1"/>
        <c:lblAlgn val="ctr"/>
        <c:lblOffset val="100"/>
        <c:noMultiLvlLbl val="0"/>
      </c:catAx>
      <c:valAx>
        <c:axId val="583071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308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&#1055;&#1088;&#1077;&#1079;&#1077;&#1085;&#1090;&#1072;&#1094;&#1080;&#1103;%20Microsoft%20PowerPoint.ppt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926A2-093B-4AD9-8880-BE100D29449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2FBF83-30BB-4B86-9152-798EFC1B642A}">
      <dgm:prSet phldrT="[Текст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ЯО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pres?slideindex=1&amp;slidetitle="/>
          </dgm14:cNvPr>
        </a:ext>
      </dgm:extLst>
    </dgm:pt>
    <dgm:pt modelId="{26FF7D23-378A-4EAE-8961-600A2369F40A}" type="parTrans" cxnId="{5AB7463F-291D-49F7-A0C9-1156789CF067}">
      <dgm:prSet/>
      <dgm:spPr/>
      <dgm:t>
        <a:bodyPr/>
        <a:lstStyle/>
        <a:p>
          <a:endParaRPr lang="ru-RU"/>
        </a:p>
      </dgm:t>
    </dgm:pt>
    <dgm:pt modelId="{B94787F7-C15F-4EC3-814D-C184E2AF7E39}" type="sibTrans" cxnId="{5AB7463F-291D-49F7-A0C9-1156789CF067}">
      <dgm:prSet custT="1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Нормативно-правовое и финансовое обеспечение деятельности РИИ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0F2494-08D9-4C7E-B59E-C85E0B9EC6AD}" type="asst">
      <dgm:prSet phldrT="[Текст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ГАУ ДПО ЯО ИРО </a:t>
          </a:r>
        </a:p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ЦРИИ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46E46C-A6B8-46EC-AFF9-495085CF0349}" type="parTrans" cxnId="{E2D0C883-9F49-4485-BC5D-E818012694F0}">
      <dgm:prSet/>
      <dgm:spPr/>
      <dgm:t>
        <a:bodyPr/>
        <a:lstStyle/>
        <a:p>
          <a:endParaRPr lang="ru-RU"/>
        </a:p>
      </dgm:t>
    </dgm:pt>
    <dgm:pt modelId="{02F7EB6C-A057-4313-9987-151635F95F1C}" type="sibTrans" cxnId="{E2D0C883-9F49-4485-BC5D-E818012694F0}">
      <dgm:prSet custT="1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Организационное, информационное и методическое сопровождение деятельности РИП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6218E4-A7E0-4D8C-987D-354A5DA2E1FA}">
      <dgm:prSet phldrT="[Текст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РРЦ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162D8C-9EC1-4BBC-9B82-706F4991CA79}" type="parTrans" cxnId="{FEB1A92C-2D86-4CCA-8061-7994F6BC63CB}">
      <dgm:prSet/>
      <dgm:spPr/>
      <dgm:t>
        <a:bodyPr/>
        <a:lstStyle/>
        <a:p>
          <a:endParaRPr lang="ru-RU"/>
        </a:p>
      </dgm:t>
    </dgm:pt>
    <dgm:pt modelId="{A6B55A75-8D2E-46C6-B766-079AAC671A8A}" type="sibTrans" cxnId="{FEB1A92C-2D86-4CCA-8061-7994F6BC63CB}">
      <dgm:prSet custT="1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Научно-методическое и организационно-технологическое сопровождение деятельности РИП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9DE192-682C-4A0E-9B9C-DD7653A8D25C}">
      <dgm:prSet phldrT="[Текст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РИП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1CB9ED-B874-4B33-80DA-44C6DA32CF99}" type="parTrans" cxnId="{12E5175D-C669-4D3A-BF98-BD8CAA5D23FC}">
      <dgm:prSet/>
      <dgm:spPr/>
      <dgm:t>
        <a:bodyPr/>
        <a:lstStyle/>
        <a:p>
          <a:endParaRPr lang="ru-RU"/>
        </a:p>
      </dgm:t>
    </dgm:pt>
    <dgm:pt modelId="{854F55F2-1CC2-4F1B-9A8A-F3F55A1B5AFB}" type="sibTrans" cxnId="{12E5175D-C669-4D3A-BF98-BD8CAA5D23FC}">
      <dgm:prSet custT="1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pPr algn="ctr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инновационного проекта (программы)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1880DB-4754-4BFA-B5FB-C82437544901}" type="pres">
      <dgm:prSet presAssocID="{DD5926A2-093B-4AD9-8880-BE100D2944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F9BD125-CEB7-4C2B-A693-33A70DEE685F}" type="pres">
      <dgm:prSet presAssocID="{052FBF83-30BB-4B86-9152-798EFC1B642A}" presName="hierRoot1" presStyleCnt="0">
        <dgm:presLayoutVars>
          <dgm:hierBranch val="init"/>
        </dgm:presLayoutVars>
      </dgm:prSet>
      <dgm:spPr/>
    </dgm:pt>
    <dgm:pt modelId="{F1210A1C-7523-4BEA-9B72-C2CD7807C247}" type="pres">
      <dgm:prSet presAssocID="{052FBF83-30BB-4B86-9152-798EFC1B642A}" presName="rootComposite1" presStyleCnt="0"/>
      <dgm:spPr/>
    </dgm:pt>
    <dgm:pt modelId="{E43D9F04-EC70-4D94-A63E-8AB83EB62036}" type="pres">
      <dgm:prSet presAssocID="{052FBF83-30BB-4B86-9152-798EFC1B642A}" presName="rootText1" presStyleLbl="node0" presStyleIdx="0" presStyleCnt="1" custScaleX="159373" custScaleY="110491" custLinFactNeighborX="6199" custLinFactNeighborY="-9105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E03B9D1F-C5E0-4A9A-BE8B-FF5100D2ABCC}" type="pres">
      <dgm:prSet presAssocID="{052FBF83-30BB-4B86-9152-798EFC1B642A}" presName="titleText1" presStyleLbl="fgAcc0" presStyleIdx="0" presStyleCnt="1" custAng="0" custScaleX="322901" custScaleY="189197" custLinFactNeighborX="-1434" custLinFactNeighborY="-4206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8E93B79-84A0-4B69-AF75-4715449390A7}" type="pres">
      <dgm:prSet presAssocID="{052FBF83-30BB-4B86-9152-798EFC1B642A}" presName="rootConnector1" presStyleLbl="node1" presStyleIdx="0" presStyleCnt="2"/>
      <dgm:spPr/>
      <dgm:t>
        <a:bodyPr/>
        <a:lstStyle/>
        <a:p>
          <a:endParaRPr lang="ru-RU"/>
        </a:p>
      </dgm:t>
    </dgm:pt>
    <dgm:pt modelId="{79900DB5-FFCB-4EA2-978B-BF7CBBEA81C8}" type="pres">
      <dgm:prSet presAssocID="{052FBF83-30BB-4B86-9152-798EFC1B642A}" presName="hierChild2" presStyleCnt="0"/>
      <dgm:spPr/>
    </dgm:pt>
    <dgm:pt modelId="{B079B9AE-A864-4F98-83C6-5300EB5F2372}" type="pres">
      <dgm:prSet presAssocID="{5E162D8C-9EC1-4BBC-9B82-706F4991CA7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DB225873-0ECC-4B3B-ABBF-10C115F13B59}" type="pres">
      <dgm:prSet presAssocID="{096218E4-A7E0-4D8C-987D-354A5DA2E1FA}" presName="hierRoot2" presStyleCnt="0">
        <dgm:presLayoutVars>
          <dgm:hierBranch val="init"/>
        </dgm:presLayoutVars>
      </dgm:prSet>
      <dgm:spPr/>
    </dgm:pt>
    <dgm:pt modelId="{F5F63576-87D1-475A-BA68-F08D227A5C17}" type="pres">
      <dgm:prSet presAssocID="{096218E4-A7E0-4D8C-987D-354A5DA2E1FA}" presName="rootComposite" presStyleCnt="0"/>
      <dgm:spPr/>
    </dgm:pt>
    <dgm:pt modelId="{34A779A9-52A2-4B51-AA0B-1908B074F73F}" type="pres">
      <dgm:prSet presAssocID="{096218E4-A7E0-4D8C-987D-354A5DA2E1FA}" presName="rootText" presStyleLbl="node1" presStyleIdx="0" presStyleCnt="2" custScaleX="116223" custScaleY="114613" custLinFactNeighborX="-8083" custLinFactNeighborY="-4437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DF6B4C34-0EFA-4559-90F2-981E50EFBD5C}" type="pres">
      <dgm:prSet presAssocID="{096218E4-A7E0-4D8C-987D-354A5DA2E1FA}" presName="titleText2" presStyleLbl="fgAcc1" presStyleIdx="0" presStyleCnt="2" custScaleX="313088" custScaleY="287925" custLinFactY="68568" custLinFactNeighborX="-24749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1BF4EF1-3956-4249-91D4-25A36E3FBD39}" type="pres">
      <dgm:prSet presAssocID="{096218E4-A7E0-4D8C-987D-354A5DA2E1FA}" presName="rootConnector" presStyleLbl="node2" presStyleIdx="0" presStyleCnt="0"/>
      <dgm:spPr/>
      <dgm:t>
        <a:bodyPr/>
        <a:lstStyle/>
        <a:p>
          <a:endParaRPr lang="ru-RU"/>
        </a:p>
      </dgm:t>
    </dgm:pt>
    <dgm:pt modelId="{0C325AD3-05BB-45A9-BBC8-6380B0290611}" type="pres">
      <dgm:prSet presAssocID="{096218E4-A7E0-4D8C-987D-354A5DA2E1FA}" presName="hierChild4" presStyleCnt="0"/>
      <dgm:spPr/>
    </dgm:pt>
    <dgm:pt modelId="{7B15D578-8A46-4EF4-ABE0-1A72D03A1D3D}" type="pres">
      <dgm:prSet presAssocID="{096218E4-A7E0-4D8C-987D-354A5DA2E1FA}" presName="hierChild5" presStyleCnt="0"/>
      <dgm:spPr/>
    </dgm:pt>
    <dgm:pt modelId="{711E2E0E-FB89-4BD3-AC11-0D98EF53BD8D}" type="pres">
      <dgm:prSet presAssocID="{A11CB9ED-B874-4B33-80DA-44C6DA32CF99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DD62CA5-D31F-49E2-AC50-7B590C745C2A}" type="pres">
      <dgm:prSet presAssocID="{EE9DE192-682C-4A0E-9B9C-DD7653A8D25C}" presName="hierRoot2" presStyleCnt="0">
        <dgm:presLayoutVars>
          <dgm:hierBranch val="init"/>
        </dgm:presLayoutVars>
      </dgm:prSet>
      <dgm:spPr/>
    </dgm:pt>
    <dgm:pt modelId="{A3536EFB-8152-4A5C-B28A-B4A4FBC03CA9}" type="pres">
      <dgm:prSet presAssocID="{EE9DE192-682C-4A0E-9B9C-DD7653A8D25C}" presName="rootComposite" presStyleCnt="0"/>
      <dgm:spPr/>
    </dgm:pt>
    <dgm:pt modelId="{EB9CBF9F-CD23-42C9-BF17-E8076EFFE17E}" type="pres">
      <dgm:prSet presAssocID="{EE9DE192-682C-4A0E-9B9C-DD7653A8D25C}" presName="rootText" presStyleLbl="node1" presStyleIdx="1" presStyleCnt="2" custScaleX="116223" custScaleY="11461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D149621E-66E2-42D7-90A7-A0B9DFEF27FB}" type="pres">
      <dgm:prSet presAssocID="{EE9DE192-682C-4A0E-9B9C-DD7653A8D25C}" presName="titleText2" presStyleLbl="fgAcc1" presStyleIdx="1" presStyleCnt="2" custAng="10800000" custFlipVert="1" custScaleX="235577" custScaleY="246870" custLinFactY="39625" custLinFactNeighborX="-823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39F630C-A40D-4530-BDC4-E86232378D8B}" type="pres">
      <dgm:prSet presAssocID="{EE9DE192-682C-4A0E-9B9C-DD7653A8D25C}" presName="rootConnector" presStyleLbl="node2" presStyleIdx="0" presStyleCnt="0"/>
      <dgm:spPr/>
      <dgm:t>
        <a:bodyPr/>
        <a:lstStyle/>
        <a:p>
          <a:endParaRPr lang="ru-RU"/>
        </a:p>
      </dgm:t>
    </dgm:pt>
    <dgm:pt modelId="{6AAFD373-96BE-4C64-A2CA-1AF1FB757CEF}" type="pres">
      <dgm:prSet presAssocID="{EE9DE192-682C-4A0E-9B9C-DD7653A8D25C}" presName="hierChild4" presStyleCnt="0"/>
      <dgm:spPr/>
    </dgm:pt>
    <dgm:pt modelId="{7100EFE0-0582-45C1-917C-6C8DEE746F3E}" type="pres">
      <dgm:prSet presAssocID="{EE9DE192-682C-4A0E-9B9C-DD7653A8D25C}" presName="hierChild5" presStyleCnt="0"/>
      <dgm:spPr/>
    </dgm:pt>
    <dgm:pt modelId="{3A2B4ADA-18A9-4F4F-8C8E-CAFF539241F5}" type="pres">
      <dgm:prSet presAssocID="{052FBF83-30BB-4B86-9152-798EFC1B642A}" presName="hierChild3" presStyleCnt="0"/>
      <dgm:spPr/>
    </dgm:pt>
    <dgm:pt modelId="{861AC94C-775E-43EA-A08E-F8914FEDEF57}" type="pres">
      <dgm:prSet presAssocID="{9346E46C-A6B8-46EC-AFF9-495085CF0349}" presName="Name96" presStyleLbl="parChTrans1D2" presStyleIdx="2" presStyleCnt="3"/>
      <dgm:spPr/>
      <dgm:t>
        <a:bodyPr/>
        <a:lstStyle/>
        <a:p>
          <a:endParaRPr lang="ru-RU"/>
        </a:p>
      </dgm:t>
    </dgm:pt>
    <dgm:pt modelId="{1EF1E8BD-7395-4E20-9338-47F43242F395}" type="pres">
      <dgm:prSet presAssocID="{100F2494-08D9-4C7E-B59E-C85E0B9EC6AD}" presName="hierRoot3" presStyleCnt="0">
        <dgm:presLayoutVars>
          <dgm:hierBranch val="init"/>
        </dgm:presLayoutVars>
      </dgm:prSet>
      <dgm:spPr/>
    </dgm:pt>
    <dgm:pt modelId="{D26289F1-3606-4C22-A6B4-D21716136514}" type="pres">
      <dgm:prSet presAssocID="{100F2494-08D9-4C7E-B59E-C85E0B9EC6AD}" presName="rootComposite3" presStyleCnt="0"/>
      <dgm:spPr/>
    </dgm:pt>
    <dgm:pt modelId="{72DA78BE-01EF-4586-B0B5-7C333ED3684B}" type="pres">
      <dgm:prSet presAssocID="{100F2494-08D9-4C7E-B59E-C85E0B9EC6AD}" presName="rootText3" presStyleLbl="asst1" presStyleIdx="0" presStyleCnt="1" custScaleX="116223" custScaleY="114613" custLinFactNeighborX="4098" custLinFactNeighborY="-640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D29B23-D013-4299-9AA2-C1AB535F7999}" type="pres">
      <dgm:prSet presAssocID="{100F2494-08D9-4C7E-B59E-C85E0B9EC6AD}" presName="titleText3" presStyleLbl="fgAcc2" presStyleIdx="0" presStyleCnt="1" custScaleX="276533" custScaleY="299676" custLinFactNeighborX="3445" custLinFactNeighborY="-4170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DAE3282-3797-4BE5-837D-95575D617BE2}" type="pres">
      <dgm:prSet presAssocID="{100F2494-08D9-4C7E-B59E-C85E0B9EC6AD}" presName="rootConnector3" presStyleLbl="asst1" presStyleIdx="0" presStyleCnt="1"/>
      <dgm:spPr/>
      <dgm:t>
        <a:bodyPr/>
        <a:lstStyle/>
        <a:p>
          <a:endParaRPr lang="ru-RU"/>
        </a:p>
      </dgm:t>
    </dgm:pt>
    <dgm:pt modelId="{0E627EA7-8566-4CD2-89CA-23F78B2AFAAB}" type="pres">
      <dgm:prSet presAssocID="{100F2494-08D9-4C7E-B59E-C85E0B9EC6AD}" presName="hierChild6" presStyleCnt="0"/>
      <dgm:spPr/>
    </dgm:pt>
    <dgm:pt modelId="{EB628C66-2BF8-41CD-91DA-E1FB6D321D9E}" type="pres">
      <dgm:prSet presAssocID="{100F2494-08D9-4C7E-B59E-C85E0B9EC6AD}" presName="hierChild7" presStyleCnt="0"/>
      <dgm:spPr/>
    </dgm:pt>
  </dgm:ptLst>
  <dgm:cxnLst>
    <dgm:cxn modelId="{8760F2DE-96F0-4291-B329-E73BB2478958}" type="presOf" srcId="{052FBF83-30BB-4B86-9152-798EFC1B642A}" destId="{E43D9F04-EC70-4D94-A63E-8AB83EB62036}" srcOrd="0" destOrd="0" presId="urn:microsoft.com/office/officeart/2008/layout/NameandTitleOrganizationalChart"/>
    <dgm:cxn modelId="{0D158B2A-FD1D-47A2-B3AE-A3998D8206BD}" type="presOf" srcId="{9346E46C-A6B8-46EC-AFF9-495085CF0349}" destId="{861AC94C-775E-43EA-A08E-F8914FEDEF57}" srcOrd="0" destOrd="0" presId="urn:microsoft.com/office/officeart/2008/layout/NameandTitleOrganizationalChart"/>
    <dgm:cxn modelId="{6E9B2494-89DF-4B47-942C-EBF0EBC1BB97}" type="presOf" srcId="{5E162D8C-9EC1-4BBC-9B82-706F4991CA79}" destId="{B079B9AE-A864-4F98-83C6-5300EB5F2372}" srcOrd="0" destOrd="0" presId="urn:microsoft.com/office/officeart/2008/layout/NameandTitleOrganizationalChart"/>
    <dgm:cxn modelId="{38F72D3D-48C5-4D84-BD99-CA620E75865C}" type="presOf" srcId="{052FBF83-30BB-4B86-9152-798EFC1B642A}" destId="{98E93B79-84A0-4B69-AF75-4715449390A7}" srcOrd="1" destOrd="0" presId="urn:microsoft.com/office/officeart/2008/layout/NameandTitleOrganizationalChart"/>
    <dgm:cxn modelId="{8C696B33-8BC5-4D25-BC79-84DE07AC7659}" type="presOf" srcId="{100F2494-08D9-4C7E-B59E-C85E0B9EC6AD}" destId="{5DAE3282-3797-4BE5-837D-95575D617BE2}" srcOrd="1" destOrd="0" presId="urn:microsoft.com/office/officeart/2008/layout/NameandTitleOrganizationalChart"/>
    <dgm:cxn modelId="{E2D0C883-9F49-4485-BC5D-E818012694F0}" srcId="{052FBF83-30BB-4B86-9152-798EFC1B642A}" destId="{100F2494-08D9-4C7E-B59E-C85E0B9EC6AD}" srcOrd="0" destOrd="0" parTransId="{9346E46C-A6B8-46EC-AFF9-495085CF0349}" sibTransId="{02F7EB6C-A057-4313-9987-151635F95F1C}"/>
    <dgm:cxn modelId="{91001365-C472-495D-B03C-BD4B7D13C4A8}" type="presOf" srcId="{096218E4-A7E0-4D8C-987D-354A5DA2E1FA}" destId="{91BF4EF1-3956-4249-91D4-25A36E3FBD39}" srcOrd="1" destOrd="0" presId="urn:microsoft.com/office/officeart/2008/layout/NameandTitleOrganizationalChart"/>
    <dgm:cxn modelId="{8AD2F022-879F-44B9-87E3-653A783F9507}" type="presOf" srcId="{B94787F7-C15F-4EC3-814D-C184E2AF7E39}" destId="{E03B9D1F-C5E0-4A9A-BE8B-FF5100D2ABCC}" srcOrd="0" destOrd="0" presId="urn:microsoft.com/office/officeart/2008/layout/NameandTitleOrganizationalChart"/>
    <dgm:cxn modelId="{8FA21BF7-681C-4B09-AD18-5F0E35D5ADC0}" type="presOf" srcId="{EE9DE192-682C-4A0E-9B9C-DD7653A8D25C}" destId="{839F630C-A40D-4530-BDC4-E86232378D8B}" srcOrd="1" destOrd="0" presId="urn:microsoft.com/office/officeart/2008/layout/NameandTitleOrganizationalChart"/>
    <dgm:cxn modelId="{C079C749-11FA-4229-8C5C-75CACB4F2FDB}" type="presOf" srcId="{854F55F2-1CC2-4F1B-9A8A-F3F55A1B5AFB}" destId="{D149621E-66E2-42D7-90A7-A0B9DFEF27FB}" srcOrd="0" destOrd="0" presId="urn:microsoft.com/office/officeart/2008/layout/NameandTitleOrganizationalChart"/>
    <dgm:cxn modelId="{5AB7463F-291D-49F7-A0C9-1156789CF067}" srcId="{DD5926A2-093B-4AD9-8880-BE100D29449F}" destId="{052FBF83-30BB-4B86-9152-798EFC1B642A}" srcOrd="0" destOrd="0" parTransId="{26FF7D23-378A-4EAE-8961-600A2369F40A}" sibTransId="{B94787F7-C15F-4EC3-814D-C184E2AF7E39}"/>
    <dgm:cxn modelId="{4C9636F4-9253-46E0-9DA1-5444C1497355}" type="presOf" srcId="{A6B55A75-8D2E-46C6-B766-079AAC671A8A}" destId="{DF6B4C34-0EFA-4559-90F2-981E50EFBD5C}" srcOrd="0" destOrd="0" presId="urn:microsoft.com/office/officeart/2008/layout/NameandTitleOrganizationalChart"/>
    <dgm:cxn modelId="{160E40E9-5D51-4B82-9B8B-868C40B5047F}" type="presOf" srcId="{DD5926A2-093B-4AD9-8880-BE100D29449F}" destId="{361880DB-4754-4BFA-B5FB-C82437544901}" srcOrd="0" destOrd="0" presId="urn:microsoft.com/office/officeart/2008/layout/NameandTitleOrganizationalChart"/>
    <dgm:cxn modelId="{12E5175D-C669-4D3A-BF98-BD8CAA5D23FC}" srcId="{052FBF83-30BB-4B86-9152-798EFC1B642A}" destId="{EE9DE192-682C-4A0E-9B9C-DD7653A8D25C}" srcOrd="2" destOrd="0" parTransId="{A11CB9ED-B874-4B33-80DA-44C6DA32CF99}" sibTransId="{854F55F2-1CC2-4F1B-9A8A-F3F55A1B5AFB}"/>
    <dgm:cxn modelId="{0555459D-3DA9-4BB8-B2A1-9F7238155E6C}" type="presOf" srcId="{100F2494-08D9-4C7E-B59E-C85E0B9EC6AD}" destId="{72DA78BE-01EF-4586-B0B5-7C333ED3684B}" srcOrd="0" destOrd="0" presId="urn:microsoft.com/office/officeart/2008/layout/NameandTitleOrganizationalChart"/>
    <dgm:cxn modelId="{8C0CF1CF-E618-4B2A-ACB9-F23B266FE76C}" type="presOf" srcId="{A11CB9ED-B874-4B33-80DA-44C6DA32CF99}" destId="{711E2E0E-FB89-4BD3-AC11-0D98EF53BD8D}" srcOrd="0" destOrd="0" presId="urn:microsoft.com/office/officeart/2008/layout/NameandTitleOrganizationalChart"/>
    <dgm:cxn modelId="{F8723F0D-F491-45D7-865D-E1C368E682B1}" type="presOf" srcId="{096218E4-A7E0-4D8C-987D-354A5DA2E1FA}" destId="{34A779A9-52A2-4B51-AA0B-1908B074F73F}" srcOrd="0" destOrd="0" presId="urn:microsoft.com/office/officeart/2008/layout/NameandTitleOrganizationalChart"/>
    <dgm:cxn modelId="{AE525388-28DE-4EDE-8D74-8985DCB72DD0}" type="presOf" srcId="{EE9DE192-682C-4A0E-9B9C-DD7653A8D25C}" destId="{EB9CBF9F-CD23-42C9-BF17-E8076EFFE17E}" srcOrd="0" destOrd="0" presId="urn:microsoft.com/office/officeart/2008/layout/NameandTitleOrganizationalChart"/>
    <dgm:cxn modelId="{20E016D2-7A8D-4B39-A944-E43D1321BF6D}" type="presOf" srcId="{02F7EB6C-A057-4313-9987-151635F95F1C}" destId="{5DD29B23-D013-4299-9AA2-C1AB535F7999}" srcOrd="0" destOrd="0" presId="urn:microsoft.com/office/officeart/2008/layout/NameandTitleOrganizationalChart"/>
    <dgm:cxn modelId="{FEB1A92C-2D86-4CCA-8061-7994F6BC63CB}" srcId="{052FBF83-30BB-4B86-9152-798EFC1B642A}" destId="{096218E4-A7E0-4D8C-987D-354A5DA2E1FA}" srcOrd="1" destOrd="0" parTransId="{5E162D8C-9EC1-4BBC-9B82-706F4991CA79}" sibTransId="{A6B55A75-8D2E-46C6-B766-079AAC671A8A}"/>
    <dgm:cxn modelId="{CD57F00A-D56D-4CF8-AB51-44D988D51E51}" type="presParOf" srcId="{361880DB-4754-4BFA-B5FB-C82437544901}" destId="{AF9BD125-CEB7-4C2B-A693-33A70DEE685F}" srcOrd="0" destOrd="0" presId="urn:microsoft.com/office/officeart/2008/layout/NameandTitleOrganizationalChart"/>
    <dgm:cxn modelId="{97FEE520-4FB7-40A0-8293-0D5FA791FC4C}" type="presParOf" srcId="{AF9BD125-CEB7-4C2B-A693-33A70DEE685F}" destId="{F1210A1C-7523-4BEA-9B72-C2CD7807C247}" srcOrd="0" destOrd="0" presId="urn:microsoft.com/office/officeart/2008/layout/NameandTitleOrganizationalChart"/>
    <dgm:cxn modelId="{742AFDAD-A62E-4884-876D-A9260E2FB242}" type="presParOf" srcId="{F1210A1C-7523-4BEA-9B72-C2CD7807C247}" destId="{E43D9F04-EC70-4D94-A63E-8AB83EB62036}" srcOrd="0" destOrd="0" presId="urn:microsoft.com/office/officeart/2008/layout/NameandTitleOrganizationalChart"/>
    <dgm:cxn modelId="{304F6380-8B53-4356-82C0-2BC651566275}" type="presParOf" srcId="{F1210A1C-7523-4BEA-9B72-C2CD7807C247}" destId="{E03B9D1F-C5E0-4A9A-BE8B-FF5100D2ABCC}" srcOrd="1" destOrd="0" presId="urn:microsoft.com/office/officeart/2008/layout/NameandTitleOrganizationalChart"/>
    <dgm:cxn modelId="{D5B60DF1-E5AD-4BFD-A77F-957E529C5626}" type="presParOf" srcId="{F1210A1C-7523-4BEA-9B72-C2CD7807C247}" destId="{98E93B79-84A0-4B69-AF75-4715449390A7}" srcOrd="2" destOrd="0" presId="urn:microsoft.com/office/officeart/2008/layout/NameandTitleOrganizationalChart"/>
    <dgm:cxn modelId="{E27D04FC-0F9A-4615-93A7-641739B07446}" type="presParOf" srcId="{AF9BD125-CEB7-4C2B-A693-33A70DEE685F}" destId="{79900DB5-FFCB-4EA2-978B-BF7CBBEA81C8}" srcOrd="1" destOrd="0" presId="urn:microsoft.com/office/officeart/2008/layout/NameandTitleOrganizationalChart"/>
    <dgm:cxn modelId="{194AA3FB-20B1-45D9-9CFD-1A81266F006F}" type="presParOf" srcId="{79900DB5-FFCB-4EA2-978B-BF7CBBEA81C8}" destId="{B079B9AE-A864-4F98-83C6-5300EB5F2372}" srcOrd="0" destOrd="0" presId="urn:microsoft.com/office/officeart/2008/layout/NameandTitleOrganizationalChart"/>
    <dgm:cxn modelId="{0EE6318D-A833-44E9-8540-03FA19D224A1}" type="presParOf" srcId="{79900DB5-FFCB-4EA2-978B-BF7CBBEA81C8}" destId="{DB225873-0ECC-4B3B-ABBF-10C115F13B59}" srcOrd="1" destOrd="0" presId="urn:microsoft.com/office/officeart/2008/layout/NameandTitleOrganizationalChart"/>
    <dgm:cxn modelId="{67C38E70-0C7F-4847-9B42-E2D81B764A57}" type="presParOf" srcId="{DB225873-0ECC-4B3B-ABBF-10C115F13B59}" destId="{F5F63576-87D1-475A-BA68-F08D227A5C17}" srcOrd="0" destOrd="0" presId="urn:microsoft.com/office/officeart/2008/layout/NameandTitleOrganizationalChart"/>
    <dgm:cxn modelId="{B965D825-2FA3-452A-A8A9-059397B16DED}" type="presParOf" srcId="{F5F63576-87D1-475A-BA68-F08D227A5C17}" destId="{34A779A9-52A2-4B51-AA0B-1908B074F73F}" srcOrd="0" destOrd="0" presId="urn:microsoft.com/office/officeart/2008/layout/NameandTitleOrganizationalChart"/>
    <dgm:cxn modelId="{D90C0DC4-83A3-42EE-8732-961C65A9AA0B}" type="presParOf" srcId="{F5F63576-87D1-475A-BA68-F08D227A5C17}" destId="{DF6B4C34-0EFA-4559-90F2-981E50EFBD5C}" srcOrd="1" destOrd="0" presId="urn:microsoft.com/office/officeart/2008/layout/NameandTitleOrganizationalChart"/>
    <dgm:cxn modelId="{AF7FE76D-2214-45CE-B7D2-3953487EEF13}" type="presParOf" srcId="{F5F63576-87D1-475A-BA68-F08D227A5C17}" destId="{91BF4EF1-3956-4249-91D4-25A36E3FBD39}" srcOrd="2" destOrd="0" presId="urn:microsoft.com/office/officeart/2008/layout/NameandTitleOrganizationalChart"/>
    <dgm:cxn modelId="{1405F2CF-8511-4177-BF28-7C047DA12280}" type="presParOf" srcId="{DB225873-0ECC-4B3B-ABBF-10C115F13B59}" destId="{0C325AD3-05BB-45A9-BBC8-6380B0290611}" srcOrd="1" destOrd="0" presId="urn:microsoft.com/office/officeart/2008/layout/NameandTitleOrganizationalChart"/>
    <dgm:cxn modelId="{0DF259A9-2496-471B-9CF2-3C37EAE53C56}" type="presParOf" srcId="{DB225873-0ECC-4B3B-ABBF-10C115F13B59}" destId="{7B15D578-8A46-4EF4-ABE0-1A72D03A1D3D}" srcOrd="2" destOrd="0" presId="urn:microsoft.com/office/officeart/2008/layout/NameandTitleOrganizationalChart"/>
    <dgm:cxn modelId="{E4B4358B-3EEE-4B6D-A6B5-A1F739EBD3CD}" type="presParOf" srcId="{79900DB5-FFCB-4EA2-978B-BF7CBBEA81C8}" destId="{711E2E0E-FB89-4BD3-AC11-0D98EF53BD8D}" srcOrd="2" destOrd="0" presId="urn:microsoft.com/office/officeart/2008/layout/NameandTitleOrganizationalChart"/>
    <dgm:cxn modelId="{1F809C8A-B97D-4A56-ACEA-4958933716AF}" type="presParOf" srcId="{79900DB5-FFCB-4EA2-978B-BF7CBBEA81C8}" destId="{CDD62CA5-D31F-49E2-AC50-7B590C745C2A}" srcOrd="3" destOrd="0" presId="urn:microsoft.com/office/officeart/2008/layout/NameandTitleOrganizationalChart"/>
    <dgm:cxn modelId="{C8C2A69E-89D0-4439-96CD-743450B4B665}" type="presParOf" srcId="{CDD62CA5-D31F-49E2-AC50-7B590C745C2A}" destId="{A3536EFB-8152-4A5C-B28A-B4A4FBC03CA9}" srcOrd="0" destOrd="0" presId="urn:microsoft.com/office/officeart/2008/layout/NameandTitleOrganizationalChart"/>
    <dgm:cxn modelId="{16AB5E46-9401-4EA6-923A-7D0B2C139E7F}" type="presParOf" srcId="{A3536EFB-8152-4A5C-B28A-B4A4FBC03CA9}" destId="{EB9CBF9F-CD23-42C9-BF17-E8076EFFE17E}" srcOrd="0" destOrd="0" presId="urn:microsoft.com/office/officeart/2008/layout/NameandTitleOrganizationalChart"/>
    <dgm:cxn modelId="{6E4532EB-2F27-4289-9B26-27CDF7D8C9AF}" type="presParOf" srcId="{A3536EFB-8152-4A5C-B28A-B4A4FBC03CA9}" destId="{D149621E-66E2-42D7-90A7-A0B9DFEF27FB}" srcOrd="1" destOrd="0" presId="urn:microsoft.com/office/officeart/2008/layout/NameandTitleOrganizationalChart"/>
    <dgm:cxn modelId="{5A0D261F-C7DE-4474-A55F-E31F880C738C}" type="presParOf" srcId="{A3536EFB-8152-4A5C-B28A-B4A4FBC03CA9}" destId="{839F630C-A40D-4530-BDC4-E86232378D8B}" srcOrd="2" destOrd="0" presId="urn:microsoft.com/office/officeart/2008/layout/NameandTitleOrganizationalChart"/>
    <dgm:cxn modelId="{692D5AEA-96A0-45B4-8DA5-95BA1931503F}" type="presParOf" srcId="{CDD62CA5-D31F-49E2-AC50-7B590C745C2A}" destId="{6AAFD373-96BE-4C64-A2CA-1AF1FB757CEF}" srcOrd="1" destOrd="0" presId="urn:microsoft.com/office/officeart/2008/layout/NameandTitleOrganizationalChart"/>
    <dgm:cxn modelId="{74C6F571-AB39-4665-81AC-AF8D5610E143}" type="presParOf" srcId="{CDD62CA5-D31F-49E2-AC50-7B590C745C2A}" destId="{7100EFE0-0582-45C1-917C-6C8DEE746F3E}" srcOrd="2" destOrd="0" presId="urn:microsoft.com/office/officeart/2008/layout/NameandTitleOrganizationalChart"/>
    <dgm:cxn modelId="{C0F39DE5-9BF9-4069-996B-8D8EC2C5C981}" type="presParOf" srcId="{AF9BD125-CEB7-4C2B-A693-33A70DEE685F}" destId="{3A2B4ADA-18A9-4F4F-8C8E-CAFF539241F5}" srcOrd="2" destOrd="0" presId="urn:microsoft.com/office/officeart/2008/layout/NameandTitleOrganizationalChart"/>
    <dgm:cxn modelId="{2FAF6C83-529F-4E9D-BCAF-E3BDE118464C}" type="presParOf" srcId="{3A2B4ADA-18A9-4F4F-8C8E-CAFF539241F5}" destId="{861AC94C-775E-43EA-A08E-F8914FEDEF57}" srcOrd="0" destOrd="0" presId="urn:microsoft.com/office/officeart/2008/layout/NameandTitleOrganizationalChart"/>
    <dgm:cxn modelId="{596950EB-A89B-4A31-B7AC-AD781737F065}" type="presParOf" srcId="{3A2B4ADA-18A9-4F4F-8C8E-CAFF539241F5}" destId="{1EF1E8BD-7395-4E20-9338-47F43242F395}" srcOrd="1" destOrd="0" presId="urn:microsoft.com/office/officeart/2008/layout/NameandTitleOrganizationalChart"/>
    <dgm:cxn modelId="{5F59CB5A-40CA-4088-BEE3-703C2B1C09A0}" type="presParOf" srcId="{1EF1E8BD-7395-4E20-9338-47F43242F395}" destId="{D26289F1-3606-4C22-A6B4-D21716136514}" srcOrd="0" destOrd="0" presId="urn:microsoft.com/office/officeart/2008/layout/NameandTitleOrganizationalChart"/>
    <dgm:cxn modelId="{BBC5D4FF-A635-4B4D-8C6D-96377F515C99}" type="presParOf" srcId="{D26289F1-3606-4C22-A6B4-D21716136514}" destId="{72DA78BE-01EF-4586-B0B5-7C333ED3684B}" srcOrd="0" destOrd="0" presId="urn:microsoft.com/office/officeart/2008/layout/NameandTitleOrganizationalChart"/>
    <dgm:cxn modelId="{881B6FC9-6BDE-499B-B23B-B3BDD63C590A}" type="presParOf" srcId="{D26289F1-3606-4C22-A6B4-D21716136514}" destId="{5DD29B23-D013-4299-9AA2-C1AB535F7999}" srcOrd="1" destOrd="0" presId="urn:microsoft.com/office/officeart/2008/layout/NameandTitleOrganizationalChart"/>
    <dgm:cxn modelId="{A6A5EF2D-A252-4617-8DD5-382AB48FE548}" type="presParOf" srcId="{D26289F1-3606-4C22-A6B4-D21716136514}" destId="{5DAE3282-3797-4BE5-837D-95575D617BE2}" srcOrd="2" destOrd="0" presId="urn:microsoft.com/office/officeart/2008/layout/NameandTitleOrganizationalChart"/>
    <dgm:cxn modelId="{AF02330B-6C49-4203-A3A5-FFCA03AB4166}" type="presParOf" srcId="{1EF1E8BD-7395-4E20-9338-47F43242F395}" destId="{0E627EA7-8566-4CD2-89CA-23F78B2AFAAB}" srcOrd="1" destOrd="0" presId="urn:microsoft.com/office/officeart/2008/layout/NameandTitleOrganizationalChart"/>
    <dgm:cxn modelId="{FF8CEB53-41BF-4F64-B200-936D82CBDAFE}" type="presParOf" srcId="{1EF1E8BD-7395-4E20-9338-47F43242F395}" destId="{EB628C66-2BF8-41CD-91DA-E1FB6D321D9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2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467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665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28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377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7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5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865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270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893189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2849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488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98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43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69876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9583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10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05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1130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75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4875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15" name="Рисунок 114"/>
          <p:cNvPicPr/>
          <p:nvPr/>
        </p:nvPicPr>
        <p:blipFill>
          <a:blip r:embed="rId2"/>
          <a:stretch>
            <a:fillRect/>
          </a:stretch>
        </p:blipFill>
        <p:spPr>
          <a:xfrm>
            <a:off x="5618160" y="4097880"/>
            <a:ext cx="1950480" cy="2075040"/>
          </a:xfrm>
          <a:prstGeom prst="rect">
            <a:avLst/>
          </a:prstGeom>
          <a:ln>
            <a:noFill/>
          </a:ln>
        </p:spPr>
      </p:pic>
      <p:pic>
        <p:nvPicPr>
          <p:cNvPr id="116" name="Рисунок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1577340" y="4097880"/>
            <a:ext cx="1950480" cy="2075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8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49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1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9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4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6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88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3300">
                <a:solidFill>
                  <a:srgbClr val="000000"/>
                </a:solidFill>
                <a:latin typeface="Calibri Ligh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ru-RU" sz="1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15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r>
              <a:rPr lang="ru-RU" sz="900">
                <a:solidFill>
                  <a:srgbClr val="8B8B8B"/>
                </a:solidFill>
                <a:latin typeface="Calibri"/>
              </a:rPr>
              <a:t>19.4.17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3028860" y="6356520"/>
            <a:ext cx="3085830" cy="364680"/>
          </a:xfrm>
          <a:prstGeom prst="rect">
            <a:avLst/>
          </a:prstGeom>
        </p:spPr>
        <p:txBody>
          <a:bodyPr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64578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pPr algn="r"/>
            <a:fld id="{C5AA0378-939D-406A-B4AA-600EAA1948B6}" type="slidenum">
              <a:rPr lang="ru-RU" sz="900">
                <a:solidFill>
                  <a:srgbClr val="8B8B8B"/>
                </a:solidFill>
                <a:latin typeface="Calibri"/>
              </a:rPr>
              <a:pPr algn="r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1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1044;&#1086;&#1082;&#1091;&#1084;&#1077;&#1085;&#1090;%20Microsoft%20Word.doc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metenova@mail.ru" TargetMode="External"/><Relationship Id="rId5" Type="http://schemas.openxmlformats.org/officeDocument/2006/relationships/hyperlink" Target="mailto:naumova@iro.yar.ru" TargetMode="External"/><Relationship Id="rId4" Type="http://schemas.openxmlformats.org/officeDocument/2006/relationships/hyperlink" Target="file:///E:\&#1057;&#1086;&#1074;&#1077;&#1097;&#1072;&#1085;&#1080;&#1103;%20&#1056;&#1048;&#1048;\05.05\polishchuk@iro.yar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923928" y="3272721"/>
            <a:ext cx="1296144" cy="170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706903"/>
            <a:ext cx="7214046" cy="3286565"/>
          </a:xfrm>
        </p:spPr>
        <p:txBody>
          <a:bodyPr/>
          <a:lstStyle/>
          <a:p>
            <a:pPr algn="l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егиональной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нновационной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лощадки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0" y="5281855"/>
            <a:ext cx="3429000" cy="4178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 мая </a:t>
            </a:r>
            <a:r>
              <a:rPr lang="en-US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</a:t>
            </a:r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 г.</a:t>
            </a:r>
            <a:endParaRPr lang="ru-RU" sz="2400" b="1" spc="-8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364843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егиональная </a:t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нновационная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нфраструктура</a:t>
            </a:r>
            <a:endParaRPr lang="ru-RU" dirty="0"/>
          </a:p>
        </p:txBody>
      </p:sp>
      <p:pic>
        <p:nvPicPr>
          <p:cNvPr id="11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6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032" y="1448862"/>
            <a:ext cx="8712968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Центр развития инновационной инфраструктуры 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ГАУ ДПО ЯО ИРО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Методическое, консультационное и организационное сопровождение субъектов региональной инновационной инфраструктуры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состояния инновационной деятельности в РСО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и оценка продуктов инновационной деятельности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созданию инновационных комплексов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развития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межмуниципального и сетевого взаимодействия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продвижении инновационных продуктов в образовательную практику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47664" y="386785"/>
            <a:ext cx="7272808" cy="82801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взаимодействия субъектов РИИ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251520" y="5877272"/>
            <a:ext cx="8892480" cy="9486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120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20880" cy="108356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Формат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81391"/>
            <a:ext cx="8496944" cy="4627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Региональные ресурсные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центры и/или куратор (научный руководитель) проекта</a:t>
            </a:r>
            <a:endParaRPr lang="ru-RU" sz="29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научно-методического, организационное, информационное сопровождения реализации инновационного проекта (программы) РИП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методической  и консультационной помощи в </a:t>
            </a:r>
            <a:r>
              <a:rPr lang="ru-RU" sz="2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технологизации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опыта РИП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распространении новшеств в массовой практике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рекомендаций по использованию результатов деятельности РИП  в РСО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по развитию курируемого направления</a:t>
            </a: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386785"/>
            <a:ext cx="7272808" cy="82801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взаимодействия субъектов РИИ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018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9334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РИИ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526" y="1448862"/>
            <a:ext cx="8191822" cy="4699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Региональные инновационные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площадки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утвержденного инновационного проекта (программы) в установленные сроки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педагогической общественности РСО о реализации проекта путем проведения семинаров и размещения материалов в сети Интернет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предоставление отчетных материалов о реализации проекта (программы)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результатов проекта (программы)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экспертизы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по использованию разработанных продуктов в массовой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</a:t>
            </a:r>
            <a:endParaRPr lang="ru-RU" sz="2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386785"/>
            <a:ext cx="7272808" cy="82801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взаимодействия субъектов РИИ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78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9334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РИИ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191822" cy="4699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РИП-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соглашений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организациями-соисполнителями инновационного проекта (программы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технического задания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координации деятельности соисполнителей в рамках реализации проекта (программы) и ведение совместных мероприятий на основании Технического задания</a:t>
            </a: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386785"/>
            <a:ext cx="7272808" cy="82801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взаимодействия субъектов РИИ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5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517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9334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РИИ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191822" cy="46997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организаций-соисполнителей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 </a:t>
            </a:r>
            <a:endParaRPr lang="ru-RU" sz="3600" dirty="0"/>
          </a:p>
          <a:p>
            <a:pPr lvl="0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Технического задания организации-заявителя по реализации инновационного проекта (программы) в установленные сроки </a:t>
            </a:r>
          </a:p>
          <a:p>
            <a:pPr lvl="0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необходимой информации и документов по ходу и результатам реализации проекта (программы) организации-заявителю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Организации-соисполнители инновационного проекта (программы) имеют статус региональной инновационной площадки, поэтому к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 организациям предъявляются те же требования, как и к организации-заявителю инновационного проекта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(программы).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Организация–соисполнитель инновационного проекта (программы) на своём официальном сайте в информационно – телекоммуникационной сети «Интернет» создает страницу «Региональная инновационная площадка».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386785"/>
            <a:ext cx="7272808" cy="82801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взаимодействия субъектов РИИ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308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312989"/>
              </p:ext>
            </p:extLst>
          </p:nvPr>
        </p:nvGraphicFramePr>
        <p:xfrm>
          <a:off x="570896" y="1218714"/>
          <a:ext cx="8545680" cy="4969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/>
                <a:gridCol w="6313432"/>
              </a:tblGrid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ПАСПОРТ 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Краткое обоснование актуальности проекта (программы) для региональной (муниципальной) системы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 проекта(программы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реализации 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продуктов, нарабатываемых в ходе реализации проекта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реализации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потребители результатов 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45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– соисполнители проекта (программы)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1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220060" y="-107642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78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649985"/>
              </p:ext>
            </p:extLst>
          </p:nvPr>
        </p:nvGraphicFramePr>
        <p:xfrm>
          <a:off x="603980" y="1464308"/>
          <a:ext cx="8262644" cy="4046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4269"/>
                <a:gridCol w="5698375"/>
              </a:tblGrid>
              <a:tr h="388843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разделе «Документы»: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департамента образования о признании организации региональной инновационной площадкой;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локальные акты по реализации инновационного проекта (программы);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текст инновационного проекта (программы)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локальные акты по реализации инновационного проекта (программы)</a:t>
                      </a:r>
                      <a:r>
                        <a:rPr lang="ru-RU" sz="24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текст инновационного проекта (программы)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3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918905"/>
              </p:ext>
            </p:extLst>
          </p:nvPr>
        </p:nvGraphicFramePr>
        <p:xfrm>
          <a:off x="340688" y="1804050"/>
          <a:ext cx="8640960" cy="341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Организации – соисполнители проекта (программы)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Список соисполнителей инновационного проекта (программы) с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гиперссылками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страницу «Региональная инновационная площадка»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сайта организации-соисполнителя проекта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(программы)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0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733322"/>
              </p:ext>
            </p:extLst>
          </p:nvPr>
        </p:nvGraphicFramePr>
        <p:xfrm>
          <a:off x="323528" y="1464308"/>
          <a:ext cx="8568952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Анонсы, фотоотчеты, материалы мероприятий, проведенных </a:t>
                      </a:r>
                      <a:r>
                        <a:rPr lang="ru-RU" sz="14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ходе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реализации инновационного проекта (программы):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региональные мероприятия;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муниципальные мероприятия;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 для команды, реализующей инновационный проект;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 для коллектива ОО;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др.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925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556963"/>
              </p:ext>
            </p:extLst>
          </p:nvPr>
        </p:nvGraphicFramePr>
        <p:xfrm>
          <a:off x="323528" y="1471154"/>
          <a:ext cx="8820472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6013"/>
                <a:gridCol w="6374459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4638" indent="-274638">
                        <a:buFontTx/>
                        <a:buNone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материалы и/или их анонсы, полученные 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ходе реализации инновационного проекта (программы);</a:t>
                      </a:r>
                    </a:p>
                    <a:p>
                      <a:pPr marL="274638" indent="-274638">
                        <a:buFontTx/>
                        <a:buNone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рабочие материалы (статьи, разработки уроков, мероприятий и др.);</a:t>
                      </a:r>
                    </a:p>
                    <a:p>
                      <a:pPr marL="274638" lvl="0" indent="-274638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промежуточные материалы, наработанные в ходе реализации проекта (программы);</a:t>
                      </a:r>
                    </a:p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итоговые продукты (или анонсы).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3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2894" y="42590"/>
            <a:ext cx="6089427" cy="1524743"/>
          </a:xfrm>
        </p:spPr>
        <p:txBody>
          <a:bodyPr>
            <a:no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департамента образования Ярославской области от 07.03.2017  № 66/01-04/2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признании образовательных организаций региональными инновационными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площадками»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017" y="1819928"/>
            <a:ext cx="8856983" cy="376576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лицей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 г.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Рыбинска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Зуева М.Л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Провинциальный колледж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Ярославля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Зуева М.Л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№ 36 г.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Рыбинска (Назарова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ГОУ ЯО «Переславль-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Залесская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школа-интернат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№4»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О.В.,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Рощина Г.О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109 г.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Ярославля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Рощина Г.О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/>
          <p:nvPr/>
        </p:nvPicPr>
        <p:blipFill>
          <a:blip r:embed="rId2"/>
          <a:stretch>
            <a:fillRect/>
          </a:stretch>
        </p:blipFill>
        <p:spPr>
          <a:xfrm>
            <a:off x="7452320" y="42590"/>
            <a:ext cx="1321525" cy="1304381"/>
          </a:xfrm>
          <a:prstGeom prst="rect">
            <a:avLst/>
          </a:prstGeom>
          <a:ln>
            <a:noFill/>
          </a:ln>
        </p:spPr>
      </p:pic>
      <p:pic>
        <p:nvPicPr>
          <p:cNvPr id="6" name="Picture 2" descr="http://www.yarregion.ru/_layouts/images/UmSoft.YR/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565"/>
            <a:ext cx="895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653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143624"/>
              </p:ext>
            </p:extLst>
          </p:nvPr>
        </p:nvGraphicFramePr>
        <p:xfrm>
          <a:off x="357848" y="1833985"/>
          <a:ext cx="8568952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Сведения о контактном лице (фамилия, имя, отчество, наименование должности, адрес электронной почты, номер телефона)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0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52718"/>
            <a:ext cx="7416080" cy="883782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РИП-соисполнителя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273847"/>
              </p:ext>
            </p:extLst>
          </p:nvPr>
        </p:nvGraphicFramePr>
        <p:xfrm>
          <a:off x="323528" y="1464308"/>
          <a:ext cx="8640960" cy="4646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Тема проекта (программы)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Название организация-заявителя инновационного проекта (программы) (гиперссылка на сайт организации-заявителя)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Техническое задание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реализации инновационного проекта (программы) в части, определяемой ТЗ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участия в реализации инновационного проекта (программы) в качестве соисполнителя </a:t>
                      </a:r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11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– соисполнители проекта (программы)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2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13266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97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906048"/>
              </p:ext>
            </p:extLst>
          </p:nvPr>
        </p:nvGraphicFramePr>
        <p:xfrm>
          <a:off x="467544" y="1628800"/>
          <a:ext cx="8046620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6102404"/>
              </a:tblGrid>
              <a:tr h="381642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департамента образования о признании организации региональной инновационной площадкой;</a:t>
                      </a:r>
                    </a:p>
                    <a:p>
                      <a:pPr lvl="0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соглашение о совместной деятельности (сотрудничестве);</a:t>
                      </a:r>
                    </a:p>
                    <a:p>
                      <a:pPr lvl="0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локальные акты образовательной организации по обеспечению выполнения технического задания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73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300207"/>
              </p:ext>
            </p:extLst>
          </p:nvPr>
        </p:nvGraphicFramePr>
        <p:xfrm>
          <a:off x="323528" y="2060848"/>
          <a:ext cx="856895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анонсы и результаты мероприятий по реализации инновационного проекта (программы) в части, определенной ТЗ;</a:t>
                      </a:r>
                    </a:p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фотоотчеты.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40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13975"/>
              </p:ext>
            </p:extLst>
          </p:nvPr>
        </p:nvGraphicFramePr>
        <p:xfrm>
          <a:off x="314400" y="1772816"/>
          <a:ext cx="856895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Анонсы материалов, разработанных или апробированных в ходе реализации инновационного проекта (программы), в части определенной</a:t>
                      </a:r>
                      <a:r>
                        <a:rPr lang="ru-RU" sz="2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ТЗ</a:t>
                      </a:r>
                      <a:endParaRPr lang="ru-RU" sz="28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57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264880"/>
              </p:ext>
            </p:extLst>
          </p:nvPr>
        </p:nvGraphicFramePr>
        <p:xfrm>
          <a:off x="323528" y="2276872"/>
          <a:ext cx="8568952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Сведения о координаторе проекта (программы) от соисполнителя (фамилия, имя, отчество, наименование должности, адрес электронной почты, номер телефона)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10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864096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958641"/>
              </p:ext>
            </p:extLst>
          </p:nvPr>
        </p:nvGraphicFramePr>
        <p:xfrm>
          <a:off x="323528" y="1471154"/>
          <a:ext cx="8640960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Ежеквартальный отчет о реализации инновационного проекта (программы) в соответствии с техническим заданием по форме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25089"/>
              </p:ext>
            </p:extLst>
          </p:nvPr>
        </p:nvGraphicFramePr>
        <p:xfrm>
          <a:off x="611559" y="3212976"/>
          <a:ext cx="8064897" cy="2563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060"/>
                <a:gridCol w="1503778"/>
                <a:gridCol w="2418297"/>
                <a:gridCol w="1769574"/>
                <a:gridCol w="1782188"/>
              </a:tblGrid>
              <a:tr h="15137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п.п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Срок выполнения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Наименование задачи, мероприятия в соответствии ТЗ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Результаты выполнения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Предложения по корректировке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474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1.1.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584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169459"/>
              </p:ext>
            </p:extLst>
          </p:nvPr>
        </p:nvGraphicFramePr>
        <p:xfrm>
          <a:off x="323528" y="1471154"/>
          <a:ext cx="8640960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ежеквартальный отчет о работе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региональной инновационной площадки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форме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итоговый отчет (выставляется по завершению инновационного проекта (программы))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6428" y="3944983"/>
            <a:ext cx="8064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с отчетом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РИП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публикуется прикрепленным документом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реализации проекта вносится в таблицу по итогам каждого квартала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15 число месяца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следующего за отчетным кварталом, согласно плану.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вносятся с пометкой «другое».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170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2248" y="347152"/>
            <a:ext cx="7344816" cy="1311591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работе  региональной</a:t>
            </a:r>
            <a:b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инновационной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площадки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(ежеквартальный) 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751076"/>
              </p:ext>
            </p:extLst>
          </p:nvPr>
        </p:nvGraphicFramePr>
        <p:xfrm>
          <a:off x="107504" y="2060848"/>
          <a:ext cx="8856984" cy="334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93"/>
                <a:gridCol w="2281735"/>
                <a:gridCol w="1800200"/>
                <a:gridCol w="1816402"/>
                <a:gridCol w="2288054"/>
              </a:tblGrid>
              <a:tr h="528237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задачи, мероприятия в соответствии с планом работы РИП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выполнения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выполнения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случае отклонения от плана предложения по корректировке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8237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8237"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95536" y="347152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125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</a:t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достижении значений показателей результативности</a:t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инновационного проекта образовательными организациями, имеющими статус РИП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655186"/>
              </p:ext>
            </p:extLst>
          </p:nvPr>
        </p:nvGraphicFramePr>
        <p:xfrm>
          <a:off x="11440" y="2204864"/>
          <a:ext cx="9144000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1763689"/>
                <a:gridCol w="2592288"/>
                <a:gridCol w="2808312"/>
                <a:gridCol w="1979711"/>
              </a:tblGrid>
              <a:tr h="0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Показатель результативности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состоянию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начало </a:t>
                      </a:r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реализации проекта (программы)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показателя по состоянию на конец реализации проекта (программы)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Комментарий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</a:t>
                      </a:r>
                      <a:endParaRPr lang="ru-RU" sz="16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</a:t>
                      </a:r>
                      <a:endParaRPr lang="ru-RU" sz="16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…</a:t>
                      </a:r>
                      <a:endParaRPr lang="ru-RU" sz="16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87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62894" y="42590"/>
            <a:ext cx="6089427" cy="1524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департамента образования Ярославской области от 07.03.2017  № 66/01-04/2</a:t>
            </a:r>
            <a:b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 признании образовательных организаций региональными инновационными площадками»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/>
          <p:nvPr/>
        </p:nvPicPr>
        <p:blipFill>
          <a:blip r:embed="rId2"/>
          <a:stretch>
            <a:fillRect/>
          </a:stretch>
        </p:blipFill>
        <p:spPr>
          <a:xfrm>
            <a:off x="7452320" y="42590"/>
            <a:ext cx="1321525" cy="1304381"/>
          </a:xfrm>
          <a:prstGeom prst="rect">
            <a:avLst/>
          </a:prstGeom>
          <a:ln>
            <a:noFill/>
          </a:ln>
        </p:spPr>
      </p:pic>
      <p:pic>
        <p:nvPicPr>
          <p:cNvPr id="6" name="Picture 2" descr="http://www.yarregion.ru/_layouts/images/UmSoft.YR/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565"/>
            <a:ext cx="895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37431" y="1772816"/>
            <a:ext cx="8440998" cy="4832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ДПО «Городской центр развития образования» г. Ярославля (Тихомирова О.В.)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«Институт развития образования» (3 РИП)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(Репина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 ДПО «Информационно-образовательный центр»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МР (3 РИП)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(Зуева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М.Л.,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Разумова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А.Б., Тихомирова О.В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 ДПО «Информационно-образовательный Центр» г. Рыбинска (2 РИП)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(Смирнова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А.Н.,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Редченкова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Г.Д., Репина А.В, Назарова И.Г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35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085" y="0"/>
            <a:ext cx="8335838" cy="7920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результативности: возможные подходы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5952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Критерий: Качество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Качество знаний.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Уровень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Уровень воспитанности.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Состояние здоровья обучающихся.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Развитие индивидуальных способностей.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Профессиональные траектории выпускников.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Критерий: Профессиональные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педагогических и руководящих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82563" indent="-182563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Степень вовлеченности педагогических и руководящих кадров образовательной организации в инновационную деятельность.</a:t>
            </a:r>
          </a:p>
          <a:p>
            <a:pPr marL="182563" indent="-182563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Удовлетворенность педагогов изменениями, происходящими в результате инновационной деятельности.</a:t>
            </a:r>
          </a:p>
          <a:p>
            <a:pPr marL="182563" indent="-182563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Повышение уровня квалификации педагогических и руководящих работников.</a:t>
            </a:r>
          </a:p>
          <a:p>
            <a:pPr marL="182563" indent="-182563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Повышение профессиональной активности педагогического состава образовательной организации.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Критерий: Социальная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инновационной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638" indent="-274638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Удовлетворенность детей и их родителей качеством образования в условиях инновационной деятельности.</a:t>
            </a:r>
          </a:p>
          <a:p>
            <a:pPr marL="274638" indent="-274638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Достигнутые соглашения с социальными партнерами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99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28800"/>
            <a:ext cx="7886700" cy="3547591"/>
          </a:xfrm>
        </p:spPr>
        <p:txBody>
          <a:bodyPr/>
          <a:lstStyle/>
          <a:p>
            <a:pPr fontAlgn="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практик преподавания</a:t>
            </a:r>
          </a:p>
          <a:p>
            <a:pPr fontAlgn="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практик управления</a:t>
            </a:r>
          </a:p>
          <a:p>
            <a:pPr fontAlgn="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климат в коллективе</a:t>
            </a:r>
          </a:p>
          <a:p>
            <a:pPr fontAlgn="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Заинтересованность сотрудников в саморазвитии</a:t>
            </a:r>
          </a:p>
          <a:p>
            <a:pPr fontAlgn="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успеваемости учащихся</a:t>
            </a:r>
          </a:p>
          <a:p>
            <a:pPr fontAlgn="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Заинтересованность детей в обучении</a:t>
            </a:r>
          </a:p>
          <a:p>
            <a:pPr fontAlgn="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Вовлеченность родителей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68761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результативности: возможные подходы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25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5642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Готовые 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750319"/>
              </p:ext>
            </p:extLst>
          </p:nvPr>
        </p:nvGraphicFramePr>
        <p:xfrm>
          <a:off x="467544" y="1988840"/>
          <a:ext cx="8352927" cy="3668285"/>
        </p:xfrm>
        <a:graphic>
          <a:graphicData uri="http://schemas.openxmlformats.org/drawingml/2006/table">
            <a:tbl>
              <a:tblPr firstRow="1" firstCol="1" bandRow="1"/>
              <a:tblGrid>
                <a:gridCol w="2572301"/>
                <a:gridCol w="2900307"/>
                <a:gridCol w="2880319"/>
              </a:tblGrid>
              <a:tr h="13231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Планируемые продукты согласно тексту проекта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Продукты, полученные по факту в результате реализации проекта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Категория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 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…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…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Другое 1.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Другое 2.</a:t>
                      </a:r>
                      <a:endParaRPr lang="ru-RU" sz="24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94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22" y="394863"/>
            <a:ext cx="8460941" cy="1017914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</a:t>
            </a:r>
            <a:b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образовательных организаций – соисполнителей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248531"/>
              </p:ext>
            </p:extLst>
          </p:nvPr>
        </p:nvGraphicFramePr>
        <p:xfrm>
          <a:off x="431540" y="1556792"/>
          <a:ext cx="8280918" cy="3339371"/>
        </p:xfrm>
        <a:graphic>
          <a:graphicData uri="http://schemas.openxmlformats.org/drawingml/2006/table">
            <a:tbl>
              <a:tblPr firstRow="1" firstCol="1" bandRow="1"/>
              <a:tblGrid>
                <a:gridCol w="4678486"/>
                <a:gridCol w="354228"/>
                <a:gridCol w="353392"/>
                <a:gridCol w="353392"/>
                <a:gridCol w="354228"/>
                <a:gridCol w="355064"/>
                <a:gridCol w="354228"/>
                <a:gridCol w="354228"/>
                <a:gridCol w="354228"/>
                <a:gridCol w="355064"/>
                <a:gridCol w="414380"/>
              </a:tblGrid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Изменение практик преподавания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Изменение практик управления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Психологический климат в коллективе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Заинтересованность сотрудников в саморазвитии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Повышение успеваемости учащихся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Заинтересованность детей в обучении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Вовлеченность родителей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2968" y="494116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Оцените, пожалуйста, как повлияло участие в реализации проекта РИП на следующие аспекты деятельности Вашей образовательной организации? Отметьте на шкале цифру от 1 до 10, где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 – изменений нет и/или они негативные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10 – произошли серьезные позитивные изменения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100" dirty="0">
              <a:effectLst/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14808" y="5542448"/>
            <a:ext cx="9090248" cy="133047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инновационной деятельности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5894" t="14651" r="17888" b="9794"/>
          <a:stretch/>
        </p:blipFill>
        <p:spPr>
          <a:xfrm>
            <a:off x="194338" y="980729"/>
            <a:ext cx="8755324" cy="561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0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589240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Отчет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региональной инновационной площадки – ежеквартально на 15 число месяца;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инновационной деятельности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сентябрь 2017;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Входящий мониторинг – 2017 год;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Выходной мониторинг – год окончания проекта (программы);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Отчет 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достижении значений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показателей… и анкета для соисполнителей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 окончания проекта (программы);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Анкета для РИП – май 2017, год окончания проекта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(программы).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9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50405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Аналитические материалы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575" t="15335" r="16507" b="5233"/>
          <a:stretch/>
        </p:blipFill>
        <p:spPr>
          <a:xfrm>
            <a:off x="199098" y="965723"/>
            <a:ext cx="8944902" cy="588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3"/>
          <p:cNvSpPr/>
          <p:nvPr/>
        </p:nvSpPr>
        <p:spPr>
          <a:xfrm>
            <a:off x="1475656" y="1709045"/>
            <a:ext cx="6527347" cy="718850"/>
          </a:xfrm>
          <a:prstGeom prst="rect">
            <a:avLst/>
          </a:prstGeom>
          <a:noFill/>
          <a:ln>
            <a:noFill/>
          </a:ln>
        </p:spPr>
        <p:txBody>
          <a:bodyPr wrap="none" lIns="67500" tIns="33750" rIns="67500" bIns="33750"/>
          <a:lstStyle/>
          <a:p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Благодарим за внимание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9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0" y="5445224"/>
            <a:ext cx="9143820" cy="1063260"/>
          </a:xfrm>
          <a:prstGeom prst="rect">
            <a:avLst/>
          </a:prstGeom>
          <a:ln>
            <a:noFill/>
          </a:ln>
        </p:spPr>
      </p:pic>
      <p:pic>
        <p:nvPicPr>
          <p:cNvPr id="7" name="Объект 4"/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404664"/>
            <a:ext cx="1321525" cy="1304381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887197" y="2859901"/>
            <a:ext cx="6951711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Полищук Светлана Михайловна, руководитель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32-10-73;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4" action="ppaction://hlinkfile"/>
              </a:rPr>
              <a:t>polishchuk@iro.yar.ru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Наумова Ольга Николаевна, заместитель руководителя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32-10-73;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naumova@iro.yar.ru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Метенова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Елена Евгеньевна,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32-10-73; e-mail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6"/>
              </a:rPr>
              <a:t>metenova@iro.yar.ru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Алферова Анна Борисовна, старший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21-22-59; e-mail </a:t>
            </a:r>
            <a:r>
              <a:rPr lang="en-US" sz="2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alferova@iro.yar.ru </a:t>
            </a:r>
            <a:endParaRPr lang="ru-RU" sz="2000" b="1" u="sng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48260"/>
            <a:ext cx="8352928" cy="4481867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Выборнов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В.Ю.: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ГПОАУ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ЯО Рыбинский промышленно-экономический колледж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ГПОАУ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ЯО Ростовский колледж отраслевых технологий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ГПОУ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ЯО Ростовский педагогический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ГПОУ ЯО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Угличский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механико-технологический колледж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ГПОУ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Любимский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аграрно-политехнический колледж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ГПОУ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ЯО Ярославский колледж управления и профессиональных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62894" y="42590"/>
            <a:ext cx="6089427" cy="15596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департамента образования Ярославской области от 07.03.2017  № 66/01-04/2</a:t>
            </a:r>
            <a:b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 признании образовательных организаций региональными инновационными площадками»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4"/>
          <p:cNvPicPr/>
          <p:nvPr/>
        </p:nvPicPr>
        <p:blipFill>
          <a:blip r:embed="rId2"/>
          <a:stretch>
            <a:fillRect/>
          </a:stretch>
        </p:blipFill>
        <p:spPr>
          <a:xfrm>
            <a:off x="7452320" y="42590"/>
            <a:ext cx="1321525" cy="1304381"/>
          </a:xfrm>
          <a:prstGeom prst="rect">
            <a:avLst/>
          </a:prstGeom>
          <a:ln>
            <a:noFill/>
          </a:ln>
        </p:spPr>
      </p:pic>
      <p:pic>
        <p:nvPicPr>
          <p:cNvPr id="7" name="Picture 2" descr="http://www.yarregion.ru/_layouts/images/UmSoft.YR/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565"/>
            <a:ext cx="895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26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500628"/>
              </p:ext>
            </p:extLst>
          </p:nvPr>
        </p:nvGraphicFramePr>
        <p:xfrm>
          <a:off x="179512" y="404664"/>
          <a:ext cx="878497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323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26332"/>
              </p:ext>
            </p:extLst>
          </p:nvPr>
        </p:nvGraphicFramePr>
        <p:xfrm>
          <a:off x="0" y="45086"/>
          <a:ext cx="9150424" cy="6492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61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776" y="188640"/>
            <a:ext cx="8676456" cy="288032"/>
          </a:xfrm>
        </p:spPr>
        <p:txBody>
          <a:bodyPr>
            <a:no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Соисполнители и основные площадки РИП (число)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290379"/>
              </p:ext>
            </p:extLst>
          </p:nvPr>
        </p:nvGraphicFramePr>
        <p:xfrm>
          <a:off x="467544" y="620688"/>
          <a:ext cx="8280920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798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9000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взаимодействия субъектов РИИ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552814"/>
              </p:ext>
            </p:extLst>
          </p:nvPr>
        </p:nvGraphicFramePr>
        <p:xfrm>
          <a:off x="0" y="1060768"/>
          <a:ext cx="9144000" cy="553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H="1">
            <a:off x="3131840" y="314096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732240" y="4653136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267744" y="4581128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355976" y="25649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56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86785"/>
            <a:ext cx="7272808" cy="828010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3601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Департамент образования Ярославской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области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направлений развития инновационной инфраструктуры РСО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реализации 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деятельности в 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РСО: нормативные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финансовые, 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</a:t>
            </a:r>
            <a:endParaRPr lang="en-US" sz="2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реализацией инновационных проектов (программ) РИП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о внедрении новшеств</a:t>
            </a:r>
            <a:endParaRPr lang="en-US" sz="2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936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1490</Words>
  <Application>Microsoft Office PowerPoint</Application>
  <PresentationFormat>Экран (4:3)</PresentationFormat>
  <Paragraphs>353</Paragraphs>
  <Slides>37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37</vt:i4>
      </vt:variant>
    </vt:vector>
  </HeadingPairs>
  <TitlesOfParts>
    <vt:vector size="46" baseType="lpstr">
      <vt:lpstr>Arial</vt:lpstr>
      <vt:lpstr>Calibri</vt:lpstr>
      <vt:lpstr>Calibri Light</vt:lpstr>
      <vt:lpstr>Courier New</vt:lpstr>
      <vt:lpstr>DejaVu Sans</vt:lpstr>
      <vt:lpstr>StarSymbol</vt:lpstr>
      <vt:lpstr>Times New Roman</vt:lpstr>
      <vt:lpstr>Тема Office</vt:lpstr>
      <vt:lpstr>Office Theme</vt:lpstr>
      <vt:lpstr>ОРГАНИЗАЦИЯ ДЕЯТЕЛЬНОСТИ Региональной  Инновационной  Площадки            </vt:lpstr>
      <vt:lpstr>Приказ департамента образования Ярославской области от 07.03.2017  № 66/01-04/2  «О признании образовательных организаций региональными инновационными площадками»</vt:lpstr>
      <vt:lpstr>Презентация PowerPoint</vt:lpstr>
      <vt:lpstr>Презентация PowerPoint</vt:lpstr>
      <vt:lpstr>Презентация PowerPoint</vt:lpstr>
      <vt:lpstr>Презентация PowerPoint</vt:lpstr>
      <vt:lpstr>Соисполнители и основные площадки РИП (число) </vt:lpstr>
      <vt:lpstr>                 Формат взаимодействия субъектов РИИ</vt:lpstr>
      <vt:lpstr>Формат взаимодействия субъектов РИИ</vt:lpstr>
      <vt:lpstr>Презентация PowerPoint</vt:lpstr>
      <vt:lpstr>              Формат взаимодействия субъектов РИИ</vt:lpstr>
      <vt:lpstr>               Формат взаимодействия субъектов                                                       РИИ</vt:lpstr>
      <vt:lpstr>               Формат взаимодействия субъектов                                                       РИИ</vt:lpstr>
      <vt:lpstr>               Формат взаимодействия субъектов                                                       РИИ</vt:lpstr>
      <vt:lpstr>Структура страницы сайта РИП</vt:lpstr>
      <vt:lpstr>Структура страницы сайта РИП</vt:lpstr>
      <vt:lpstr>Структура страницы сайта РИП</vt:lpstr>
      <vt:lpstr>Структура страницы сайта РИП</vt:lpstr>
      <vt:lpstr>Структура страницы сайта РИП</vt:lpstr>
      <vt:lpstr>Структура страницы сайта РИП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</vt:lpstr>
      <vt:lpstr>Отчет о работе  региональной  инновационной площадки (ежеквартальный) </vt:lpstr>
      <vt:lpstr>ОТЧЕТ о достижении значений показателей результативности реализации инновационного проекта образовательными организациями, имеющими статус РИП</vt:lpstr>
      <vt:lpstr>Показатели результативности: возможные подходы</vt:lpstr>
      <vt:lpstr>Показатели результативности: возможные подходы</vt:lpstr>
      <vt:lpstr>Готовые методические продукты</vt:lpstr>
      <vt:lpstr>АНКЕТА для образовательных организаций – соисполнителей </vt:lpstr>
      <vt:lpstr>Паспорт инновационной деятельности</vt:lpstr>
      <vt:lpstr>ИТАК…</vt:lpstr>
      <vt:lpstr>Аналитические материалы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Анна Борисовна Алферова</cp:lastModifiedBy>
  <cp:revision>92</cp:revision>
  <dcterms:created xsi:type="dcterms:W3CDTF">2014-05-05T05:11:34Z</dcterms:created>
  <dcterms:modified xsi:type="dcterms:W3CDTF">2017-05-05T09:24:15Z</dcterms:modified>
</cp:coreProperties>
</file>