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62" r:id="rId6"/>
    <p:sldId id="266" r:id="rId7"/>
    <p:sldId id="263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10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05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31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78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21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40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62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1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78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44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55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85B5-D09E-4099-BD23-4D4EC2F8F2C7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8A8E0-9E26-4622-8987-D54DD2512C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10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ias.iro.yar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0851" y="1634200"/>
            <a:ext cx="9144000" cy="3187337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Семинар-совещание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>«Перспективное </a:t>
            </a:r>
            <a:r>
              <a:rPr lang="ru-RU" sz="4000" b="1" dirty="0"/>
              <a:t>планирование деятельности в новом учебном году образовательных организаций в рамках проекта </a:t>
            </a:r>
            <a:r>
              <a:rPr lang="ru-RU" sz="4000" b="1" dirty="0" smtClean="0"/>
              <a:t>ШНСУ»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80411" y="5779182"/>
            <a:ext cx="3439886" cy="8393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6 сентября 201</a:t>
            </a:r>
            <a:r>
              <a:rPr lang="en-US" sz="3200" dirty="0" smtClean="0"/>
              <a:t>7</a:t>
            </a:r>
            <a:r>
              <a:rPr lang="ru-RU" sz="3200" dirty="0" smtClean="0"/>
              <a:t> г.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423185" y="358415"/>
            <a:ext cx="23887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2700">
                  <a:solidFill>
                    <a:srgbClr val="C00000"/>
                  </a:solidFill>
                  <a:prstDash val="solid"/>
                </a:ln>
                <a:pattFill prst="pct75">
                  <a:fgClr>
                    <a:srgbClr val="C00000"/>
                  </a:fgClr>
                  <a:bgClr>
                    <a:srgbClr val="F8F8F8"/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ШНСУ</a:t>
            </a:r>
            <a:endParaRPr lang="ru-RU" sz="6600" b="1" cap="none" spc="0" dirty="0">
              <a:ln w="12700">
                <a:solidFill>
                  <a:srgbClr val="C00000"/>
                </a:solidFill>
                <a:prstDash val="solid"/>
              </a:ln>
              <a:pattFill prst="pct75">
                <a:fgClr>
                  <a:srgbClr val="C00000"/>
                </a:fgClr>
                <a:bgClr>
                  <a:srgbClr val="F8F8F8"/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2" y="157219"/>
            <a:ext cx="1304538" cy="1309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06054" y="404581"/>
            <a:ext cx="76573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«Региональная стратегия поддержки школ, работающих в неблагоприятных социальных условиях, при переходе в эффективный режим работы»</a:t>
            </a:r>
          </a:p>
        </p:txBody>
      </p:sp>
    </p:spTree>
    <p:extLst>
      <p:ext uri="{BB962C8B-B14F-4D97-AF65-F5344CB8AC3E}">
        <p14:creationId xmlns:p14="http://schemas.microsoft.com/office/powerpoint/2010/main" val="320078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3081"/>
          </a:xfrm>
        </p:spPr>
        <p:txBody>
          <a:bodyPr/>
          <a:lstStyle/>
          <a:p>
            <a:pPr algn="ctr"/>
            <a:r>
              <a:rPr lang="ru-RU" dirty="0" smtClean="0"/>
              <a:t>Повестка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7246"/>
            <a:ext cx="10515600" cy="480971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/>
              <a:t>1. Завершение обучения школьных команд на ППК "Стратегии и технологии улучшения качества преподавания"</a:t>
            </a:r>
          </a:p>
          <a:p>
            <a:pPr marL="0" lvl="0" indent="0">
              <a:buNone/>
            </a:pPr>
            <a:r>
              <a:rPr lang="ru-RU" dirty="0"/>
              <a:t>2. </a:t>
            </a:r>
            <a:r>
              <a:rPr lang="ru-RU" dirty="0">
                <a:solidFill>
                  <a:prstClr val="black"/>
                </a:solidFill>
              </a:rPr>
              <a:t>Курсовая подготовка по новым </a:t>
            </a:r>
            <a:r>
              <a:rPr lang="ru-RU" dirty="0" smtClean="0">
                <a:solidFill>
                  <a:prstClr val="black"/>
                </a:solidFill>
              </a:rPr>
              <a:t>программам (см. отдельную презентацию Тихомировой О.В.).</a:t>
            </a:r>
            <a:endParaRPr lang="ru-RU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>
                <a:solidFill>
                  <a:prstClr val="black"/>
                </a:solidFill>
              </a:rPr>
              <a:t>Деятельность в рамках ЗНС.</a:t>
            </a:r>
          </a:p>
          <a:p>
            <a:pPr marL="0" lvl="0" indent="0">
              <a:buNone/>
            </a:pPr>
            <a:r>
              <a:rPr lang="ru-RU" dirty="0" smtClean="0"/>
              <a:t>4</a:t>
            </a:r>
            <a:r>
              <a:rPr lang="ru-RU" dirty="0"/>
              <a:t>. "Открытые" мероприятия на базе ОО.</a:t>
            </a:r>
          </a:p>
          <a:p>
            <a:pPr marL="0" lvl="0" indent="0">
              <a:buNone/>
            </a:pPr>
            <a:r>
              <a:rPr lang="ru-RU" dirty="0"/>
              <a:t>5. Оценка эффективности реализации программ перехода в эффективный режим работы осенью 2017 </a:t>
            </a:r>
            <a:r>
              <a:rPr lang="ru-RU" dirty="0" smtClean="0"/>
              <a:t>года (для 6 ОО).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302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ППК "</a:t>
            </a:r>
            <a:r>
              <a:rPr lang="ru-RU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Стратегии 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и технологии улучшения качества преподавания</a:t>
            </a:r>
            <a:r>
              <a:rPr lang="ru-RU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"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</a:rPr>
              <a:t> (28 июня-30 ноября 2017 г.)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качестве </a:t>
            </a:r>
            <a:r>
              <a:rPr lang="ru-RU" b="1" dirty="0" smtClean="0">
                <a:solidFill>
                  <a:srgbClr val="FF0000"/>
                </a:solidFill>
              </a:rPr>
              <a:t>Итоговой Аттестации</a:t>
            </a:r>
            <a:r>
              <a:rPr lang="ru-RU" dirty="0" smtClean="0"/>
              <a:t> необходимо оформить и выслать в срок </a:t>
            </a:r>
            <a:r>
              <a:rPr lang="ru-RU" b="1" smtClean="0">
                <a:solidFill>
                  <a:srgbClr val="FF0000"/>
                </a:solidFill>
              </a:rPr>
              <a:t>до </a:t>
            </a:r>
            <a:r>
              <a:rPr lang="ru-RU" b="1" smtClean="0">
                <a:solidFill>
                  <a:srgbClr val="FF0000"/>
                </a:solidFill>
              </a:rPr>
              <a:t>6 ноября </a:t>
            </a:r>
            <a:r>
              <a:rPr lang="ru-RU" b="1" dirty="0" smtClean="0">
                <a:solidFill>
                  <a:srgbClr val="FF0000"/>
                </a:solidFill>
              </a:rPr>
              <a:t>2017 года </a:t>
            </a:r>
            <a:r>
              <a:rPr lang="ru-RU" dirty="0" smtClean="0"/>
              <a:t>проект внедрения выбранной педагогической стратегии в своей школе (шаги по проектированию см. в дневнике обучающегося «Педагогические стратегии улучшения качества преподавания в школах, функционирующих в неблагоприятных социальных условиях», который был выдан в рамках </a:t>
            </a:r>
            <a:r>
              <a:rPr lang="en-US" dirty="0" smtClean="0"/>
              <a:t>IV</a:t>
            </a:r>
            <a:r>
              <a:rPr lang="ru-RU" dirty="0" smtClean="0"/>
              <a:t> Летней школы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3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7387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ЗНС (</a:t>
            </a:r>
            <a:r>
              <a:rPr lang="ru-RU" b="1" dirty="0" err="1" smtClean="0"/>
              <a:t>зачетно</a:t>
            </a:r>
            <a:r>
              <a:rPr lang="ru-RU" b="1" dirty="0"/>
              <a:t>-</a:t>
            </a:r>
            <a:r>
              <a:rPr lang="ru-RU" b="1" dirty="0" smtClean="0"/>
              <a:t>накопительная система)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18686" y="1151685"/>
            <a:ext cx="4219074" cy="120032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Инвариантный модуль – 3 часа</a:t>
            </a:r>
          </a:p>
          <a:p>
            <a:r>
              <a:rPr lang="ru-RU" dirty="0" smtClean="0"/>
              <a:t>Тема «</a:t>
            </a:r>
            <a:r>
              <a:rPr lang="ru-RU" b="1" dirty="0"/>
              <a:t>Региональная система образования на современном </a:t>
            </a:r>
            <a:r>
              <a:rPr lang="ru-RU" b="1" dirty="0" smtClean="0"/>
              <a:t>этапе»</a:t>
            </a:r>
            <a:endParaRPr lang="ru-RU" dirty="0" smtClean="0"/>
          </a:p>
          <a:p>
            <a:r>
              <a:rPr lang="ru-RU" dirty="0" smtClean="0"/>
              <a:t>Форма - </a:t>
            </a:r>
            <a:r>
              <a:rPr lang="ru-RU" dirty="0" err="1" smtClean="0"/>
              <a:t>вебинар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27184" y="4111942"/>
            <a:ext cx="4071486" cy="12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64143" y="2900033"/>
            <a:ext cx="4206240" cy="120032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Инвариантный модуль по выбору- 2 часа </a:t>
            </a:r>
          </a:p>
          <a:p>
            <a:r>
              <a:rPr lang="ru-RU" dirty="0" smtClean="0"/>
              <a:t>Тема </a:t>
            </a:r>
            <a:r>
              <a:rPr lang="ru-RU" b="1" dirty="0" smtClean="0"/>
              <a:t>«Переход школы в эффективный режим работы»</a:t>
            </a:r>
          </a:p>
          <a:p>
            <a:r>
              <a:rPr lang="ru-RU" dirty="0" smtClean="0"/>
              <a:t>Форма- </a:t>
            </a:r>
            <a:r>
              <a:rPr lang="ru-RU" dirty="0" err="1" smtClean="0"/>
              <a:t>вебинар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73305" y="4623549"/>
            <a:ext cx="817345" cy="46166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Тест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890661" y="1162777"/>
            <a:ext cx="5463139" cy="156966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Вариативный модуль по выбору – 36 часов</a:t>
            </a:r>
          </a:p>
          <a:p>
            <a:r>
              <a:rPr lang="ru-RU" sz="2400" dirty="0" smtClean="0"/>
              <a:t>Тема </a:t>
            </a:r>
            <a:r>
              <a:rPr lang="ru-RU" sz="2400" b="1" dirty="0" smtClean="0"/>
              <a:t>«Шаги на пути к эффективности»</a:t>
            </a:r>
          </a:p>
          <a:p>
            <a:r>
              <a:rPr lang="ru-RU" sz="2400" dirty="0" smtClean="0"/>
              <a:t>Формы – </a:t>
            </a:r>
            <a:r>
              <a:rPr lang="ru-RU" sz="2400" dirty="0" err="1" smtClean="0"/>
              <a:t>вебинары</a:t>
            </a:r>
            <a:r>
              <a:rPr lang="ru-RU" sz="2400" dirty="0" smtClean="0"/>
              <a:t>, семинары.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39814" y="3392476"/>
            <a:ext cx="3734602" cy="70788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Разработка по выбранной теме </a:t>
            </a:r>
          </a:p>
          <a:p>
            <a:pPr algn="ctr"/>
            <a:r>
              <a:rPr lang="ru-RU" sz="2000" dirty="0" smtClean="0"/>
              <a:t>(не менее 5 страниц)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73178" y="831171"/>
            <a:ext cx="11232000" cy="4608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2358591" y="2376023"/>
            <a:ext cx="408672" cy="53559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377641" y="4100362"/>
            <a:ext cx="408671" cy="51489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5005137" y="2352014"/>
            <a:ext cx="808522" cy="535590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8417894" y="2743528"/>
            <a:ext cx="408672" cy="648947"/>
          </a:xfrm>
          <a:prstGeom prst="downArrow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421991" y="5930774"/>
            <a:ext cx="9134373" cy="52322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Удостоверение о повышении квалификации (от 24 часов)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5296301" y="5439171"/>
            <a:ext cx="517357" cy="491603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509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454" y="-209033"/>
            <a:ext cx="10515600" cy="1325563"/>
          </a:xfrm>
        </p:spPr>
        <p:txBody>
          <a:bodyPr/>
          <a:lstStyle/>
          <a:p>
            <a:r>
              <a:rPr lang="ru-RU" b="1" dirty="0" smtClean="0"/>
              <a:t>Вариативный модуль по выбору- 36 часов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684466"/>
              </p:ext>
            </p:extLst>
          </p:nvPr>
        </p:nvGraphicFramePr>
        <p:xfrm>
          <a:off x="1087656" y="1116530"/>
          <a:ext cx="10019898" cy="5431588"/>
        </p:xfrm>
        <a:graphic>
          <a:graphicData uri="http://schemas.openxmlformats.org/drawingml/2006/table">
            <a:tbl>
              <a:tblPr firstRow="1" firstCol="1" bandRow="1"/>
              <a:tblGrid>
                <a:gridCol w="858276"/>
                <a:gridCol w="6757260"/>
                <a:gridCol w="1217660"/>
                <a:gridCol w="1186702"/>
              </a:tblGrid>
              <a:tr h="294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мероприятия (модуля)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часов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7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Блок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Вебинар  «Управление социальным капиталом»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55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Обучающий семинар </a:t>
                      </a:r>
                      <a:r>
                        <a:rPr lang="ru-RU" sz="1600" b="1" dirty="0">
                          <a:solidFill>
                            <a:srgbClr val="46445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социального капитала образовательной организации как шаг к эффективной школе»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7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Блок 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75"/>
                        </a:spcAft>
                      </a:pPr>
                      <a:r>
                        <a:rPr lang="ru-RU" sz="1600" b="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Вебинар «Деятельность школы в условиях поликультурной среды»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55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75"/>
                        </a:spcAft>
                      </a:pPr>
                      <a:r>
                        <a:rPr lang="ru-RU" sz="1600" b="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Обучающий семинар «Школа для всех. Повышение образовательных результатов обучающихся в условиях поликультурной среды».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7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Блок 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75"/>
                        </a:spcAft>
                      </a:pPr>
                      <a:r>
                        <a:rPr lang="ru-RU" sz="1600" b="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Вебинар «Проблемный диалог на уроках математики в основной школе»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май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14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Семинар «Проблемно-диалогические уроки как ресурс в достижении прогресса образовательных результатов учащихся»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1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Блок 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Вебинар «Составление индивидуального плана профессионального развития педагогов»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14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Обучающий семинар «Составление индивидуального плана профессионального развития педагога»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7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Блок 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75"/>
                        </a:spcAft>
                      </a:pPr>
                      <a:r>
                        <a:rPr lang="ru-RU" sz="1600" b="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Вебинар «Управление деятельностью школы по результатам»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55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75"/>
                        </a:spcAft>
                      </a:pPr>
                      <a:r>
                        <a:rPr lang="ru-RU" sz="1600" b="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Обучающий семинар «Роль и место SWOT–анализа в выборе стратегии реализации Программы улучшений результатов работы школы»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Блок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Обучающий семинар «Мониторинг изменений школьных процессов»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часов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часов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107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ЗНС (</a:t>
            </a:r>
            <a:r>
              <a:rPr lang="ru-RU" b="1" dirty="0" err="1">
                <a:solidFill>
                  <a:prstClr val="black"/>
                </a:solidFill>
              </a:rPr>
              <a:t>зачетно</a:t>
            </a:r>
            <a:r>
              <a:rPr lang="ru-RU" b="1" dirty="0">
                <a:solidFill>
                  <a:prstClr val="black"/>
                </a:solidFill>
              </a:rPr>
              <a:t>-накопительная система)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Темы для методической разработки будут высланы дополнительно (до середины октября 2017 г.)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Необходимо осуществить вход в </a:t>
            </a:r>
            <a:r>
              <a:rPr lang="en-US" dirty="0" smtClean="0">
                <a:hlinkClick r:id="rId2"/>
              </a:rPr>
              <a:t>www.ilias.iro.yar.ru</a:t>
            </a:r>
            <a:r>
              <a:rPr lang="ru-RU" dirty="0" smtClean="0"/>
              <a:t> по логину и паролю, которые были разосланы всем слушателям, подавшим </a:t>
            </a:r>
            <a:r>
              <a:rPr lang="ru-RU" dirty="0" smtClean="0">
                <a:solidFill>
                  <a:srgbClr val="FF0000"/>
                </a:solidFill>
              </a:rPr>
              <a:t>ЗАЯВЛЕНИЯ! </a:t>
            </a:r>
            <a:r>
              <a:rPr lang="ru-RU" dirty="0" smtClean="0"/>
              <a:t>(можно еще подать на семинаре в МОУ Покров-</a:t>
            </a:r>
            <a:r>
              <a:rPr lang="ru-RU" dirty="0" err="1" smtClean="0"/>
              <a:t>Рогульская</a:t>
            </a:r>
            <a:r>
              <a:rPr lang="ru-RU" dirty="0" smtClean="0"/>
              <a:t> СОШ, который состоится в первой половине октября)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34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960" y="156404"/>
            <a:ext cx="6309228" cy="978729"/>
          </a:xfrm>
          <a:noFill/>
        </p:spPr>
        <p:txBody>
          <a:bodyPr vert="horz" wrap="none" lIns="91440" tIns="45720" rIns="91440" bIns="45720" rtlCol="0" anchor="ctr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Пакет материалов для </a:t>
            </a:r>
            <a:r>
              <a:rPr lang="ru-RU" sz="32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экспертов</a:t>
            </a:r>
            <a:br>
              <a:rPr lang="ru-RU" sz="32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выслать до 15 сентября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266065"/>
            <a:ext cx="10748750" cy="4957313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перехода школы в эффективный режим работы;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по показателям качества школьных процессов в динамике за последние три года для каждой образовательной организации;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Аналитическая справка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самоанализа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школьных изменений в образовательной организации;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Аналитическая справка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самоанализа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приоритетных направлений школьных изменений (согласно Программе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фокус-групп «Оценка эффективности реализации Программ перехода в ЭРР».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03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49234"/>
          </a:xfrm>
        </p:spPr>
        <p:txBody>
          <a:bodyPr/>
          <a:lstStyle/>
          <a:p>
            <a:pPr algn="ctr"/>
            <a:r>
              <a:rPr lang="ru-RU" b="1" dirty="0" smtClean="0"/>
              <a:t>Оформление сайтов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3772"/>
            <a:ext cx="10515600" cy="53931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Вкладка (слева) «Инновационная деятельность» – </a:t>
            </a:r>
          </a:p>
          <a:p>
            <a:pPr marL="0" indent="0" algn="ctr">
              <a:buNone/>
            </a:pPr>
            <a:r>
              <a:rPr lang="ru-RU" dirty="0" smtClean="0"/>
              <a:t>вкладка «Региональный комплексный проект»- </a:t>
            </a:r>
          </a:p>
          <a:p>
            <a:pPr marL="0" indent="0" algn="ctr">
              <a:buNone/>
            </a:pPr>
            <a:r>
              <a:rPr lang="ru-RU" dirty="0" smtClean="0"/>
              <a:t>страница с заголовком «Эффективная школа 76.</a:t>
            </a:r>
            <a:r>
              <a:rPr lang="en-US" dirty="0" err="1" smtClean="0"/>
              <a:t>ru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b="1" i="1" dirty="0" smtClean="0"/>
              <a:t>Наполняемость страницы: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Программа перехода школы в эффективный режим работы (по усмотрению ОО; победители конкурса обязательно!)</a:t>
            </a:r>
          </a:p>
          <a:p>
            <a:pPr marL="514350" indent="-514350">
              <a:buAutoNum type="arabicPeriod"/>
            </a:pPr>
            <a:r>
              <a:rPr lang="ru-RU" dirty="0" smtClean="0"/>
              <a:t>План по приоритетам на 2017 год.</a:t>
            </a:r>
          </a:p>
          <a:p>
            <a:pPr marL="514350" indent="-514350">
              <a:buAutoNum type="arabicPeriod"/>
            </a:pPr>
            <a:r>
              <a:rPr lang="ru-RU" dirty="0" smtClean="0"/>
              <a:t>Перечень локальных актов по реализации программы перехода.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Отчеты об организованных и проведенных на базе ОО мероприятиях в рамках проекта (программа, фотоотчет, материалы).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232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616</Words>
  <Application>Microsoft Office PowerPoint</Application>
  <PresentationFormat>Широкоэкранный</PresentationFormat>
  <Paragraphs>93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Семинар-совещание «Перспективное планирование деятельности в новом учебном году образовательных организаций в рамках проекта ШНСУ» </vt:lpstr>
      <vt:lpstr>Повестка</vt:lpstr>
      <vt:lpstr>ППК "Стратегии и технологии улучшения качества преподавания" (28 июня-30 ноября 2017 г.)</vt:lpstr>
      <vt:lpstr>ЗНС (зачетно-накопительная система)</vt:lpstr>
      <vt:lpstr>Вариативный модуль по выбору- 36 часов</vt:lpstr>
      <vt:lpstr>ЗНС (зачетно-накопительная система)</vt:lpstr>
      <vt:lpstr>Пакет материалов для экспертов выслать до 15 сентября</vt:lpstr>
      <vt:lpstr>Оформление сайтов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Информационное совещание «Организация деятельности учреждений в 2017 году в условиях реализации проекта «Школы, работающие в сложных социальных контекстах» </dc:title>
  <dc:creator>Юлия Сергеевна Никитина</dc:creator>
  <cp:lastModifiedBy>Юлия Сергеевна Никитина</cp:lastModifiedBy>
  <cp:revision>22</cp:revision>
  <dcterms:created xsi:type="dcterms:W3CDTF">2017-01-25T10:27:17Z</dcterms:created>
  <dcterms:modified xsi:type="dcterms:W3CDTF">2017-10-17T06:20:20Z</dcterms:modified>
</cp:coreProperties>
</file>