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85" r:id="rId3"/>
    <p:sldId id="300" r:id="rId4"/>
    <p:sldId id="258" r:id="rId5"/>
    <p:sldId id="259" r:id="rId6"/>
    <p:sldId id="301" r:id="rId7"/>
    <p:sldId id="266" r:id="rId8"/>
    <p:sldId id="303" r:id="rId9"/>
    <p:sldId id="304" r:id="rId10"/>
    <p:sldId id="305" r:id="rId11"/>
    <p:sldId id="308" r:id="rId12"/>
    <p:sldId id="30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3110"/>
    <a:srgbClr val="C822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90458051620851E-2"/>
          <c:y val="4.2291776027996497E-2"/>
          <c:w val="0.63259777066446166"/>
          <c:h val="0.8522821522309711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взаимные актуальные профессиональные связи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0774684339737433E-2"/>
                  <c:y val="8.3331146106736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2016-2017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</c:v>
                </c:pt>
                <c:pt idx="1">
                  <c:v>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взаимные потенциальные профессиональные связи</c:v>
                </c:pt>
              </c:strCache>
            </c:strRef>
          </c:tx>
          <c:spPr>
            <a:ln>
              <a:headEnd w="med" len="me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0774684339737433E-2"/>
                  <c:y val="2.5000000000000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2016-2017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33</c:v>
                </c:pt>
                <c:pt idx="1">
                  <c:v>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960640"/>
        <c:axId val="94455680"/>
      </c:lineChart>
      <c:catAx>
        <c:axId val="30960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ru-RU"/>
          </a:p>
        </c:txPr>
        <c:crossAx val="94455680"/>
        <c:crosses val="autoZero"/>
        <c:auto val="1"/>
        <c:lblAlgn val="ctr"/>
        <c:lblOffset val="100"/>
        <c:noMultiLvlLbl val="0"/>
      </c:catAx>
      <c:valAx>
        <c:axId val="94455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latin typeface="Calibri" panose="020F0502020204030204" pitchFamily="34" charset="0"/>
              </a:defRPr>
            </a:pPr>
            <a:endParaRPr lang="ru-RU"/>
          </a:p>
        </c:txPr>
        <c:crossAx val="30960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392945493764404"/>
          <c:y val="0.21116097987751531"/>
          <c:w val="0.28607054506235596"/>
          <c:h val="0.5304558180227471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EC8D-9BB6-4EF3-B33F-62415EE3C9E2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9086EA-EEF8-4578-BE4D-027F0E57D81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EC8D-9BB6-4EF3-B33F-62415EE3C9E2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86EA-EEF8-4578-BE4D-027F0E57D81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D9086EA-EEF8-4578-BE4D-027F0E57D81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EC8D-9BB6-4EF3-B33F-62415EE3C9E2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EC8D-9BB6-4EF3-B33F-62415EE3C9E2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D9086EA-EEF8-4578-BE4D-027F0E57D81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EC8D-9BB6-4EF3-B33F-62415EE3C9E2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9086EA-EEF8-4578-BE4D-027F0E57D81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D07EC8D-9BB6-4EF3-B33F-62415EE3C9E2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86EA-EEF8-4578-BE4D-027F0E57D81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EC8D-9BB6-4EF3-B33F-62415EE3C9E2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D9086EA-EEF8-4578-BE4D-027F0E57D81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EC8D-9BB6-4EF3-B33F-62415EE3C9E2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D9086EA-EEF8-4578-BE4D-027F0E57D8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EC8D-9BB6-4EF3-B33F-62415EE3C9E2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9086EA-EEF8-4578-BE4D-027F0E57D8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9086EA-EEF8-4578-BE4D-027F0E57D81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EC8D-9BB6-4EF3-B33F-62415EE3C9E2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D9086EA-EEF8-4578-BE4D-027F0E57D81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D07EC8D-9BB6-4EF3-B33F-62415EE3C9E2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D07EC8D-9BB6-4EF3-B33F-62415EE3C9E2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9086EA-EEF8-4578-BE4D-027F0E57D813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 panose="05000000000000000000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 panose="05020102010507070707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 panose="05000000000000000000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40" y="4231640"/>
            <a:ext cx="8604885" cy="2202815"/>
          </a:xfrm>
        </p:spPr>
        <p:txBody>
          <a:bodyPr>
            <a:noAutofit/>
          </a:bodyPr>
          <a:lstStyle/>
          <a:p>
            <a:pPr algn="r"/>
            <a:r>
              <a:rPr lang="ru-RU" sz="2400" cap="none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j-ea"/>
                <a:sym typeface="+mn-ea"/>
              </a:rPr>
              <a:t>Р.Н.</a:t>
            </a:r>
            <a:r>
              <a:rPr lang="ru-RU" sz="2400" cap="none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j-ea"/>
              </a:rPr>
              <a:t>Гаврилова , </a:t>
            </a:r>
          </a:p>
          <a:p>
            <a:pPr algn="r"/>
            <a:r>
              <a:rPr lang="ru-RU" sz="2400" cap="none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j-ea"/>
              </a:rPr>
              <a:t>директор МОУ СШ №4 “Центр образования</a:t>
            </a:r>
          </a:p>
          <a:p>
            <a:pPr algn="r"/>
            <a:endParaRPr lang="ru-RU" sz="2400" cap="none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+mj-ea"/>
            </a:endParaRPr>
          </a:p>
          <a:p>
            <a:pPr algn="ctr"/>
            <a:r>
              <a:rPr lang="ru-RU" sz="2400" cap="none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j-ea"/>
              </a:rPr>
              <a:t>г.Тутаев, Ярославская область </a:t>
            </a:r>
          </a:p>
          <a:p>
            <a:pPr algn="ctr"/>
            <a:r>
              <a:rPr lang="ru-RU" sz="2400" cap="none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j-ea"/>
              </a:rPr>
              <a:t>март, </a:t>
            </a:r>
            <a:r>
              <a:rPr lang="ru-RU" sz="2400" cap="none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j-ea"/>
              </a:rPr>
              <a:t>2017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8160" y="381000"/>
            <a:ext cx="8163560" cy="1752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Управление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социальным капиталом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в образовательной организации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01752" y="1628800"/>
            <a:ext cx="4040188" cy="628174"/>
          </a:xfrm>
        </p:spPr>
        <p:txBody>
          <a:bodyPr/>
          <a:lstStyle/>
          <a:p>
            <a:pPr lvl="0" algn="ctr">
              <a:buClr>
                <a:srgbClr val="D16349"/>
              </a:buClr>
            </a:pPr>
            <a:r>
              <a:rPr lang="ru-RU" altLang="en-US" dirty="0">
                <a:latin typeface="Calibri" panose="020F0502020204030204" pitchFamily="34" charset="0"/>
              </a:rPr>
              <a:t>Взаимные актуальные профессиональные связи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791330" y="1628800"/>
            <a:ext cx="4041775" cy="626720"/>
          </a:xfrm>
        </p:spPr>
        <p:txBody>
          <a:bodyPr/>
          <a:lstStyle/>
          <a:p>
            <a:pPr lvl="0" algn="ctr">
              <a:buClr>
                <a:srgbClr val="D16349"/>
              </a:buClr>
            </a:pPr>
            <a:r>
              <a:rPr lang="ru-RU" altLang="en-US" dirty="0">
                <a:solidFill>
                  <a:prstClr val="white"/>
                </a:solidFill>
                <a:latin typeface="Calibri" panose="020F0502020204030204" pitchFamily="34" charset="0"/>
              </a:rPr>
              <a:t>Взаимные потенциальные профессиональные связи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40405" y="2348880"/>
            <a:ext cx="3827009" cy="3941428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04048" y="2360953"/>
            <a:ext cx="3823139" cy="3929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792088"/>
          </a:xfrm>
        </p:spPr>
        <p:txBody>
          <a:bodyPr>
            <a:normAutofit fontScale="90000"/>
          </a:bodyPr>
          <a:lstStyle/>
          <a:p>
            <a:r>
              <a:rPr lang="ru-RU" altLang="en-US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Исследование профессиональных связей, </a:t>
            </a:r>
            <a:br>
              <a:rPr lang="ru-RU" altLang="en-US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altLang="en-US" sz="3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2016-2017 уч. </a:t>
            </a:r>
            <a:r>
              <a:rPr lang="ru-RU" altLang="en-US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Мониторинг профессиональных связей </a:t>
            </a:r>
            <a:b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МОУ СШ №4 «Центр образования»</a:t>
            </a:r>
            <a:endParaRPr lang="ru-RU" sz="32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29361711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-1332656" y="1700808"/>
            <a:ext cx="539552" cy="7203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10980712" y="2420888"/>
            <a:ext cx="477887" cy="21604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57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16915"/>
          </a:xfrm>
        </p:spPr>
        <p:txBody>
          <a:bodyPr/>
          <a:lstStyle/>
          <a:p>
            <a:r>
              <a:rPr lang="ru-RU" altLang="en-US" sz="3600" b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Мониторинг изменений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973580"/>
            <a:ext cx="8503920" cy="4125595"/>
          </a:xfrm>
        </p:spPr>
        <p:txBody>
          <a:bodyPr/>
          <a:lstStyle/>
          <a:p>
            <a:pPr marL="539750" indent="-539750" eaLnBrk="1" hangingPunct="1">
              <a:lnSpc>
                <a:spcPct val="150000"/>
              </a:lnSpc>
              <a:defRPr/>
            </a:pPr>
            <a:r>
              <a:rPr lang="ru-RU" sz="3200" dirty="0" smtClean="0">
                <a:latin typeface="Calibri" panose="020F0502020204030204" pitchFamily="34" charset="0"/>
                <a:ea typeface="+mj-ea"/>
                <a:sym typeface="+mn-ea"/>
              </a:rPr>
              <a:t>доверие и сотрудничество</a:t>
            </a:r>
            <a:endParaRPr lang="ru-RU" sz="3200" dirty="0" smtClean="0">
              <a:latin typeface="Calibri" panose="020F0502020204030204" pitchFamily="34" charset="0"/>
              <a:ea typeface="+mj-ea"/>
            </a:endParaRPr>
          </a:p>
          <a:p>
            <a:pPr marL="539750" indent="-539750" eaLnBrk="1" hangingPunct="1">
              <a:lnSpc>
                <a:spcPct val="150000"/>
              </a:lnSpc>
              <a:defRPr/>
            </a:pPr>
            <a:r>
              <a:rPr lang="ru-RU" sz="3200" dirty="0" smtClean="0">
                <a:latin typeface="Calibri" panose="020F0502020204030204" pitchFamily="34" charset="0"/>
                <a:ea typeface="+mj-ea"/>
                <a:sym typeface="+mn-ea"/>
              </a:rPr>
              <a:t>целенаправленная командная работа</a:t>
            </a:r>
            <a:endParaRPr lang="ru-RU" sz="3200" dirty="0" smtClean="0">
              <a:latin typeface="Calibri" panose="020F0502020204030204" pitchFamily="34" charset="0"/>
              <a:ea typeface="+mj-ea"/>
            </a:endParaRPr>
          </a:p>
          <a:p>
            <a:pPr marL="539750" indent="-539750" eaLnBrk="1" hangingPunct="1">
              <a:lnSpc>
                <a:spcPct val="150000"/>
              </a:lnSpc>
              <a:defRPr/>
            </a:pPr>
            <a:r>
              <a:rPr lang="ru-RU" sz="3200" dirty="0" smtClean="0">
                <a:latin typeface="Calibri" panose="020F0502020204030204" pitchFamily="34" charset="0"/>
                <a:ea typeface="+mj-ea"/>
                <a:sym typeface="+mn-ea"/>
              </a:rPr>
              <a:t>работа с данными</a:t>
            </a:r>
            <a:endParaRPr lang="ru-RU" sz="3200" dirty="0" smtClean="0">
              <a:latin typeface="Calibri" panose="020F0502020204030204" pitchFamily="34" charset="0"/>
              <a:ea typeface="+mj-ea"/>
            </a:endParaRPr>
          </a:p>
          <a:p>
            <a:pPr marL="539750" indent="-539750" eaLnBrk="1" hangingPunct="1">
              <a:lnSpc>
                <a:spcPct val="150000"/>
              </a:lnSpc>
              <a:defRPr/>
            </a:pPr>
            <a:r>
              <a:rPr lang="ru-RU" sz="3200" dirty="0" smtClean="0">
                <a:latin typeface="Calibri" panose="020F0502020204030204" pitchFamily="34" charset="0"/>
                <a:ea typeface="+mj-ea"/>
                <a:sym typeface="+mn-ea"/>
              </a:rPr>
              <a:t>возможности профессионального роста</a:t>
            </a:r>
            <a:endParaRPr lang="ru-RU" sz="3200" dirty="0" smtClean="0">
              <a:latin typeface="Calibri" panose="020F0502020204030204" pitchFamily="34" charset="0"/>
              <a:ea typeface="+mj-ea"/>
            </a:endParaRPr>
          </a:p>
          <a:p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Доверие и сотрудничество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3"/>
          <a:ext cx="8518848" cy="4710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63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6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Вопрос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Изменений нет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Незначительные изменения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Значительные изменения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0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Учителя наблюдают и обсуждают преподавание друг с другом 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11%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22%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67%</a:t>
                      </a: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0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Школа поддерживает взаимодействие учителей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33%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61%</a:t>
                      </a: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0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Учителя совместно разрабатывают программы и учебные планы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28%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55%</a:t>
                      </a: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0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Я следую тем решениям, которые были согласованы с коллегами 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33%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61%</a:t>
                      </a: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41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Хорошие отношения в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коллективе нашей школы усиливают пользу нововведений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11%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22%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67%</a:t>
                      </a: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Целенаправленная командная работа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40" cy="4383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82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576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cs typeface="Calibri" panose="020F0502020204030204" pitchFamily="34" charset="0"/>
                        </a:rPr>
                        <a:t>Вопрос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Изменений нет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Незначительные изменения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Значительные изменения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В школе регулярно обсуждаются учебные цели и их достижение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11%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89%</a:t>
                      </a: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Учителя вовлечены в работу по улучшению результатов школы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83%</a:t>
                      </a: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0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В школе сформирована стратегическая команда, участвующая в управленческих решениях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77%</a:t>
                      </a: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Улучшением результатов работы школы руководит стратегическая команда 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22%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72%</a:t>
                      </a: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Руководство школы поощряет участие учителя в командной работе, в том числе, материально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22%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39%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39%</a:t>
                      </a: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117475"/>
            <a:ext cx="8534400" cy="10382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Новое качество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педагогической деятельности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45530" y="4098290"/>
            <a:ext cx="2592070" cy="218694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Calibri" panose="020F0502020204030204" pitchFamily="34" charset="0"/>
              </a:rPr>
              <a:t>наставничество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286760" y="4097655"/>
            <a:ext cx="2538095" cy="218821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3402965" y="4831080"/>
            <a:ext cx="2305050" cy="91694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участие в конкурсах профессионального мастерства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15290" y="4097655"/>
            <a:ext cx="2539365" cy="218821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b="1" dirty="0">
                <a:latin typeface="Calibri" panose="020F0502020204030204" pitchFamily="34" charset="0"/>
              </a:rPr>
              <a:t>проведение методического фестиваля педагогических идей “Я иду на урок”, методических декад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15925" y="1653540"/>
            <a:ext cx="2539365" cy="229298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b="1" dirty="0">
                <a:latin typeface="Calibri" panose="020F0502020204030204" pitchFamily="34" charset="0"/>
              </a:rPr>
              <a:t>- диагностика и </a:t>
            </a:r>
            <a:r>
              <a:rPr lang="ru-RU" altLang="en-US" b="1" dirty="0" err="1">
                <a:latin typeface="Calibri" panose="020F0502020204030204" pitchFamily="34" charset="0"/>
              </a:rPr>
              <a:t>планировапние</a:t>
            </a:r>
            <a:r>
              <a:rPr lang="ru-RU" altLang="en-US" b="1" dirty="0">
                <a:latin typeface="Calibri" panose="020F0502020204030204" pitchFamily="34" charset="0"/>
              </a:rPr>
              <a:t> повышения качества образования; </a:t>
            </a:r>
          </a:p>
          <a:p>
            <a:pPr algn="ctr"/>
            <a:r>
              <a:rPr lang="ru-RU" altLang="en-US" b="1" dirty="0">
                <a:latin typeface="Calibri" panose="020F0502020204030204" pitchFamily="34" charset="0"/>
              </a:rPr>
              <a:t>- </a:t>
            </a:r>
            <a:r>
              <a:rPr lang="ru-RU" altLang="en-US" b="1" dirty="0" err="1">
                <a:latin typeface="Calibri" panose="020F0502020204030204" pitchFamily="34" charset="0"/>
              </a:rPr>
              <a:t>соуправление</a:t>
            </a:r>
            <a:endParaRPr lang="ru-RU" altLang="en-US" b="1" dirty="0">
              <a:latin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87395" y="1653540"/>
            <a:ext cx="2537460" cy="229298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b="1" dirty="0">
                <a:latin typeface="Calibri" panose="020F0502020204030204" pitchFamily="34" charset="0"/>
              </a:rPr>
              <a:t>применение современных образовательных технологий (смысловое чтение, </a:t>
            </a:r>
            <a:r>
              <a:rPr lang="en-US" altLang="en-US" b="1" dirty="0">
                <a:latin typeface="Calibri" panose="020F0502020204030204" pitchFamily="34" charset="0"/>
              </a:rPr>
              <a:t>Lesson study</a:t>
            </a:r>
            <a:r>
              <a:rPr lang="ru-RU" altLang="en-US" b="1" dirty="0">
                <a:latin typeface="Calibri" panose="020F0502020204030204" pitchFamily="34" charset="0"/>
              </a:rPr>
              <a:t>, формирующее оценивание)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45530" y="1653540"/>
            <a:ext cx="2592070" cy="229298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b="1" dirty="0">
                <a:latin typeface="Calibri" panose="020F0502020204030204" pitchFamily="34" charset="0"/>
              </a:rPr>
              <a:t>организация обучающихся сообществ учителей (</a:t>
            </a:r>
            <a:r>
              <a:rPr lang="ru-RU" altLang="en-US" b="1" dirty="0" err="1">
                <a:latin typeface="Calibri" panose="020F0502020204030204" pitchFamily="34" charset="0"/>
              </a:rPr>
              <a:t>КОУЧей</a:t>
            </a:r>
            <a:r>
              <a:rPr lang="ru-RU" altLang="en-US" b="1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710565" cy="224155"/>
          </a:xfrm>
        </p:spPr>
        <p:txBody>
          <a:bodyPr>
            <a:normAutofit fontScale="37500" lnSpcReduction="20000"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иректор\Pictures\760_w800_h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3375"/>
            <a:ext cx="8640959" cy="5975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иректор\Pictures\761_w800_h60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645024"/>
            <a:ext cx="4084398" cy="2958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501008"/>
            <a:ext cx="4248472" cy="3102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384" y="265196"/>
            <a:ext cx="5192326" cy="3955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en-US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Социальный </a:t>
            </a:r>
            <a:r>
              <a:rPr lang="ru-RU" altLang="en-US" sz="3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капитал </a:t>
            </a:r>
            <a:r>
              <a:rPr lang="ru-RU" altLang="en-US" sz="3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- это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625" y="1610360"/>
            <a:ext cx="8503920" cy="4683760"/>
          </a:xfrm>
        </p:spPr>
        <p:txBody>
          <a:bodyPr>
            <a:noAutofit/>
          </a:bodyPr>
          <a:lstStyle/>
          <a:p>
            <a:r>
              <a:rPr lang="ru-RU" altLang="en-US" sz="3200">
                <a:latin typeface="Calibri" panose="020F0502020204030204" pitchFamily="34" charset="0"/>
                <a:ea typeface="+mj-ea"/>
              </a:rPr>
              <a:t>доверие к коллегам;</a:t>
            </a:r>
          </a:p>
          <a:p>
            <a:r>
              <a:rPr lang="ru-RU" altLang="en-US" sz="3200">
                <a:latin typeface="Calibri" panose="020F0502020204030204" pitchFamily="34" charset="0"/>
                <a:ea typeface="+mj-ea"/>
              </a:rPr>
              <a:t>признание ценности сотрудничества;</a:t>
            </a:r>
          </a:p>
          <a:p>
            <a:r>
              <a:rPr lang="ru-RU" altLang="en-US" sz="3200">
                <a:latin typeface="Calibri" panose="020F0502020204030204" pitchFamily="34" charset="0"/>
                <a:ea typeface="+mj-ea"/>
              </a:rPr>
              <a:t>обмен опытом;</a:t>
            </a:r>
          </a:p>
          <a:p>
            <a:r>
              <a:rPr lang="ru-RU" altLang="en-US" sz="3200">
                <a:latin typeface="Calibri" panose="020F0502020204030204" pitchFamily="34" charset="0"/>
                <a:ea typeface="+mj-ea"/>
              </a:rPr>
              <a:t>наличие команд, совместной деятельности;</a:t>
            </a:r>
          </a:p>
          <a:p>
            <a:r>
              <a:rPr lang="ru-RU" altLang="en-US" sz="3200">
                <a:latin typeface="Calibri" panose="020F0502020204030204" pitchFamily="34" charset="0"/>
                <a:ea typeface="+mj-ea"/>
              </a:rPr>
              <a:t>доверие к руководству;</a:t>
            </a:r>
          </a:p>
          <a:p>
            <a:r>
              <a:rPr lang="ru-RU" altLang="en-US" sz="3200">
                <a:latin typeface="Calibri" panose="020F0502020204030204" pitchFamily="34" charset="0"/>
                <a:ea typeface="+mj-ea"/>
              </a:rPr>
              <a:t>уровень удовлетворенности работой</a:t>
            </a:r>
          </a:p>
          <a:p>
            <a:r>
              <a:rPr lang="ru-RU" altLang="en-US" sz="3200">
                <a:latin typeface="Calibri" panose="020F0502020204030204" pitchFamily="34" charset="0"/>
                <a:ea typeface="+mj-ea"/>
              </a:rPr>
              <a:t>профессиональные связи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01752" y="1268760"/>
            <a:ext cx="4040188" cy="1224136"/>
          </a:xfrm>
        </p:spPr>
        <p:txBody>
          <a:bodyPr/>
          <a:lstStyle/>
          <a:p>
            <a:pPr algn="ctr"/>
            <a:r>
              <a:rPr lang="ru-RU" sz="1800" dirty="0" smtClean="0">
                <a:latin typeface="Calibri" panose="020F0502020204030204" pitchFamily="34" charset="0"/>
              </a:rPr>
              <a:t>Уровень восприимчивости педагогического коллектива к новшествам</a:t>
            </a:r>
            <a:endParaRPr lang="ru-RU" sz="1800" dirty="0">
              <a:latin typeface="Calibri" panose="020F050202020403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791330" y="1412776"/>
            <a:ext cx="4041775" cy="842744"/>
          </a:xfrm>
        </p:spPr>
        <p:txBody>
          <a:bodyPr/>
          <a:lstStyle/>
          <a:p>
            <a:pPr algn="ctr"/>
            <a:r>
              <a:rPr lang="ru-RU" sz="1800" dirty="0" smtClean="0">
                <a:latin typeface="Calibri" panose="020F0502020204030204" pitchFamily="34" charset="0"/>
              </a:rPr>
              <a:t>Уровень инновационного потенциала педагогического коллектива</a:t>
            </a:r>
            <a:endParaRPr lang="ru-RU" sz="1800" dirty="0"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Потребность в информации</a:t>
            </a:r>
          </a:p>
        </p:txBody>
      </p:sp>
      <p:graphicFrame>
        <p:nvGraphicFramePr>
          <p:cNvPr id="1027" name="Содержимое 7"/>
          <p:cNvGraphicFramePr>
            <a:graphicFrameLocks noGrp="1"/>
          </p:cNvGraphicFramePr>
          <p:nvPr>
            <p:ph sz="quarter" idx="2"/>
          </p:nvPr>
        </p:nvGraphicFramePr>
        <p:xfrm>
          <a:off x="233740" y="2294270"/>
          <a:ext cx="4176463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r:id="rId3" imgW="4321810" imgH="4273550" progId="Excel.Sheet.8">
                  <p:embed/>
                </p:oleObj>
              </mc:Choice>
              <mc:Fallback>
                <p:oleObj r:id="rId3" imgW="4321810" imgH="4273550" progId="Excel.Sheet.8">
                  <p:embed/>
                  <p:pic>
                    <p:nvPicPr>
                      <p:cNvPr id="0" name="Содержимое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740" y="2294270"/>
                        <a:ext cx="4176463" cy="41764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Содержимое 8"/>
          <p:cNvGraphicFramePr>
            <a:graphicFrameLocks noGrp="1"/>
          </p:cNvGraphicFramePr>
          <p:nvPr>
            <p:ph sz="quarter" idx="4"/>
          </p:nvPr>
        </p:nvGraphicFramePr>
        <p:xfrm>
          <a:off x="5164931" y="2748756"/>
          <a:ext cx="3309938" cy="326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r:id="rId5" imgW="3310255" imgH="3267710" progId="Excel.Sheet.8">
                  <p:embed/>
                </p:oleObj>
              </mc:Choice>
              <mc:Fallback>
                <p:oleObj r:id="rId5" imgW="3310255" imgH="3267710" progId="Excel.Sheet.8">
                  <p:embed/>
                  <p:pic>
                    <p:nvPicPr>
                      <p:cNvPr id="0" name="Содержимое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931" y="2748756"/>
                        <a:ext cx="3309938" cy="326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01752" y="1412776"/>
            <a:ext cx="4040188" cy="844198"/>
          </a:xfrm>
        </p:spPr>
        <p:txBody>
          <a:bodyPr/>
          <a:lstStyle/>
          <a:p>
            <a:pPr algn="ctr"/>
            <a:r>
              <a:rPr lang="ru-RU" sz="1800" dirty="0" smtClean="0">
                <a:latin typeface="Calibri" panose="020F0502020204030204" pitchFamily="34" charset="0"/>
              </a:rPr>
              <a:t>Декларируемый уровень доверия </a:t>
            </a:r>
          </a:p>
          <a:p>
            <a:pPr algn="ctr"/>
            <a:r>
              <a:rPr lang="ru-RU" sz="1800" dirty="0" smtClean="0">
                <a:latin typeface="Calibri" panose="020F0502020204030204" pitchFamily="34" charset="0"/>
              </a:rPr>
              <a:t>к коллегам</a:t>
            </a:r>
            <a:endParaRPr lang="ru-RU" sz="1800" dirty="0">
              <a:latin typeface="Calibri" panose="020F050202020403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791330" y="1412776"/>
            <a:ext cx="4041775" cy="842744"/>
          </a:xfrm>
        </p:spPr>
        <p:txBody>
          <a:bodyPr/>
          <a:lstStyle/>
          <a:p>
            <a:pPr algn="ctr"/>
            <a:r>
              <a:rPr lang="ru-RU" sz="1800" dirty="0" smtClean="0">
                <a:latin typeface="Calibri" panose="020F0502020204030204" pitchFamily="34" charset="0"/>
              </a:rPr>
              <a:t>Признание ценности сотрудничества </a:t>
            </a:r>
          </a:p>
          <a:p>
            <a:pPr algn="ctr"/>
            <a:r>
              <a:rPr lang="ru-RU" sz="1800" dirty="0" smtClean="0">
                <a:latin typeface="Calibri" panose="020F0502020204030204" pitchFamily="34" charset="0"/>
              </a:rPr>
              <a:t>и доверия (группы по возрасту)</a:t>
            </a:r>
            <a:endParaRPr lang="ru-RU" sz="1800" dirty="0"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00711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Потребность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во взаимопонимании и сотрудничестве</a:t>
            </a:r>
          </a:p>
        </p:txBody>
      </p:sp>
      <p:graphicFrame>
        <p:nvGraphicFramePr>
          <p:cNvPr id="2050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519913" y="2471738"/>
          <a:ext cx="3605199" cy="381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r:id="rId3" imgW="4035425" imgH="4273550" progId="Excel.Sheet.8">
                  <p:embed/>
                </p:oleObj>
              </mc:Choice>
              <mc:Fallback>
                <p:oleObj r:id="rId3" imgW="4035425" imgH="4273550" progId="Excel.Sheet.8">
                  <p:embed/>
                  <p:pic>
                    <p:nvPicPr>
                      <p:cNvPr id="0" name="Содержимое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913" y="2471738"/>
                        <a:ext cx="3605199" cy="3817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824887" y="2471738"/>
          <a:ext cx="3990025" cy="382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r:id="rId5" imgW="4462145" imgH="4273550" progId="Excel.Sheet.8">
                  <p:embed/>
                </p:oleObj>
              </mc:Choice>
              <mc:Fallback>
                <p:oleObj r:id="rId5" imgW="4462145" imgH="4273550" progId="Excel.Sheet.8">
                  <p:embed/>
                  <p:pic>
                    <p:nvPicPr>
                      <p:cNvPr id="0" name="Содержимое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887" y="2471738"/>
                        <a:ext cx="3990025" cy="3821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b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Модель методической службы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en-US" sz="2800" dirty="0">
                <a:latin typeface="Calibri" panose="020F0502020204030204" pitchFamily="34" charset="0"/>
                <a:ea typeface="+mj-ea"/>
              </a:rPr>
              <a:t>2014 год </a:t>
            </a:r>
          </a:p>
          <a:p>
            <a:pPr marL="0" indent="0" algn="ctr">
              <a:buNone/>
            </a:pPr>
            <a:r>
              <a:rPr lang="ru-RU" altLang="en-US" sz="2800" dirty="0">
                <a:latin typeface="Calibri" panose="020F0502020204030204" pitchFamily="34" charset="0"/>
                <a:ea typeface="+mj-ea"/>
              </a:rPr>
              <a:t>Школьные методические объединения</a:t>
            </a:r>
          </a:p>
          <a:p>
            <a:pPr algn="ctr"/>
            <a:endParaRPr lang="ru-RU" altLang="en-US" sz="2800" dirty="0">
              <a:latin typeface="Calibri" panose="020F0502020204030204" pitchFamily="34" charset="0"/>
              <a:ea typeface="+mj-ea"/>
            </a:endParaRPr>
          </a:p>
          <a:p>
            <a:pPr marL="0" indent="0" algn="ctr">
              <a:buNone/>
            </a:pPr>
            <a:r>
              <a:rPr lang="ru-RU" altLang="en-US" sz="2800" dirty="0">
                <a:latin typeface="Calibri" panose="020F0502020204030204" pitchFamily="34" charset="0"/>
                <a:ea typeface="+mj-ea"/>
                <a:sym typeface="+mn-ea"/>
              </a:rPr>
              <a:t>2015 год</a:t>
            </a:r>
          </a:p>
          <a:p>
            <a:pPr marL="0" indent="0" algn="ctr">
              <a:buNone/>
            </a:pPr>
            <a:r>
              <a:rPr lang="ru-RU" altLang="en-US" sz="2800" dirty="0">
                <a:latin typeface="Calibri" panose="020F0502020204030204" pitchFamily="34" charset="0"/>
                <a:ea typeface="+mj-ea"/>
                <a:sym typeface="+mn-ea"/>
              </a:rPr>
              <a:t>Школьные методические объединения и творческие группы</a:t>
            </a:r>
          </a:p>
          <a:p>
            <a:pPr algn="ctr"/>
            <a:endParaRPr lang="ru-RU" altLang="en-US" sz="2800" dirty="0">
              <a:latin typeface="Calibri" panose="020F0502020204030204" pitchFamily="34" charset="0"/>
              <a:ea typeface="+mj-ea"/>
              <a:sym typeface="+mn-ea"/>
            </a:endParaRPr>
          </a:p>
          <a:p>
            <a:pPr marL="0" indent="0" algn="ctr">
              <a:buNone/>
            </a:pPr>
            <a:r>
              <a:rPr lang="ru-RU" altLang="en-US" sz="2800" dirty="0">
                <a:latin typeface="Calibri" panose="020F0502020204030204" pitchFamily="34" charset="0"/>
                <a:ea typeface="+mj-ea"/>
              </a:rPr>
              <a:t>2016 год</a:t>
            </a:r>
          </a:p>
          <a:p>
            <a:pPr marL="0" indent="0" algn="ctr">
              <a:buNone/>
            </a:pPr>
            <a:r>
              <a:rPr lang="ru-RU" altLang="en-US" sz="2800" dirty="0">
                <a:latin typeface="Calibri" panose="020F0502020204030204" pitchFamily="34" charset="0"/>
                <a:ea typeface="+mj-ea"/>
              </a:rPr>
              <a:t>Команды обучающихся учителей</a:t>
            </a:r>
          </a:p>
        </p:txBody>
      </p:sp>
      <p:sp>
        <p:nvSpPr>
          <p:cNvPr id="8" name="Down Arrow 7"/>
          <p:cNvSpPr/>
          <p:nvPr/>
        </p:nvSpPr>
        <p:spPr>
          <a:xfrm>
            <a:off x="4392295" y="2490470"/>
            <a:ext cx="360045" cy="648335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373245" y="4437112"/>
            <a:ext cx="379095" cy="689878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23528" y="404664"/>
            <a:ext cx="8424936" cy="5904656"/>
          </a:xfrm>
        </p:spPr>
        <p:txBody>
          <a:bodyPr/>
          <a:lstStyle/>
          <a:p>
            <a:pPr algn="r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«Проведение исследований подобного типа    напрямую влияет на образовательную ситуацию и стратегию развития школьной системы в будущем, так как исследование урока проводится не просто с целью усовершенствования умений и навыков конкретного учителя, а всего педагогического коллектива»</a:t>
            </a:r>
          </a:p>
          <a:p>
            <a:pPr algn="r">
              <a:buNone/>
            </a:pPr>
            <a:endParaRPr lang="ru-RU" sz="2800" i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>
              <a:buNone/>
            </a:pPr>
            <a:r>
              <a:rPr lang="ru-RU" sz="2500" i="1" dirty="0" err="1" smtClean="0">
                <a:solidFill>
                  <a:schemeClr val="tx2">
                    <a:lumMod val="75000"/>
                  </a:schemeClr>
                </a:solidFill>
              </a:rPr>
              <a:t>Валова</a:t>
            </a:r>
            <a:r>
              <a:rPr lang="ru-RU" sz="2500" i="1" dirty="0" smtClean="0">
                <a:solidFill>
                  <a:schemeClr val="tx2">
                    <a:lumMod val="75000"/>
                  </a:schemeClr>
                </a:solidFill>
              </a:rPr>
              <a:t> А.С., учитель-логопед</a:t>
            </a:r>
          </a:p>
        </p:txBody>
      </p:sp>
      <p:pic>
        <p:nvPicPr>
          <p:cNvPr id="3074" name="Picture 2" descr="\\192.168.100.32\Volume_1\Организатор\фото 16_17\Вало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175256"/>
            <a:ext cx="2473199" cy="3062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1625" y="1398905"/>
            <a:ext cx="4040505" cy="857885"/>
          </a:xfrm>
        </p:spPr>
        <p:txBody>
          <a:bodyPr/>
          <a:lstStyle/>
          <a:p>
            <a:pPr algn="ctr"/>
            <a:r>
              <a:rPr lang="ru-RU" altLang="en-US" dirty="0">
                <a:latin typeface="Calibri" panose="020F0502020204030204" pitchFamily="34" charset="0"/>
                <a:ea typeface="+mj-ea"/>
              </a:rPr>
              <a:t>Взаимные актуальные профессиональные связи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91075" y="1398270"/>
            <a:ext cx="4041775" cy="857250"/>
          </a:xfrm>
        </p:spPr>
        <p:txBody>
          <a:bodyPr/>
          <a:lstStyle/>
          <a:p>
            <a:pPr algn="ctr"/>
            <a:r>
              <a:rPr lang="ru-RU" altLang="en-US" dirty="0">
                <a:latin typeface="Calibri" panose="020F0502020204030204" pitchFamily="34" charset="0"/>
                <a:ea typeface="+mj-ea"/>
              </a:rPr>
              <a:t>Взаимные потенциальные профессиональные связи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98450" y="187960"/>
            <a:ext cx="8534400" cy="967740"/>
          </a:xfrm>
        </p:spPr>
        <p:txBody>
          <a:bodyPr>
            <a:normAutofit fontScale="90000"/>
          </a:bodyPr>
          <a:lstStyle/>
          <a:p>
            <a:r>
              <a:rPr lang="ru-RU" altLang="en-US" sz="3600" b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Взаимные профессиональные связи </a:t>
            </a:r>
            <a:br>
              <a:rPr lang="ru-RU" altLang="en-US" sz="3600" b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altLang="en-US" sz="3600" b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в коллективе</a:t>
            </a:r>
          </a:p>
        </p:txBody>
      </p:sp>
      <p:pic>
        <p:nvPicPr>
          <p:cNvPr id="9" name="Содержимое 7" descr="DSC_098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1625" y="2346325"/>
            <a:ext cx="4039870" cy="3975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8" descr="DSC_098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91075" y="2346325"/>
            <a:ext cx="4045585" cy="3975735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38239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sym typeface="+mn-ea"/>
              </a:rPr>
              <a:t>Анализ личных и профессиональных связей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sym typeface="+mn-ea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sym typeface="+mn-ea"/>
              </a:rPr>
              <a:t>в педагогическом коллективе</a:t>
            </a:r>
            <a:r>
              <a:rPr lang="ru-RU" altLang="en-US" sz="3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altLang="en-US" sz="320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endParaRPr lang="ru-RU" altLang="en-US" sz="320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</p:nvPr>
        </p:nvGraphicFramePr>
        <p:xfrm>
          <a:off x="301625" y="1443355"/>
          <a:ext cx="8503920" cy="5181600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1417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0104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j-ea"/>
                        </a:rPr>
                        <a:t>Личные связи </a:t>
                      </a:r>
                    </a:p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j-ea"/>
                        </a:rPr>
                        <a:t>в организации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j-ea"/>
                        </a:rPr>
                        <a:t>Профессиональные связи в организации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</a:rPr>
                        <a:t>Личные связи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</a:rPr>
                        <a:t>Взаимные личные связи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</a:rPr>
                        <a:t>Актуальные профессиональные связи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</a:rPr>
                        <a:t>Взаимные актуальные связи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</a:rPr>
                        <a:t>Потенциальные профессиональные связи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</a:rPr>
                        <a:t>Потенциальные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</a:rPr>
                        <a:t>взаимные связи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</a:rPr>
                        <a:t>146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</a:rPr>
                        <a:t>174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</a:rPr>
                        <a:t>211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</a:rPr>
                        <a:t>33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5840">
                <a:tc gridSpan="2"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</a:rPr>
                        <a:t>4,8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</a:rPr>
                        <a:t>5,8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</a:rPr>
                        <a:t>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5840">
                <a:tc gridSpan="2"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</a:rPr>
                        <a:t>1,2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</a:rPr>
                        <a:t>0,6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</a:rPr>
                        <a:t>1,1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08050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20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</a:rPr>
                        <a:t>54%</a:t>
                      </a:r>
                    </a:p>
                    <a:p>
                      <a:pPr marL="0" algn="ctr" rtl="0" eaLnBrk="1" latinLnBrk="0" hangingPunct="1"/>
                      <a:endParaRPr kumimoji="0" lang="ru-RU" sz="20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</a:rPr>
                        <a:t>20,6%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</a:rPr>
                        <a:t>31,2%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310</TotalTime>
  <Words>449</Words>
  <Application>Microsoft Office PowerPoint</Application>
  <PresentationFormat>Экран (4:3)</PresentationFormat>
  <Paragraphs>149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Официальная</vt:lpstr>
      <vt:lpstr>Лист Microsoft Excel 97-2003</vt:lpstr>
      <vt:lpstr>Управление  социальным капиталом  в образовательной организации</vt:lpstr>
      <vt:lpstr>Презентация PowerPoint</vt:lpstr>
      <vt:lpstr>Социальный капитал - это</vt:lpstr>
      <vt:lpstr>Потребность в информации</vt:lpstr>
      <vt:lpstr>Потребность  во взаимопонимании и сотрудничестве</vt:lpstr>
      <vt:lpstr>Модель методической службы</vt:lpstr>
      <vt:lpstr>Презентация PowerPoint</vt:lpstr>
      <vt:lpstr>Взаимные профессиональные связи  в коллективе</vt:lpstr>
      <vt:lpstr>Анализ личных и профессиональных связей  в педагогическом коллективе </vt:lpstr>
      <vt:lpstr>Исследование профессиональных связей,  2016-2017 уч. год</vt:lpstr>
      <vt:lpstr>Мониторинг профессиональных связей  МОУ СШ №4 «Центр образования»</vt:lpstr>
      <vt:lpstr>Мониторинг изменений</vt:lpstr>
      <vt:lpstr>Доверие и сотрудничество</vt:lpstr>
      <vt:lpstr>Целенаправленная командная работа</vt:lpstr>
      <vt:lpstr>Новое качество  педагогической деятельности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Директор</dc:creator>
  <cp:lastModifiedBy>Зауч</cp:lastModifiedBy>
  <cp:revision>37</cp:revision>
  <dcterms:created xsi:type="dcterms:W3CDTF">2016-01-20T11:15:00Z</dcterms:created>
  <dcterms:modified xsi:type="dcterms:W3CDTF">2017-03-07T08:07:17Z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1033-10.2.0.5811</vt:lpwstr>
  </property>
</Properties>
</file>