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327" r:id="rId2"/>
    <p:sldId id="365" r:id="rId3"/>
    <p:sldId id="366" r:id="rId4"/>
    <p:sldId id="367" r:id="rId5"/>
    <p:sldId id="3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 Кирилловна Бережная" initials="СК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950" autoAdjust="0"/>
    <p:restoredTop sz="95493" autoAdjust="0"/>
  </p:normalViewPr>
  <p:slideViewPr>
    <p:cSldViewPr snapToGrid="0">
      <p:cViewPr varScale="1">
        <p:scale>
          <a:sx n="108" d="100"/>
          <a:sy n="108" d="100"/>
        </p:scale>
        <p:origin x="-34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E:\_______&#1052;&#1052;&#1057;\&#1057;&#1045;&#1052;&#1048;&#1053;&#1040;&#1056;_&#1052;&#1052;&#1057;_28_&#1089;&#1077;&#1085;_2017\&#1048;&#1085;&#1092;&#1086;&#1088;&#1084;&#1072;&#1094;&#1080;&#1103;%20&#1087;&#1086;%20&#1089;&#1077;&#1084;&#1080;&#1085;&#1072;&#1088;&#1072;&#1084;%20&#1079;&#1072;%201%20&#1087;&#1086;&#1083;.%202017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E:\_______&#1052;&#1052;&#1057;\&#1057;&#1045;&#1052;&#1048;&#1053;&#1040;&#1056;_&#1052;&#1052;&#1057;_28_&#1089;&#1077;&#1085;_2017\&#1048;&#1085;&#1092;&#1086;&#1088;&#1084;&#1072;&#1094;&#1080;&#1103;%20&#1087;&#1086;%20&#1089;&#1077;&#1084;&#1080;&#1085;&#1072;&#1088;&#1072;&#1084;%20&#1079;&#1072;%201%20&#1087;&#1086;&#1083;.%202017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E:\_______&#1052;&#1052;&#1057;\&#1057;&#1045;&#1052;&#1048;&#1053;&#1040;&#1056;_&#1052;&#1052;&#1057;_28_&#1089;&#1077;&#1085;_2017\&#1048;&#1085;&#1092;&#1086;&#1088;&#1084;&#1072;&#1094;&#1080;&#1103;%20&#1087;&#1086;%20&#1089;&#1077;&#1084;&#1080;&#1085;&#1072;&#1088;&#1072;&#1084;%20&#1079;&#1072;%201%20&#1087;&#1086;&#1083;.%202017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E:\_______&#1052;&#1052;&#1057;\&#1057;&#1045;&#1052;&#1048;&#1053;&#1040;&#1056;_&#1052;&#1052;&#1057;_28_&#1089;&#1077;&#1085;_2017\&#1048;&#1085;&#1092;&#1086;&#1088;&#1084;&#1072;&#1094;&#1080;&#1103;%20&#1087;&#1086;%20&#1089;&#1077;&#1084;&#1080;&#1085;&#1072;&#1088;&#1072;&#1084;%20&#1079;&#1072;%201%20&#1087;&#1086;&#1083;.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Количество</a:t>
            </a:r>
            <a:r>
              <a:rPr lang="ru-RU" baseline="0" dirty="0" smtClean="0"/>
              <a:t> </a:t>
            </a:r>
            <a:r>
              <a:rPr lang="ru-RU" baseline="0" dirty="0"/>
              <a:t>семинаров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38588589792682"/>
          <c:y val="2.496137079811259E-2"/>
          <c:w val="0.79749733860733485"/>
          <c:h val="0.478250989973941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'[Информация по семинарам за 1 пол. 2017.xlsx]Лист1 (2)'!$N$6:$N$17</c:f>
              <c:strCache>
                <c:ptCount val="12"/>
                <c:pt idx="0">
                  <c:v>Борисоглебский МР</c:v>
                </c:pt>
                <c:pt idx="1">
                  <c:v>Гаврилов-Ямский МР</c:v>
                </c:pt>
                <c:pt idx="2">
                  <c:v>Даниловский МР</c:v>
                </c:pt>
                <c:pt idx="3">
                  <c:v>Мышкинский МР</c:v>
                </c:pt>
                <c:pt idx="4">
                  <c:v>Некоузский МР</c:v>
                </c:pt>
                <c:pt idx="5">
                  <c:v>Пошехонский МР</c:v>
                </c:pt>
                <c:pt idx="6">
                  <c:v>Первомайский МР</c:v>
                </c:pt>
                <c:pt idx="7">
                  <c:v>Рыбинский МР</c:v>
                </c:pt>
                <c:pt idx="8">
                  <c:v>Ростовский МР</c:v>
                </c:pt>
                <c:pt idx="9">
                  <c:v>Тутаевский МР</c:v>
                </c:pt>
                <c:pt idx="10">
                  <c:v>Угличский МР</c:v>
                </c:pt>
                <c:pt idx="11">
                  <c:v>Ярославский МР</c:v>
                </c:pt>
              </c:strCache>
            </c:strRef>
          </c:cat>
          <c:val>
            <c:numRef>
              <c:f>'[Информация по семинарам за 1 пол. 2017.xlsx]Лист1 (2)'!$O$6:$O$17</c:f>
              <c:numCache>
                <c:formatCode>General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26</c:v>
                </c:pt>
                <c:pt idx="9">
                  <c:v>13</c:v>
                </c:pt>
                <c:pt idx="10">
                  <c:v>1</c:v>
                </c:pt>
                <c:pt idx="1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015936"/>
        <c:axId val="79550080"/>
      </c:barChart>
      <c:catAx>
        <c:axId val="8701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550080"/>
        <c:crosses val="autoZero"/>
        <c:auto val="1"/>
        <c:lblAlgn val="ctr"/>
        <c:lblOffset val="100"/>
        <c:noMultiLvlLbl val="0"/>
      </c:catAx>
      <c:valAx>
        <c:axId val="7955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01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Участники </a:t>
            </a:r>
            <a:r>
              <a:rPr lang="ru-RU" dirty="0" smtClean="0"/>
              <a:t>семинаров-2624 чел.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1.4672672231450218E-2"/>
                  <c:y val="-6.6123505395158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352162260921589E-2"/>
                  <c:y val="-8.4033245844269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25685837707786524"/>
                  <c:y val="-0.13775627004957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725770150714744E-2"/>
                  <c:y val="-1.572652376786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2.7225587445939899E-2"/>
                  <c:y val="-2.6334208223972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'[Информация по семинарам за 1 пол. 2017.xlsx]Лист1 (2)'!$N$6:$N$17</c:f>
              <c:strCache>
                <c:ptCount val="12"/>
                <c:pt idx="0">
                  <c:v>Борисоглебский МР</c:v>
                </c:pt>
                <c:pt idx="1">
                  <c:v>Гаврилов-Ямский МР</c:v>
                </c:pt>
                <c:pt idx="2">
                  <c:v>Даниловский МР</c:v>
                </c:pt>
                <c:pt idx="3">
                  <c:v>Мышкинский МР</c:v>
                </c:pt>
                <c:pt idx="4">
                  <c:v>Некоузский МР</c:v>
                </c:pt>
                <c:pt idx="5">
                  <c:v>Пошехонский МР</c:v>
                </c:pt>
                <c:pt idx="6">
                  <c:v>Первомайский МР</c:v>
                </c:pt>
                <c:pt idx="7">
                  <c:v>Рыбинский МР</c:v>
                </c:pt>
                <c:pt idx="8">
                  <c:v>Ростовский МР</c:v>
                </c:pt>
                <c:pt idx="9">
                  <c:v>Тутаевский МР</c:v>
                </c:pt>
                <c:pt idx="10">
                  <c:v>Угличский МР</c:v>
                </c:pt>
                <c:pt idx="11">
                  <c:v>Ярославский МР</c:v>
                </c:pt>
              </c:strCache>
            </c:strRef>
          </c:cat>
          <c:val>
            <c:numRef>
              <c:f>'[Информация по семинарам за 1 пол. 2017.xlsx]Лист1 (2)'!$P$6:$P$17</c:f>
              <c:numCache>
                <c:formatCode>General</c:formatCode>
                <c:ptCount val="12"/>
                <c:pt idx="0">
                  <c:v>49</c:v>
                </c:pt>
                <c:pt idx="1">
                  <c:v>235</c:v>
                </c:pt>
                <c:pt idx="2">
                  <c:v>202</c:v>
                </c:pt>
                <c:pt idx="3">
                  <c:v>121</c:v>
                </c:pt>
                <c:pt idx="4">
                  <c:v>305</c:v>
                </c:pt>
                <c:pt idx="5">
                  <c:v>26</c:v>
                </c:pt>
                <c:pt idx="6">
                  <c:v>25</c:v>
                </c:pt>
                <c:pt idx="7">
                  <c:v>180</c:v>
                </c:pt>
                <c:pt idx="8">
                  <c:v>799</c:v>
                </c:pt>
                <c:pt idx="9">
                  <c:v>307</c:v>
                </c:pt>
                <c:pt idx="10">
                  <c:v>28</c:v>
                </c:pt>
                <c:pt idx="11">
                  <c:v>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Количество семинаров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'[Информация по семинарам за 1 пол. 2017.xlsx]Лист1 (2)'!$N$3:$N$5</c:f>
              <c:strCache>
                <c:ptCount val="3"/>
                <c:pt idx="0">
                  <c:v>г. Переславль-Залесский</c:v>
                </c:pt>
                <c:pt idx="1">
                  <c:v>г. Ярославль</c:v>
                </c:pt>
                <c:pt idx="2">
                  <c:v>г. Рыбинск</c:v>
                </c:pt>
              </c:strCache>
            </c:strRef>
          </c:cat>
          <c:val>
            <c:numRef>
              <c:f>'[Информация по семинарам за 1 пол. 2017.xlsx]Лист1 (2)'!$O$3:$O$5</c:f>
              <c:numCache>
                <c:formatCode>General</c:formatCode>
                <c:ptCount val="3"/>
                <c:pt idx="0">
                  <c:v>7</c:v>
                </c:pt>
                <c:pt idx="1">
                  <c:v>39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016448"/>
        <c:axId val="85410944"/>
      </c:barChart>
      <c:catAx>
        <c:axId val="8701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410944"/>
        <c:crosses val="autoZero"/>
        <c:auto val="1"/>
        <c:lblAlgn val="ctr"/>
        <c:lblOffset val="100"/>
        <c:noMultiLvlLbl val="0"/>
      </c:catAx>
      <c:valAx>
        <c:axId val="8541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01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Участники семинаров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6666666666667"/>
          <c:y val="0.23189814814814816"/>
          <c:w val="0.6694444444444444"/>
          <c:h val="0.4694743365412656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7.6634295713035872E-2"/>
                  <c:y val="-3.3921332750072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241076115485565"/>
                  <c:y val="-0.158780985710119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9803915135608056E-2"/>
                  <c:y val="-5.341061533974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'[Информация по семинарам за 1 пол. 2017.xlsx]Лист1 (2)'!$N$3:$N$5</c:f>
              <c:strCache>
                <c:ptCount val="3"/>
                <c:pt idx="0">
                  <c:v>г. Переславль-Залесский</c:v>
                </c:pt>
                <c:pt idx="1">
                  <c:v>г. Ярославль</c:v>
                </c:pt>
                <c:pt idx="2">
                  <c:v>г. Рыбинск</c:v>
                </c:pt>
              </c:strCache>
            </c:strRef>
          </c:cat>
          <c:val>
            <c:numRef>
              <c:f>'[Информация по семинарам за 1 пол. 2017.xlsx]Лист1 (2)'!$P$3:$P$5</c:f>
              <c:numCache>
                <c:formatCode>General</c:formatCode>
                <c:ptCount val="3"/>
                <c:pt idx="0">
                  <c:v>222</c:v>
                </c:pt>
                <c:pt idx="1">
                  <c:v>1210</c:v>
                </c:pt>
                <c:pt idx="2">
                  <c:v>463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637576552930884E-2"/>
          <c:y val="0.66084755030621167"/>
          <c:w val="0.83183595800524945"/>
          <c:h val="0.31137467191601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871D-448D-48A4-8DA3-331E26603F03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797B-4C52-4D59-828E-0067A9964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C7FD-729F-461A-BFEF-B9539B2A8748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D34A-0C17-4921-B0CB-F23A822F1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3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AD34A-0C17-4921-B0CB-F23A822F13D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9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8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6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8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9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8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2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2999-08D8-4988-ADEF-2ACBEE1BB794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3;&#1072;&#1085;%20&#1084;&#1077;&#1088;&#1086;&#1087;&#1088;&#1080;&#1103;&#1090;&#1080;&#1081;_&#1086;&#1073;&#1097;&#1080;&#1081;%202&#1087;&#1086;&#1083;&#1091;&#1075;_%202017.doc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ro.yar.ru/index.php?id=2714" TargetMode="External"/><Relationship Id="rId4" Type="http://schemas.openxmlformats.org/officeDocument/2006/relationships/hyperlink" Target="http://www.iro.yar.ru/index.php?id=208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ro.yar.ru/index.php?id=242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c-rostov.ru/obshchee-obrazovanie/konferentsii/810-itogi-mezhmunitsipalnoj-konferentsi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523989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Планирование совместной деятельности ММС и ИРО</a:t>
            </a:r>
            <a:r>
              <a:rPr lang="ru-RU" b="1" dirty="0" smtClean="0">
                <a:solidFill>
                  <a:schemeClr val="accent2"/>
                </a:solidFill>
              </a:rPr>
              <a:t/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>
                <a:solidFill>
                  <a:schemeClr val="accent2"/>
                </a:solidFill>
              </a:rPr>
              <a:t/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dirty="0" smtClean="0"/>
              <a:t>Совещание с руководителями ММС</a:t>
            </a:r>
            <a:br>
              <a:rPr lang="ru-RU" dirty="0" smtClean="0"/>
            </a:br>
            <a:r>
              <a:rPr lang="ru-RU" sz="3600" dirty="0" smtClean="0"/>
              <a:t>28 сентября 2017 г.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258299"/>
            <a:ext cx="1097375" cy="103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26415" y="5961185"/>
            <a:ext cx="1623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Смирнова А.Н.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2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4236" y="92075"/>
            <a:ext cx="6438841" cy="61177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План ИРО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8892" y="1058008"/>
            <a:ext cx="6385786" cy="54584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x-none" sz="2400" dirty="0"/>
              <a:t>К</a:t>
            </a:r>
            <a:r>
              <a:rPr lang="ru-RU" sz="2400" dirty="0" err="1" smtClean="0"/>
              <a:t>онкурсы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/>
              <a:t>Конкурсы профессионального </a:t>
            </a:r>
            <a:r>
              <a:rPr lang="ru-RU" sz="2400" dirty="0" smtClean="0"/>
              <a:t>мастерства</a:t>
            </a:r>
          </a:p>
          <a:p>
            <a:pPr lvl="1">
              <a:spcBef>
                <a:spcPts val="0"/>
              </a:spcBef>
            </a:pPr>
            <a:r>
              <a:rPr lang="ru-RU" sz="2400" i="1" dirty="0"/>
              <a:t>Региональные конкурсы по </a:t>
            </a:r>
            <a:r>
              <a:rPr lang="ru-RU" sz="2400" i="1" dirty="0" smtClean="0"/>
              <a:t>номинациям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/>
              <a:t>Конкурсы образовательных организаций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2400" i="1" dirty="0"/>
              <a:t>Региональные конкурсы по </a:t>
            </a:r>
            <a:r>
              <a:rPr lang="ru-RU" sz="2400" i="1" dirty="0" smtClean="0"/>
              <a:t>номинациям</a:t>
            </a:r>
          </a:p>
          <a:p>
            <a:r>
              <a:rPr lang="ru-RU" sz="2400" dirty="0"/>
              <a:t>Конференции </a:t>
            </a:r>
          </a:p>
          <a:p>
            <a:r>
              <a:rPr lang="ru-RU" sz="2400" dirty="0"/>
              <a:t>Выставки, </a:t>
            </a:r>
            <a:r>
              <a:rPr lang="ru-RU" sz="2400" dirty="0" smtClean="0"/>
              <a:t>ярмарки</a:t>
            </a:r>
          </a:p>
          <a:p>
            <a:r>
              <a:rPr lang="ru-RU" sz="2400" dirty="0" smtClean="0"/>
              <a:t>Межрегиональные семинары</a:t>
            </a:r>
            <a:endParaRPr lang="ru-RU" sz="2400" dirty="0"/>
          </a:p>
          <a:p>
            <a:r>
              <a:rPr lang="ru-RU" sz="2400" dirty="0">
                <a:solidFill>
                  <a:srgbClr val="C00000"/>
                </a:solidFill>
              </a:rPr>
              <a:t>Межмуниципальные </a:t>
            </a:r>
            <a:r>
              <a:rPr lang="ru-RU" sz="2400" dirty="0" smtClean="0">
                <a:solidFill>
                  <a:srgbClr val="C00000"/>
                </a:solidFill>
              </a:rPr>
              <a:t>семинары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Педагогические субботники</a:t>
            </a:r>
          </a:p>
          <a:p>
            <a:r>
              <a:rPr lang="en-US" sz="2400" dirty="0"/>
              <a:t>C</a:t>
            </a:r>
            <a:r>
              <a:rPr lang="ru-RU" sz="2400" dirty="0" err="1"/>
              <a:t>еминары</a:t>
            </a:r>
            <a:r>
              <a:rPr lang="ru-RU" sz="2400" dirty="0"/>
              <a:t>, круглые столы, мастер-классы</a:t>
            </a:r>
          </a:p>
          <a:p>
            <a:r>
              <a:rPr lang="x-none" sz="2400" dirty="0"/>
              <a:t>И</a:t>
            </a:r>
            <a:r>
              <a:rPr lang="ru-RU" sz="2400" dirty="0" err="1"/>
              <a:t>нформационно</a:t>
            </a:r>
            <a:r>
              <a:rPr lang="x-none" sz="2400" dirty="0"/>
              <a:t>-</a:t>
            </a:r>
            <a:r>
              <a:rPr lang="ru-RU" sz="2400" dirty="0"/>
              <a:t>образовательные ресурсы</a:t>
            </a:r>
          </a:p>
          <a:p>
            <a:r>
              <a:rPr lang="ru-RU" sz="2400" dirty="0"/>
              <a:t>Информационно-методическое сопровождение</a:t>
            </a:r>
          </a:p>
          <a:p>
            <a:r>
              <a:rPr lang="x-none" sz="2400" dirty="0"/>
              <a:t>И</a:t>
            </a:r>
            <a:r>
              <a:rPr lang="ru-RU" sz="2400" dirty="0" err="1"/>
              <a:t>нтернет</a:t>
            </a:r>
            <a:r>
              <a:rPr lang="x-none" sz="2400" dirty="0"/>
              <a:t>-</a:t>
            </a:r>
            <a:r>
              <a:rPr lang="ru-RU" sz="2400" dirty="0"/>
              <a:t>проекты</a:t>
            </a:r>
          </a:p>
          <a:p>
            <a:r>
              <a:rPr lang="ru-RU" sz="2400" dirty="0"/>
              <a:t>Б</a:t>
            </a:r>
            <a:r>
              <a:rPr lang="x-none" sz="2400" dirty="0"/>
              <a:t>азовые площадки ИРО</a:t>
            </a:r>
            <a:endParaRPr lang="ru-RU" sz="2400" dirty="0"/>
          </a:p>
          <a:p>
            <a:r>
              <a:rPr lang="x-none" sz="2400" dirty="0"/>
              <a:t>М</a:t>
            </a:r>
            <a:r>
              <a:rPr lang="ru-RU" sz="2400" dirty="0" err="1"/>
              <a:t>ониторинги</a:t>
            </a:r>
            <a:r>
              <a:rPr lang="ru-RU" sz="2400" dirty="0"/>
              <a:t> и исследования</a:t>
            </a:r>
          </a:p>
          <a:p>
            <a:r>
              <a:rPr lang="x-none" sz="2400" dirty="0"/>
              <a:t>Р</a:t>
            </a:r>
            <a:r>
              <a:rPr lang="ru-RU" sz="2400" dirty="0" err="1"/>
              <a:t>егиональные</a:t>
            </a:r>
            <a:r>
              <a:rPr lang="ru-RU" sz="2400" dirty="0"/>
              <a:t> ресурсные центры </a:t>
            </a:r>
          </a:p>
          <a:p>
            <a:endParaRPr lang="ru-RU" sz="2400" dirty="0"/>
          </a:p>
          <a:p>
            <a:endParaRPr lang="ru-RU" i="1" dirty="0"/>
          </a:p>
          <a:p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9" y="92076"/>
            <a:ext cx="569403" cy="544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7482252" y="1441156"/>
            <a:ext cx="4422531" cy="651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 smtClean="0">
                <a:hlinkClick r:id="rId3" action="ppaction://hlinkfile"/>
              </a:rPr>
              <a:t>Массовые мероприятия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 smtClean="0">
                <a:hlinkClick r:id="rId3" action="ppaction://hlinkfile"/>
              </a:rPr>
              <a:t>  </a:t>
            </a:r>
            <a:r>
              <a:rPr lang="en-US" sz="2400" i="1" dirty="0" smtClean="0">
                <a:hlinkClick r:id="rId3" action="ppaction://hlinkfile"/>
              </a:rPr>
              <a:t>II </a:t>
            </a:r>
            <a:r>
              <a:rPr lang="ru-RU" sz="2400" i="1" dirty="0" smtClean="0">
                <a:hlinkClick r:id="rId3" action="ppaction://hlinkfile"/>
              </a:rPr>
              <a:t>полугодие 2017 года</a:t>
            </a:r>
            <a:endParaRPr lang="ru-RU" sz="2400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sz="2400" i="1" dirty="0" smtClean="0"/>
          </a:p>
          <a:p>
            <a:endParaRPr lang="ru-RU" sz="2400" i="1" dirty="0" smtClean="0"/>
          </a:p>
          <a:p>
            <a:endParaRPr lang="ru-RU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678612" y="3429000"/>
            <a:ext cx="4422531" cy="525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 smtClean="0">
                <a:hlinkClick r:id="rId4"/>
              </a:rPr>
              <a:t>Педсовет 76</a:t>
            </a:r>
            <a:endParaRPr lang="ru-RU" sz="2400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sz="2400" i="1" dirty="0" smtClean="0"/>
          </a:p>
          <a:p>
            <a:endParaRPr lang="ru-RU" i="1" dirty="0" smtClean="0"/>
          </a:p>
          <a:p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769468" y="4963942"/>
            <a:ext cx="4422531" cy="525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 smtClean="0">
                <a:hlinkClick r:id="rId5"/>
              </a:rPr>
              <a:t>Дни ИРО</a:t>
            </a:r>
            <a:endParaRPr lang="ru-RU" sz="2400" i="1" dirty="0" smtClean="0"/>
          </a:p>
          <a:p>
            <a:endParaRPr lang="ru-RU" i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48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5578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В рамках соглашений с МР (</a:t>
            </a:r>
            <a:r>
              <a:rPr lang="en-US" sz="4000" b="1" dirty="0">
                <a:solidFill>
                  <a:srgbClr val="C00000"/>
                </a:solidFill>
              </a:rPr>
              <a:t>I </a:t>
            </a:r>
            <a:r>
              <a:rPr lang="ru-RU" sz="4000" b="1" dirty="0">
                <a:solidFill>
                  <a:srgbClr val="C00000"/>
                </a:solidFill>
              </a:rPr>
              <a:t>полугодие 2017)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88775"/>
              </p:ext>
            </p:extLst>
          </p:nvPr>
        </p:nvGraphicFramePr>
        <p:xfrm>
          <a:off x="-1" y="1068354"/>
          <a:ext cx="4898571" cy="2925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662351"/>
              </p:ext>
            </p:extLst>
          </p:nvPr>
        </p:nvGraphicFramePr>
        <p:xfrm>
          <a:off x="96414" y="3783563"/>
          <a:ext cx="524069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401462"/>
              </p:ext>
            </p:extLst>
          </p:nvPr>
        </p:nvGraphicFramePr>
        <p:xfrm>
          <a:off x="5980922" y="830424"/>
          <a:ext cx="514427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26552"/>
              </p:ext>
            </p:extLst>
          </p:nvPr>
        </p:nvGraphicFramePr>
        <p:xfrm>
          <a:off x="6123990" y="3839547"/>
          <a:ext cx="49980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7" y="100307"/>
            <a:ext cx="768217" cy="73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3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0890" y="92075"/>
            <a:ext cx="10024188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Образовательная акция </a:t>
            </a: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«</a:t>
            </a:r>
            <a:r>
              <a:rPr lang="ru-RU" sz="3200" b="1" dirty="0">
                <a:solidFill>
                  <a:srgbClr val="C00000"/>
                </a:solidFill>
              </a:rPr>
              <a:t>Педагогический субботник»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639" y="1417638"/>
            <a:ext cx="11212287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14 марта 2017 года </a:t>
            </a:r>
            <a:br>
              <a:rPr lang="ru-RU" dirty="0"/>
            </a:br>
            <a:r>
              <a:rPr lang="ru-RU" dirty="0" smtClean="0"/>
              <a:t>Тема </a:t>
            </a:r>
            <a:r>
              <a:rPr lang="ru-RU" dirty="0"/>
              <a:t>«Мастер класс как форма представления актуального педагогического опыта</a:t>
            </a:r>
            <a:r>
              <a:rPr lang="ru-RU" dirty="0" smtClean="0"/>
              <a:t>» (100 человек). 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		Место </a:t>
            </a:r>
            <a:r>
              <a:rPr lang="ru-RU" sz="2400" dirty="0"/>
              <a:t>проведения: МОУ Октябрьская СОШ Рыбинского </a:t>
            </a:r>
            <a:r>
              <a:rPr lang="ru-RU" sz="2400" dirty="0" smtClean="0"/>
              <a:t>МР</a:t>
            </a:r>
          </a:p>
          <a:p>
            <a:pPr marL="0" indent="0">
              <a:buNone/>
            </a:pPr>
            <a:r>
              <a:rPr lang="ru-RU" sz="2800" dirty="0"/>
              <a:t>Мастер-классы провели учителя Рыбинского, </a:t>
            </a:r>
            <a:r>
              <a:rPr lang="ru-RU" sz="2800" dirty="0" err="1"/>
              <a:t>Тутаевского</a:t>
            </a:r>
            <a:r>
              <a:rPr lang="ru-RU" sz="2800" dirty="0"/>
              <a:t>, </a:t>
            </a:r>
            <a:r>
              <a:rPr lang="ru-RU" sz="2800" dirty="0" err="1"/>
              <a:t>Угличского</a:t>
            </a:r>
            <a:r>
              <a:rPr lang="ru-RU" sz="2800" dirty="0"/>
              <a:t>, Ярославского и </a:t>
            </a:r>
            <a:r>
              <a:rPr lang="ru-RU" sz="2800" dirty="0" err="1"/>
              <a:t>Большесельского</a:t>
            </a:r>
            <a:r>
              <a:rPr lang="ru-RU" sz="2800" dirty="0"/>
              <a:t> </a:t>
            </a:r>
            <a:r>
              <a:rPr lang="ru-RU" sz="2800" dirty="0" smtClean="0"/>
              <a:t>районов.    </a:t>
            </a:r>
            <a:r>
              <a:rPr lang="en-US" sz="2000" dirty="0" smtClean="0">
                <a:hlinkClick r:id="rId2"/>
              </a:rPr>
              <a:t>www.iro.yar.ru/index.php?id=2425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9" y="92075"/>
            <a:ext cx="945499" cy="904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48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Межмуниципальные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 мая 2017 </a:t>
            </a:r>
            <a:r>
              <a:rPr lang="ru-RU" dirty="0" smtClean="0"/>
              <a:t>года					на </a:t>
            </a:r>
            <a:r>
              <a:rPr lang="ru-RU" dirty="0"/>
              <a:t>базе Ростовского МР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Межмуниципальная </a:t>
            </a:r>
            <a:r>
              <a:rPr lang="ru-RU" dirty="0"/>
              <a:t>конференция «Педагогический поиск: интеграция образовательных технологий и ИКТ» </a:t>
            </a:r>
            <a:r>
              <a:rPr lang="ru-RU" dirty="0" smtClean="0"/>
              <a:t>(145 человек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en-US" sz="2400" b="1" dirty="0" smtClean="0">
                <a:hlinkClick r:id="rId2"/>
              </a:rPr>
              <a:t>mc-rostov.ru/</a:t>
            </a:r>
            <a:r>
              <a:rPr lang="en-US" sz="2400" b="1" dirty="0" err="1" smtClean="0">
                <a:hlinkClick r:id="rId2"/>
              </a:rPr>
              <a:t>obshchee-obrazovanie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err="1" smtClean="0">
                <a:hlinkClick r:id="rId2"/>
              </a:rPr>
              <a:t>konferentsii</a:t>
            </a:r>
            <a:r>
              <a:rPr lang="en-US" sz="2400" b="1" dirty="0" smtClean="0">
                <a:hlinkClick r:id="rId2"/>
              </a:rPr>
              <a:t>/810-itogi-mezhmunitsipalnoj-konferentsii</a:t>
            </a:r>
            <a:endParaRPr lang="ru-RU" sz="2400" b="1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9" y="92075"/>
            <a:ext cx="945499" cy="904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0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</TotalTime>
  <Words>113</Words>
  <Application>Microsoft Office PowerPoint</Application>
  <PresentationFormat>Произвольный</PresentationFormat>
  <Paragraphs>49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Планирование совместной деятельности ММС и ИРО  Совещание с руководителями ММС 28 сентября 2017 г.</vt:lpstr>
      <vt:lpstr>План ИРО</vt:lpstr>
      <vt:lpstr>В рамках соглашений с МР (I полугодие 2017)</vt:lpstr>
      <vt:lpstr>Образовательная акция  «Педагогический субботник»</vt:lpstr>
      <vt:lpstr>Межмуниципальные мероприятия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Ивановна Корсун</dc:creator>
  <cp:lastModifiedBy>Алевтина Николаевна Смирнова</cp:lastModifiedBy>
  <cp:revision>155</cp:revision>
  <cp:lastPrinted>2014-10-28T11:11:09Z</cp:lastPrinted>
  <dcterms:created xsi:type="dcterms:W3CDTF">2014-10-21T06:34:29Z</dcterms:created>
  <dcterms:modified xsi:type="dcterms:W3CDTF">2017-09-28T07:19:29Z</dcterms:modified>
</cp:coreProperties>
</file>