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</p:sldMasterIdLst>
  <p:notesMasterIdLst>
    <p:notesMasterId r:id="rId20"/>
  </p:notesMasterIdLst>
  <p:sldIdLst>
    <p:sldId id="259" r:id="rId3"/>
    <p:sldId id="267" r:id="rId4"/>
    <p:sldId id="26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4" r:id="rId18"/>
    <p:sldId id="2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8C2CCF-F5C5-460F-B0E2-C37D23D56835}">
          <p14:sldIdLst>
            <p14:sldId id="259"/>
            <p14:sldId id="267"/>
            <p14:sldId id="268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Раздел без заголовка" id="{7B8C7AA9-BBAF-45F7-8040-FCB9D84462E2}">
          <p14:sldIdLst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1273" autoAdjust="0"/>
  </p:normalViewPr>
  <p:slideViewPr>
    <p:cSldViewPr snapToGrid="0">
      <p:cViewPr varScale="1">
        <p:scale>
          <a:sx n="91" d="100"/>
          <a:sy n="91" d="100"/>
        </p:scale>
        <p:origin x="11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4350-E959-4CD0-9518-D3F31B0284EA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EA67-1C24-4BD0-AEA8-F632DBC4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7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84;&#1086;_&#1088;&#1072;&#1073;&#1086;&#1090;&#1072;%20&#1089;%20&#1087;&#1088;&#1086;&#1092;&#1080;&#1083;&#1077;&#1084;.xl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84;&#1086;_&#1088;&#1072;&#1073;&#1086;&#1090;&#1072;%20&#1089;%20&#1087;&#1088;&#1086;&#1092;&#1080;&#1083;&#1077;&#1084;.xl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6;&#1072;&#1079;&#1076;&#1072;&#1090;&#1082;&#1072;_&#1080;&#1085;&#1076;&#1080;&#1074;&#1080;&#1076;&#1091;&#1072;&#1083;&#1100;&#1085;&#1099;&#1081;%20&#1087;&#1083;&#1072;&#1085;.doc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7;&#1084;&#1086;_&#1088;&#1072;&#1073;&#1086;&#1090;&#1072;%20&#1089;%20&#1087;&#1088;&#1086;&#1092;&#1080;&#1083;&#1077;&#1084;.xls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2;&#1079;&#1076;&#1072;&#1090;&#1082;&#1072;_&#1080;&#1085;&#1076;&#1080;&#1074;&#1080;&#1076;&#1091;&#1072;&#1083;&#1100;&#1085;&#1099;&#1081;%20&#1087;&#1083;&#1072;&#1085;.doc" TargetMode="External"/><Relationship Id="rId2" Type="http://schemas.openxmlformats.org/officeDocument/2006/relationships/hyperlink" Target="&#1044;&#1077;&#1084;&#1086;_&#1088;&#1072;&#1073;&#1086;&#1090;&#1072;%20&#1089;%20&#1087;&#1088;&#1086;&#1092;&#1080;&#1083;&#1077;&#1084;.xls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44;&#1077;&#1084;&#1086;_&#1088;&#1072;&#1073;&#1086;&#1090;&#1072;%20&#1089;%20&#1087;&#1088;&#1086;&#1092;&#1080;&#1083;&#1077;&#1084;.xl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61355"/>
            <a:ext cx="9144000" cy="2387600"/>
          </a:xfrm>
        </p:spPr>
        <p:txBody>
          <a:bodyPr>
            <a:noAutofit/>
          </a:bodyPr>
          <a:lstStyle/>
          <a:p>
            <a:r>
              <a:rPr lang="ru-RU" altLang="ru-RU" sz="3200" dirty="0"/>
              <a:t>Планирование методической работы на основе изучения уровня профессиональной компетентности педагогов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4245428"/>
            <a:ext cx="9144000" cy="662903"/>
          </a:xfrm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©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Соловьев Я.С, </a:t>
            </a:r>
            <a:r>
              <a:rPr lang="ru-RU" dirty="0" err="1">
                <a:solidFill>
                  <a:prstClr val="black"/>
                </a:solidFill>
              </a:rPr>
              <a:t>к.п.н</a:t>
            </a:r>
            <a:r>
              <a:rPr lang="ru-RU" dirty="0">
                <a:solidFill>
                  <a:prstClr val="black"/>
                </a:solidFill>
              </a:rPr>
              <a:t>., </a:t>
            </a:r>
            <a:r>
              <a:rPr lang="ru-RU" dirty="0" smtClean="0">
                <a:solidFill>
                  <a:prstClr val="black"/>
                </a:solidFill>
              </a:rPr>
              <a:t>доцент </a:t>
            </a:r>
            <a:r>
              <a:rPr lang="ru-RU" dirty="0">
                <a:solidFill>
                  <a:prstClr val="black"/>
                </a:solidFill>
              </a:rPr>
              <a:t>кафедры начального образования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7589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432176" y="333375"/>
            <a:ext cx="453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Индивидуальный профиль специалиста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5800"/>
            <a:ext cx="9144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432175" y="333376"/>
            <a:ext cx="540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Индивидуальный профиль специалиста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>
                <a:hlinkClick r:id="rId2" action="ppaction://hlinkfile"/>
              </a:rPr>
              <a:t>Индивидуальный план профессионального развития</a:t>
            </a:r>
            <a:endParaRPr lang="ru-RU" altLang="ru-RU" dirty="0" smtClean="0"/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62" y="1690688"/>
            <a:ext cx="9354207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3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35188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hlinkClick r:id="rId2" action="ppaction://hlinkfile"/>
              </a:rPr>
              <a:t>Анализ общих тенденций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164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3"/>
          <p:cNvSpPr>
            <a:spLocks noGrp="1"/>
          </p:cNvSpPr>
          <p:nvPr>
            <p:ph type="body" idx="1"/>
          </p:nvPr>
        </p:nvSpPr>
        <p:spPr>
          <a:xfrm>
            <a:off x="1847850" y="115888"/>
            <a:ext cx="4040188" cy="36036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mtClean="0"/>
              <a:t>Общие тенденции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00200" y="873126"/>
            <a:ext cx="4535488" cy="5472113"/>
          </a:xfrm>
        </p:spPr>
        <p:txBody>
          <a:bodyPr rtlCol="0"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dirty="0" smtClean="0"/>
              <a:t>Недостаточность профессиональных знаний, необходимых в реализации индивидуального подхода в работе с ребенком и его семьей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 smtClean="0"/>
              <a:t>Недостаточная сформированность собственных проектировочных умений учителей (прогнозирование результата, целеполагание, анализ полученного результата)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 smtClean="0"/>
              <a:t>Недостаточная сформированность коммуникативных умений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 smtClean="0"/>
              <a:t>Недостаточное владение технологиями личностно-развивающего образования</a:t>
            </a:r>
            <a:r>
              <a:rPr lang="ru-RU" dirty="0"/>
              <a:t> </a:t>
            </a:r>
          </a:p>
        </p:txBody>
      </p:sp>
      <p:sp>
        <p:nvSpPr>
          <p:cNvPr id="16388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1"/>
            <a:ext cx="4464050" cy="504825"/>
          </a:xfrm>
        </p:spPr>
        <p:txBody>
          <a:bodyPr/>
          <a:lstStyle/>
          <a:p>
            <a:r>
              <a:rPr lang="ru-RU" altLang="ru-RU" smtClean="0"/>
              <a:t>Результат методической работы</a:t>
            </a:r>
          </a:p>
        </p:txBody>
      </p:sp>
      <p:sp>
        <p:nvSpPr>
          <p:cNvPr id="16389" name="Объект 5"/>
          <p:cNvSpPr>
            <a:spLocks noGrp="1"/>
          </p:cNvSpPr>
          <p:nvPr>
            <p:ph sz="quarter" idx="4"/>
          </p:nvPr>
        </p:nvSpPr>
        <p:spPr>
          <a:xfrm>
            <a:off x="6024564" y="476251"/>
            <a:ext cx="4643437" cy="62658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200"/>
              <a:t>Педагоги знают основы индивидуального подхода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200"/>
              <a:t>Педагоги проектируют уроки и внеурочную деятельность в соответствии с современными требованиями (формулируют образовательные результаты – предметные, метапредметные, личностные, конструируют на их основе цель, подбирают адекватные способы достижения цели, анализируют результат)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200"/>
              <a:t>Педагоги владеют диалогическим стилем общения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200"/>
              <a:t>Используют технологии, позволяющие удовлетворить инд. обр.потребности 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1897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3"/>
          <p:cNvSpPr>
            <a:spLocks noGrp="1"/>
          </p:cNvSpPr>
          <p:nvPr>
            <p:ph type="body" idx="1"/>
          </p:nvPr>
        </p:nvSpPr>
        <p:spPr>
          <a:xfrm>
            <a:off x="1847850" y="115888"/>
            <a:ext cx="4040188" cy="36036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>
          <a:xfrm>
            <a:off x="6240464" y="1"/>
            <a:ext cx="4041775" cy="504825"/>
          </a:xfrm>
        </p:spPr>
        <p:txBody>
          <a:bodyPr/>
          <a:lstStyle/>
          <a:p>
            <a:r>
              <a:rPr lang="ru-RU" altLang="ru-RU" smtClean="0"/>
              <a:t>Способы достижения</a:t>
            </a:r>
          </a:p>
        </p:txBody>
      </p:sp>
      <p:sp>
        <p:nvSpPr>
          <p:cNvPr id="17412" name="Объект 5"/>
          <p:cNvSpPr>
            <a:spLocks noGrp="1"/>
          </p:cNvSpPr>
          <p:nvPr>
            <p:ph sz="quarter" idx="4"/>
          </p:nvPr>
        </p:nvSpPr>
        <p:spPr>
          <a:xfrm>
            <a:off x="6240464" y="476251"/>
            <a:ext cx="4319587" cy="62658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000"/>
              <a:t>Анализ практики организации работы с семьей, выбор новых адекватных форм, проведение проектировочных семинаров, апробация разработок, КПК по освоению диагностическим инструментарием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000"/>
              <a:t>Совместное проектирование</a:t>
            </a:r>
            <a:r>
              <a:rPr lang="en-US" altLang="ru-RU" sz="2000"/>
              <a:t> </a:t>
            </a:r>
            <a:r>
              <a:rPr lang="ru-RU" altLang="ru-RU" sz="2000"/>
              <a:t>и анализ учебных мероприятий, мастер-классы, КПК по проектированию образовательной деятельности, КПК по современным образовательным технологиям</a:t>
            </a:r>
            <a:r>
              <a:rPr lang="en-US" altLang="ru-RU" sz="2000"/>
              <a:t> </a:t>
            </a:r>
            <a:endParaRPr lang="ru-RU" altLang="ru-RU" sz="2000"/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000"/>
              <a:t>Тренинги коммуникативной компетентности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ru-RU" altLang="ru-RU" sz="2000"/>
              <a:t>Обучение технологии формирующего оценивания</a:t>
            </a:r>
          </a:p>
        </p:txBody>
      </p:sp>
      <p:sp>
        <p:nvSpPr>
          <p:cNvPr id="17413" name="Объект 5"/>
          <p:cNvSpPr txBox="1">
            <a:spLocks/>
          </p:cNvSpPr>
          <p:nvPr/>
        </p:nvSpPr>
        <p:spPr bwMode="auto">
          <a:xfrm>
            <a:off x="1631950" y="466726"/>
            <a:ext cx="4319588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/>
              <a:t>Актуализировать знания по проблеме индивидуализации образовательного процесса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/>
              <a:t>Отработать практические умения проектировать урок в логике деятельного подхода, позволяющего учитывать индивидуальные потребности учащегося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/>
              <a:t>Способствовать овладению педагогами диалогическим стилем общения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/>
              <a:t>Способствовать развитию умения анализировать и оценивать эффективность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119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730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7421" y="0"/>
            <a:ext cx="8229600" cy="1143000"/>
          </a:xfrm>
        </p:spPr>
        <p:txBody>
          <a:bodyPr/>
          <a:lstStyle/>
          <a:p>
            <a:pPr algn="ctr"/>
            <a:r>
              <a:rPr lang="ru-RU" altLang="ru-RU" dirty="0" smtClean="0"/>
              <a:t>Логика планирования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485696" y="1143000"/>
            <a:ext cx="8229600" cy="4817077"/>
          </a:xfrm>
        </p:spPr>
        <p:txBody>
          <a:bodyPr/>
          <a:lstStyle/>
          <a:p>
            <a:r>
              <a:rPr lang="ru-RU" altLang="ru-RU" dirty="0" err="1" smtClean="0"/>
              <a:t>Самооценивание</a:t>
            </a:r>
            <a:r>
              <a:rPr lang="ru-RU" altLang="ru-RU" dirty="0" smtClean="0"/>
              <a:t> педагогов</a:t>
            </a:r>
          </a:p>
          <a:p>
            <a:r>
              <a:rPr lang="ru-RU" altLang="ru-RU" dirty="0" smtClean="0"/>
              <a:t>Анализ индивидуальных профилей</a:t>
            </a:r>
          </a:p>
          <a:p>
            <a:r>
              <a:rPr lang="ru-RU" altLang="ru-RU" dirty="0" smtClean="0"/>
              <a:t>Составление индивидуального плана профессионального развития</a:t>
            </a:r>
          </a:p>
          <a:p>
            <a:r>
              <a:rPr lang="ru-RU" altLang="ru-RU" dirty="0" smtClean="0"/>
              <a:t>Выявление общих тенденций и схожих задач профессионального развития педагога (школы, МО…)</a:t>
            </a:r>
          </a:p>
          <a:p>
            <a:r>
              <a:rPr lang="ru-RU" altLang="ru-RU" dirty="0" smtClean="0"/>
              <a:t>Определение результатов методической работы и критериев оценки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121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2656216" y="2123911"/>
            <a:ext cx="8170862" cy="1763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Диагностика уровня профессиональной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4289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200" y="188913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Сущность профессиональной компетентности педагога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9289" y="1484314"/>
            <a:ext cx="81375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cs typeface="Arial" charset="0"/>
              </a:rPr>
              <a:t>Результат труда педагога по реализации ООП: </a:t>
            </a:r>
          </a:p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  <a:cs typeface="Arial" charset="0"/>
              </a:rPr>
              <a:t>сформированность</a:t>
            </a:r>
            <a:r>
              <a:rPr lang="ru-RU" sz="2400" dirty="0">
                <a:solidFill>
                  <a:schemeClr val="tx1"/>
                </a:solidFill>
                <a:cs typeface="Arial" charset="0"/>
              </a:rPr>
              <a:t> основных видов УУД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6401" y="3365500"/>
            <a:ext cx="2259013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Познавательные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УУД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35414" y="3365501"/>
            <a:ext cx="238918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Коммуникативные УУД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24601" y="3352800"/>
            <a:ext cx="1852613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Личностные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УУД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77214" y="3352801"/>
            <a:ext cx="210978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Регулятивные УУД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782889" y="2852738"/>
            <a:ext cx="433387" cy="512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35525" y="2879726"/>
            <a:ext cx="431800" cy="51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956425" y="2852738"/>
            <a:ext cx="431800" cy="512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901113" y="2840038"/>
            <a:ext cx="431800" cy="512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98650" y="4724400"/>
            <a:ext cx="8281988" cy="54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cs typeface="Arial" charset="0"/>
              </a:rPr>
              <a:t>Профессиональная компетентность педагога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648075" y="4086226"/>
            <a:ext cx="4895850" cy="638175"/>
          </a:xfrm>
          <a:prstGeom prst="downArrow">
            <a:avLst>
              <a:gd name="adj1" fmla="val 100000"/>
              <a:gd name="adj2" fmla="val 95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9117013" y="5265739"/>
            <a:ext cx="431800" cy="511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172325" y="5265739"/>
            <a:ext cx="431800" cy="511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943475" y="5265739"/>
            <a:ext cx="431800" cy="511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935289" y="5265739"/>
            <a:ext cx="433387" cy="511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52601" y="5732464"/>
            <a:ext cx="22907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Функциональный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компонент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064000" y="5732464"/>
            <a:ext cx="24130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Коммуникативный компонент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77000" y="5715001"/>
            <a:ext cx="19050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Личностный 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компонент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353426" y="5732464"/>
            <a:ext cx="200977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Рефлексивный 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34528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2313" y="188913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3600" b="1"/>
              <a:t>Структура профессиональной компетентности педагога</a:t>
            </a:r>
          </a:p>
        </p:txBody>
      </p:sp>
      <p:sp>
        <p:nvSpPr>
          <p:cNvPr id="7171" name="Объект 3"/>
          <p:cNvSpPr>
            <a:spLocks noGrp="1"/>
          </p:cNvSpPr>
          <p:nvPr>
            <p:ph sz="half" idx="4294967295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graphicFrame>
        <p:nvGraphicFramePr>
          <p:cNvPr id="19481" name="Group 25"/>
          <p:cNvGraphicFramePr>
            <a:graphicFrameLocks noGrp="1"/>
          </p:cNvGraphicFramePr>
          <p:nvPr/>
        </p:nvGraphicFramePr>
        <p:xfrm>
          <a:off x="1703389" y="1628775"/>
          <a:ext cx="8713787" cy="5000626"/>
        </p:xfrm>
        <a:graphic>
          <a:graphicData uri="http://schemas.openxmlformats.org/drawingml/2006/table">
            <a:tbl>
              <a:tblPr/>
              <a:tblGrid>
                <a:gridCol w="2792412"/>
                <a:gridCol w="5921375"/>
              </a:tblGrid>
              <a:tr h="45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Компонент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Группы показателей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2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(1-23)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Знания об особенностях педагогической деятельности в современных условиях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технологические и методические умения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8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Коммуникативный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(24-30)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знания о способах общения с детьми младшего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школьного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возраста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коммуникативные умения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2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Личностный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(31-42)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профессиональные позиции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профессиональные личностные качества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8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Рефлексивный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(43-45)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знания в области педагогической рефлексии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рефлексивные умения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1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47851" y="188914"/>
            <a:ext cx="8569325" cy="7254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altLang="ru-RU" sz="3200" b="1"/>
              <a:t>Уровни профессиональной компетентности педагога</a:t>
            </a:r>
          </a:p>
        </p:txBody>
      </p:sp>
      <p:sp>
        <p:nvSpPr>
          <p:cNvPr id="9" name="Трапеция 8"/>
          <p:cNvSpPr/>
          <p:nvPr/>
        </p:nvSpPr>
        <p:spPr>
          <a:xfrm>
            <a:off x="1847851" y="1125539"/>
            <a:ext cx="8424863" cy="5278437"/>
          </a:xfrm>
          <a:prstGeom prst="trapezoid">
            <a:avLst>
              <a:gd name="adj" fmla="val 48961"/>
            </a:avLst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cs typeface="Arial" charset="0"/>
              </a:rPr>
              <a:t>Третий</a:t>
            </a:r>
            <a:endParaRPr lang="ru-RU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сформированность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профессиональной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компетентности в полной мере,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позволяющая обеспечить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высокое качество результатов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1847851" y="3284539"/>
            <a:ext cx="8424863" cy="3119437"/>
          </a:xfrm>
          <a:prstGeom prst="trapezoid">
            <a:avLst>
              <a:gd name="adj" fmla="val 52359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Второй</a:t>
            </a: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достаточный</a:t>
            </a:r>
            <a:r>
              <a:rPr lang="ru-RU" i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dirty="0">
                <a:solidFill>
                  <a:srgbClr val="FFFFFF"/>
                </a:solidFill>
                <a:cs typeface="Arial" charset="0"/>
              </a:rPr>
              <a:t>минимум,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который позволит педагогу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организовать образовательный процесс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 в соответствии с современными требованиями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919288" y="5013326"/>
            <a:ext cx="8280400" cy="1368425"/>
          </a:xfrm>
          <a:prstGeom prst="trapezoid">
            <a:avLst>
              <a:gd name="adj" fmla="val 52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cs typeface="Arial" charset="0"/>
              </a:rPr>
              <a:t>Первый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базовый, обязательный для осуществления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педагогической деятельности,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но недостаточный для реализации требований стандарта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1223" y="1579618"/>
            <a:ext cx="7772400" cy="1901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Совместное диагностическое исследование и планирование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Методика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0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dirty="0" smtClean="0"/>
              <a:t>Основные этапы работы</a:t>
            </a:r>
            <a:endParaRPr lang="ru-RU" altLang="ru-RU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6"/>
            <a:ext cx="8229600" cy="52562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связаны </a:t>
            </a:r>
            <a:r>
              <a:rPr lang="ru-RU" dirty="0" smtClean="0"/>
              <a:t>с выявлением общих тенденций в профессиональном развитии педагогов</a:t>
            </a:r>
            <a:endParaRPr lang="ru-RU" altLang="ru-RU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dirty="0" smtClean="0">
                <a:hlinkClick r:id="rId2" action="ppaction://hlinkfile"/>
              </a:rPr>
              <a:t>Индивидуальный профиль специалиста</a:t>
            </a:r>
            <a:endParaRPr lang="ru-RU" altLang="ru-RU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dirty="0" smtClean="0">
                <a:hlinkClick r:id="rId3" action="ppaction://hlinkfile"/>
              </a:rPr>
              <a:t>Индивидуальный план профессионального развития</a:t>
            </a:r>
            <a:endParaRPr lang="ru-RU" altLang="ru-RU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dirty="0" smtClean="0">
                <a:hlinkClick r:id="rId2" action="ppaction://hlinkfile"/>
              </a:rPr>
              <a:t>Анализ общих тенденций </a:t>
            </a:r>
            <a:r>
              <a:rPr lang="ru-RU" altLang="ru-RU" dirty="0" smtClean="0"/>
              <a:t>профессионального развития педагогов школы </a:t>
            </a:r>
          </a:p>
        </p:txBody>
      </p:sp>
    </p:spTree>
    <p:extLst>
      <p:ext uri="{BB962C8B-B14F-4D97-AF65-F5344CB8AC3E}">
        <p14:creationId xmlns:p14="http://schemas.microsoft.com/office/powerpoint/2010/main" val="15656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432175" y="333376"/>
            <a:ext cx="540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Индивидуальный профиль специалиста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5389"/>
            <a:ext cx="9144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475</Words>
  <Application>Microsoft Office PowerPoint</Application>
  <PresentationFormat>Широкоэкранный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1_Тема Office</vt:lpstr>
      <vt:lpstr>2_Тема Office</vt:lpstr>
      <vt:lpstr>Планирование методической работы на основе изучения уровня профессиональной компетентности педагогов</vt:lpstr>
      <vt:lpstr>Логика планирования</vt:lpstr>
      <vt:lpstr>Диагностика уровня профессиональной компетентности</vt:lpstr>
      <vt:lpstr>Сущность профессиональной компетентности педагога</vt:lpstr>
      <vt:lpstr>Структура профессиональной компетентности педагога</vt:lpstr>
      <vt:lpstr>Уровни профессиональной компетентности педагога</vt:lpstr>
      <vt:lpstr>Совместное диагностическое исследование и планирование</vt:lpstr>
      <vt:lpstr>Основные этапы работы</vt:lpstr>
      <vt:lpstr>Презентация PowerPoint</vt:lpstr>
      <vt:lpstr>Презентация PowerPoint</vt:lpstr>
      <vt:lpstr>Презентация PowerPoint</vt:lpstr>
      <vt:lpstr>Индивидуальный план профессионального развития</vt:lpstr>
      <vt:lpstr>Анализ общих тенденций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Вячеславовна Бородкина</cp:lastModifiedBy>
  <cp:revision>63</cp:revision>
  <dcterms:created xsi:type="dcterms:W3CDTF">2017-01-30T13:00:35Z</dcterms:created>
  <dcterms:modified xsi:type="dcterms:W3CDTF">2017-09-28T08:22:18Z</dcterms:modified>
</cp:coreProperties>
</file>