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  <p:sldMasterId id="2147483672" r:id="rId2"/>
  </p:sldMasterIdLst>
  <p:notesMasterIdLst>
    <p:notesMasterId r:id="rId15"/>
  </p:notesMasterIdLst>
  <p:sldIdLst>
    <p:sldId id="259" r:id="rId3"/>
    <p:sldId id="267" r:id="rId4"/>
    <p:sldId id="290" r:id="rId5"/>
    <p:sldId id="291" r:id="rId6"/>
    <p:sldId id="292" r:id="rId7"/>
    <p:sldId id="293" r:id="rId8"/>
    <p:sldId id="294" r:id="rId9"/>
    <p:sldId id="286" r:id="rId10"/>
    <p:sldId id="288" r:id="rId11"/>
    <p:sldId id="287" r:id="rId12"/>
    <p:sldId id="264" r:id="rId13"/>
    <p:sldId id="26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1273" autoAdjust="0"/>
  </p:normalViewPr>
  <p:slideViewPr>
    <p:cSldViewPr snapToGrid="0">
      <p:cViewPr varScale="1">
        <p:scale>
          <a:sx n="88" d="100"/>
          <a:sy n="88" d="100"/>
        </p:scale>
        <p:origin x="46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04350-E959-4CD0-9518-D3F31B0284EA}" type="datetimeFigureOut">
              <a:rPr lang="ru-RU" smtClean="0"/>
              <a:t>01.12.2017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8EA67-1C24-4BD0-AEA8-F632DBC45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371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ibrary.ru/item.asp?id=2668286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elibrary.ru/item.asp?id=25412951" TargetMode="External"/><Relationship Id="rId5" Type="http://schemas.openxmlformats.org/officeDocument/2006/relationships/hyperlink" Target="http://elibrary.ru/item.asp?id=23419214" TargetMode="External"/><Relationship Id="rId4" Type="http://schemas.openxmlformats.org/officeDocument/2006/relationships/hyperlink" Target="https://elibrary.ru/item.asp?id=272990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61355"/>
            <a:ext cx="9144000" cy="238760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«Модернизация содержания и технологий общего образования на основе со-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4245428"/>
            <a:ext cx="9144000" cy="1012371"/>
          </a:xfrm>
        </p:spPr>
        <p:txBody>
          <a:bodyPr/>
          <a:lstStyle/>
          <a:p>
            <a:r>
              <a:rPr lang="ru-RU" dirty="0" smtClean="0">
                <a:solidFill>
                  <a:prstClr val="black"/>
                </a:solidFill>
              </a:rPr>
              <a:t>©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Соловьев Я.С, </a:t>
            </a:r>
            <a:r>
              <a:rPr lang="ru-RU" dirty="0" err="1">
                <a:solidFill>
                  <a:prstClr val="black"/>
                </a:solidFill>
              </a:rPr>
              <a:t>к.п.н</a:t>
            </a:r>
            <a:r>
              <a:rPr lang="ru-RU" dirty="0">
                <a:solidFill>
                  <a:prstClr val="black"/>
                </a:solidFill>
              </a:rPr>
              <a:t>., </a:t>
            </a:r>
            <a:r>
              <a:rPr lang="ru-RU" dirty="0" smtClean="0">
                <a:solidFill>
                  <a:prstClr val="black"/>
                </a:solidFill>
              </a:rPr>
              <a:t>доцент </a:t>
            </a:r>
            <a:r>
              <a:rPr lang="ru-RU" dirty="0">
                <a:solidFill>
                  <a:prstClr val="black"/>
                </a:solidFill>
              </a:rPr>
              <a:t>кафедры начального образования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Сборники практических материалов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8506" y="946982"/>
            <a:ext cx="11016343" cy="60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со-бытийные практики (2014,2015,2016,2017)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83" y="1555531"/>
            <a:ext cx="5646623" cy="42379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1432" y="1555531"/>
            <a:ext cx="5721013" cy="388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6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3234" y="914399"/>
            <a:ext cx="8972550" cy="5160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8252" y="3428808"/>
            <a:ext cx="329668" cy="32067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8032" y="3610363"/>
            <a:ext cx="313984" cy="30542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2924" y="3436950"/>
            <a:ext cx="313984" cy="30542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3059" y="4507144"/>
            <a:ext cx="287860" cy="28000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1027" y="4572863"/>
            <a:ext cx="248064" cy="24129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11" y="4545854"/>
            <a:ext cx="248064" cy="2412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919" y="4083476"/>
            <a:ext cx="248064" cy="24129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0626" y="4942390"/>
            <a:ext cx="248064" cy="24129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733" y="4257602"/>
            <a:ext cx="226278" cy="22010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5345" y="4666503"/>
            <a:ext cx="248064" cy="24129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892" y="4944918"/>
            <a:ext cx="248064" cy="24129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6908" y="4952838"/>
            <a:ext cx="248064" cy="24129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8487" y="2916495"/>
            <a:ext cx="248064" cy="24129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5243" y="3157794"/>
            <a:ext cx="248064" cy="24129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11" y="2489316"/>
            <a:ext cx="248064" cy="24129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6852" y="3072808"/>
            <a:ext cx="251971" cy="24509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3028" y="3468496"/>
            <a:ext cx="248064" cy="241299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9289" y="3925570"/>
            <a:ext cx="232754" cy="226407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3117" y="3797474"/>
            <a:ext cx="205974" cy="200357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0682" y="3382350"/>
            <a:ext cx="234407" cy="22801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0712" y="3616643"/>
            <a:ext cx="156222" cy="1519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26872" y="132220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Контактная информация:</a:t>
            </a:r>
          </a:p>
          <a:p>
            <a:r>
              <a:rPr lang="ru-RU" sz="2000" dirty="0"/>
              <a:t>Россия г. Ярославль, ул. Богдановича, 16 </a:t>
            </a:r>
          </a:p>
          <a:p>
            <a:r>
              <a:rPr lang="ru-RU" sz="2000" dirty="0"/>
              <a:t>Тел.: +7 (4852) 21-06-83 </a:t>
            </a:r>
          </a:p>
          <a:p>
            <a:r>
              <a:rPr lang="ru-RU" sz="2000" dirty="0"/>
              <a:t>Сайт: www.iro.yar.ru</a:t>
            </a:r>
          </a:p>
          <a:p>
            <a:r>
              <a:rPr lang="ru-RU" sz="2000" dirty="0"/>
              <a:t>E-</a:t>
            </a:r>
            <a:r>
              <a:rPr lang="ru-RU" sz="2000" dirty="0" err="1"/>
              <a:t>mail</a:t>
            </a:r>
            <a:r>
              <a:rPr lang="ru-RU" sz="2000" dirty="0"/>
              <a:t>: rcnit@iro.yar.ru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7" y="115612"/>
            <a:ext cx="1117697" cy="108721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363234" y="379497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Образование без границ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1280162" y="423948"/>
            <a:ext cx="7876390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48000" y="1524000"/>
            <a:ext cx="6096000" cy="3810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35436" y="4507144"/>
            <a:ext cx="670642" cy="39449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3622" y="4634867"/>
            <a:ext cx="248064" cy="24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20"/>
            <a:ext cx="11016343" cy="44544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Модерниза́ция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обновление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объекта, приведение его в соответствие с новыми требованиями и нормами, техническими условиями, показателями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16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20"/>
            <a:ext cx="11016343" cy="4454434"/>
          </a:xfrm>
        </p:spPr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Обновления содержания образования</a:t>
            </a:r>
          </a:p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технологий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04131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20"/>
            <a:ext cx="11016343" cy="4454434"/>
          </a:xfrm>
        </p:spPr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</a:t>
            </a:r>
          </a:p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индивидуальных потребностей обучающихся (создание со-бытийной общности)</a:t>
            </a:r>
          </a:p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подходы к проектированию образовательного процесса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04131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в ДПО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20"/>
            <a:ext cx="11016343" cy="4454434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программы повышения квалификации в основе которых лежит со-бытийная модель организации учебной деятельности: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и исследовательская деятельность как инструмент реализации ФГОС НОО и ДО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образовательного процесса на основе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со-бытийного подхода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содержания и технологий начального общего образования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(теоретический и практический со-бытийный модуль)</a:t>
            </a:r>
          </a:p>
          <a:p>
            <a:pPr marL="742950" indent="-742950" algn="just">
              <a:buAutoNum type="arabicPeriod"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2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04131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в ДПО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19"/>
            <a:ext cx="11016343" cy="4928301"/>
          </a:xfrm>
        </p:spPr>
        <p:txBody>
          <a:bodyPr>
            <a:normAutofit fontScale="85000" lnSpcReduction="10000"/>
          </a:bodyPr>
          <a:lstStyle/>
          <a:p>
            <a:pPr marL="742950" indent="-742950" algn="just">
              <a:buAutoNum type="arabicPeriod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Базовая площадка «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дошкольного, начального и основного общего образования на основе со-бытийного подхода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педагогов к реализации со-бытийного подхода через курсы повышения квалификации, стажировку и другие формы дополнительного профессионального образования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научно-методическое сопровождение процесса внедрения со-бытийного подхода в образовательных организациях ЯО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влияния со-бытийных форм организации образовательного процесса на развитие детей и подростков в различных образовательных средах (дошкольного образования, поликультурной среды) и оптимальных условий преемственности образования на основе со-бытийного подхода </a:t>
            </a:r>
          </a:p>
          <a:p>
            <a:pPr marL="0" indent="0" algn="just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125" y="4960884"/>
            <a:ext cx="12192000" cy="169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4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6618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в ДПО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3953" y="809297"/>
            <a:ext cx="11016343" cy="377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обучающиеся сообщества педагогов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«Образовательная со-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бытийность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4002" y="1186618"/>
            <a:ext cx="6143996" cy="567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273534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продукция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9378" y="1226361"/>
            <a:ext cx="2388863" cy="33861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81" y="1269840"/>
            <a:ext cx="2324928" cy="329920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47788" y="1269841"/>
            <a:ext cx="2397616" cy="338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6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273534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публикации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1" y="1007973"/>
            <a:ext cx="10515600" cy="362708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О.В.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Образовательное со-бытие в начальной школе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О.В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 Обеспечение преемственности и непрерывности дошкольного и начального образования посредством со-бытийного подхода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Бородкина Н.В, Тихомирова О.В.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Современный ребёнок в современной образовательной среде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Соловьев Я.С.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Изучение исторической личности в начальной школе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93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303</Words>
  <Application>Microsoft Office PowerPoint</Application>
  <PresentationFormat>Широкоэкранный</PresentationFormat>
  <Paragraphs>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1_Тема Office</vt:lpstr>
      <vt:lpstr>2_Тема Office</vt:lpstr>
      <vt:lpstr> «Модернизация содержания и технологий общего образования на основе со-бытийности»</vt:lpstr>
      <vt:lpstr>Модернизация</vt:lpstr>
      <vt:lpstr>Модернизация</vt:lpstr>
      <vt:lpstr>Со-бытийный подход</vt:lpstr>
      <vt:lpstr>Со-бытийный подход в ДПО</vt:lpstr>
      <vt:lpstr>Со-бытийный подход в ДПО</vt:lpstr>
      <vt:lpstr>Со-бытийный подход в ДПО</vt:lpstr>
      <vt:lpstr> Учебно-методическая продукция </vt:lpstr>
      <vt:lpstr> Научные публикации </vt:lpstr>
      <vt:lpstr> Сборники практических материалов (CD)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Светлана Юрьевна Белянчева</cp:lastModifiedBy>
  <cp:revision>103</cp:revision>
  <dcterms:created xsi:type="dcterms:W3CDTF">2017-01-30T13:00:35Z</dcterms:created>
  <dcterms:modified xsi:type="dcterms:W3CDTF">2017-12-01T07:15:55Z</dcterms:modified>
</cp:coreProperties>
</file>