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49" r:id="rId1"/>
  </p:sldMasterIdLst>
  <p:notesMasterIdLst>
    <p:notesMasterId r:id="rId11"/>
  </p:notesMasterIdLst>
  <p:sldIdLst>
    <p:sldId id="256" r:id="rId2"/>
    <p:sldId id="339" r:id="rId3"/>
    <p:sldId id="343" r:id="rId4"/>
    <p:sldId id="344" r:id="rId5"/>
    <p:sldId id="346" r:id="rId6"/>
    <p:sldId id="345" r:id="rId7"/>
    <p:sldId id="347" r:id="rId8"/>
    <p:sldId id="348" r:id="rId9"/>
    <p:sldId id="349" r:id="rId10"/>
  </p:sldIdLst>
  <p:sldSz cx="9144000" cy="6858000" type="screen4x3"/>
  <p:notesSz cx="6858000" cy="9144000"/>
  <p:defaultTextStyle>
    <a:defPPr>
      <a:defRPr lang="ru-RU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80859" autoAdjust="0"/>
  </p:normalViewPr>
  <p:slideViewPr>
    <p:cSldViewPr snapToGrid="0" snapToObjects="1">
      <p:cViewPr>
        <p:scale>
          <a:sx n="45" d="100"/>
          <a:sy n="45" d="100"/>
        </p:scale>
        <p:origin x="-1397" y="-29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9" d="100"/>
        <a:sy n="89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7E6986-346B-614E-94BB-D32C197CB299}" type="datetimeFigureOut">
              <a:rPr lang="ru-RU" smtClean="0"/>
              <a:pPr/>
              <a:t>12.05.2017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CDBFED-7945-BC42-8953-5F2835B7C67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30286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891821" y="5617774"/>
            <a:ext cx="7382935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89952" y="1016990"/>
            <a:ext cx="7179733" cy="4831643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90600" y="1009650"/>
            <a:ext cx="7179733" cy="4831643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769521" y="702069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7855433" y="749720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7201" y="1794935"/>
            <a:ext cx="5723468" cy="1828090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7200" y="3736622"/>
            <a:ext cx="5712179" cy="1524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70676" y="5357592"/>
            <a:ext cx="1213821" cy="365125"/>
          </a:xfrm>
        </p:spPr>
        <p:txBody>
          <a:bodyPr/>
          <a:lstStyle/>
          <a:p>
            <a:fld id="{47B11DFD-8F2F-224A-9731-3F32CD525B56}" type="datetimeFigureOut">
              <a:rPr lang="ru-RU" smtClean="0"/>
              <a:pPr/>
              <a:t>12.05.2017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74044" y="5357592"/>
            <a:ext cx="5034845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13930" y="5357592"/>
            <a:ext cx="554023" cy="365125"/>
          </a:xfrm>
        </p:spPr>
        <p:txBody>
          <a:bodyPr/>
          <a:lstStyle>
            <a:lvl1pPr algn="ctr">
              <a:defRPr/>
            </a:lvl1pPr>
          </a:lstStyle>
          <a:p>
            <a:fld id="{FA84A37A-AFC2-4A01-80A1-FC20F2C0D5B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.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11DFD-8F2F-224A-9731-3F32CD525B56}" type="datetimeFigureOut">
              <a:rPr lang="ru-RU" smtClean="0"/>
              <a:pPr/>
              <a:t>12.05.2017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46C0A-F3C9-0B48-ADF7-FDBA640D968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. загол.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1" y="925690"/>
            <a:ext cx="1430867" cy="476391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8221" y="1106312"/>
            <a:ext cx="5178779" cy="440266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11DFD-8F2F-224A-9731-3F32CD525B56}" type="datetimeFigureOut">
              <a:rPr lang="ru-RU" smtClean="0"/>
              <a:pPr/>
              <a:t>12.05.2017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46C0A-F3C9-0B48-ADF7-FDBA640D968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11DFD-8F2F-224A-9731-3F32CD525B56}" type="datetimeFigureOut">
              <a:rPr lang="ru-RU" smtClean="0"/>
              <a:pPr/>
              <a:t>12.05.2017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46C0A-F3C9-0B48-ADF7-FDBA640D968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979" y="2239430"/>
            <a:ext cx="6254044" cy="1362075"/>
          </a:xfrm>
        </p:spPr>
        <p:txBody>
          <a:bodyPr anchor="b"/>
          <a:lstStyle>
            <a:lvl1pPr algn="ctr">
              <a:defRPr sz="4000" b="0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267" y="3725334"/>
            <a:ext cx="6231467" cy="1309511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11DFD-8F2F-224A-9731-3F32CD525B56}" type="datetimeFigureOut">
              <a:rPr lang="ru-RU" smtClean="0"/>
              <a:pPr/>
              <a:t>12.05.2017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46C0A-F3C9-0B48-ADF7-FDBA640D968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11DFD-8F2F-224A-9731-3F32CD525B56}" type="datetimeFigureOut">
              <a:rPr lang="ru-RU" smtClean="0"/>
              <a:pPr/>
              <a:t>12.05.2017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46C0A-F3C9-0B48-ADF7-FDBA640D968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98448" y="2121407"/>
            <a:ext cx="3200400" cy="360273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63440" y="2119313"/>
            <a:ext cx="3200400" cy="360521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57869" y="2122312"/>
            <a:ext cx="2939521" cy="820208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10669" y="2122311"/>
            <a:ext cx="2944368" cy="822960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11DFD-8F2F-224A-9731-3F32CD525B56}" type="datetimeFigureOut">
              <a:rPr lang="ru-RU" smtClean="0"/>
              <a:pPr/>
              <a:t>12.05.2017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46C0A-F3C9-0B48-ADF7-FDBA640D968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98448" y="2944368"/>
            <a:ext cx="3227832" cy="277977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45151" y="2944813"/>
            <a:ext cx="3227832" cy="277977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11DFD-8F2F-224A-9731-3F32CD525B56}" type="datetimeFigureOut">
              <a:rPr lang="ru-RU" smtClean="0"/>
              <a:pPr/>
              <a:t>12.05.2017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46C0A-F3C9-0B48-ADF7-FDBA640D968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11DFD-8F2F-224A-9731-3F32CD525B56}" type="datetimeFigureOut">
              <a:rPr lang="ru-RU" smtClean="0"/>
              <a:pPr/>
              <a:t>12.05.2017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46C0A-F3C9-0B48-ADF7-FDBA640D968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Freeform 1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 rot="60000">
            <a:off x="4471416" y="603504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 rot="21540000">
            <a:off x="749808" y="576072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9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8976" y="2020042"/>
            <a:ext cx="3064827" cy="1503037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60000">
            <a:off x="4854291" y="1150993"/>
            <a:ext cx="3020792" cy="4625489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48125" y="3623748"/>
            <a:ext cx="3048891" cy="2100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1698" y="5885672"/>
            <a:ext cx="1213821" cy="365125"/>
          </a:xfrm>
        </p:spPr>
        <p:txBody>
          <a:bodyPr/>
          <a:lstStyle/>
          <a:p>
            <a:fld id="{47B11DFD-8F2F-224A-9731-3F32CD525B56}" type="datetimeFigureOut">
              <a:rPr lang="ru-RU" smtClean="0"/>
              <a:pPr/>
              <a:t>12.05.2017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54" y="5829261"/>
            <a:ext cx="3522607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57313" y="5896961"/>
            <a:ext cx="554023" cy="365125"/>
          </a:xfrm>
        </p:spPr>
        <p:txBody>
          <a:bodyPr/>
          <a:lstStyle/>
          <a:p>
            <a:fld id="{67D46C0A-F3C9-0B48-ADF7-FDBA640D968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1" name="Freeform 3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5058" y="575769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 rot="60000">
            <a:off x="4464768" y="603920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5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6424" y="2020824"/>
            <a:ext cx="3063240" cy="1499616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60000">
            <a:off x="4898615" y="1207272"/>
            <a:ext cx="2913863" cy="4539412"/>
          </a:xfrm>
          <a:ln w="101600" cap="rnd">
            <a:solidFill>
              <a:srgbClr val="FFFFFF"/>
            </a:solidFill>
          </a:ln>
          <a:effectLst>
            <a:outerShdw blurRad="889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Чтобы добавить рисунок, перетащите его на заполнитель или щелкните значок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52144" y="3621024"/>
            <a:ext cx="3044952" cy="210312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5936" y="5888737"/>
            <a:ext cx="1213821" cy="365125"/>
          </a:xfrm>
        </p:spPr>
        <p:txBody>
          <a:bodyPr/>
          <a:lstStyle/>
          <a:p>
            <a:fld id="{47B11DFD-8F2F-224A-9731-3F32CD525B56}" type="datetimeFigureOut">
              <a:rPr lang="ru-RU" smtClean="0"/>
              <a:pPr/>
              <a:t>12.05.2017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69" y="5831037"/>
            <a:ext cx="3319043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62089" y="5900026"/>
            <a:ext cx="554023" cy="365125"/>
          </a:xfrm>
        </p:spPr>
        <p:txBody>
          <a:bodyPr/>
          <a:lstStyle/>
          <a:p>
            <a:fld id="{67D46C0A-F3C9-0B48-ADF7-FDBA640D968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5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628650" y="6069330"/>
            <a:ext cx="792099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31520" y="575310"/>
            <a:ext cx="7696200" cy="5715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31520" y="576072"/>
            <a:ext cx="7696200" cy="5715000"/>
          </a:xfrm>
          <a:prstGeom prst="rect">
            <a:avLst/>
          </a:prstGeom>
          <a:blipFill dpi="0" rotWithShape="1">
            <a:blip r:embed="rId14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 rot="1435684">
            <a:off x="543741" y="273091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 rot="4096196">
            <a:off x="8115079" y="298163"/>
            <a:ext cx="566928" cy="566928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12024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3040" y="2119257"/>
            <a:ext cx="6196405" cy="36038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54588" y="5809152"/>
            <a:ext cx="12138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47B11DFD-8F2F-224A-9731-3F32CD525B56}" type="datetimeFigureOut">
              <a:rPr lang="ru-RU" smtClean="0"/>
              <a:pPr/>
              <a:t>12.05.2017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401" y="5809152"/>
            <a:ext cx="5540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0202" y="5809152"/>
            <a:ext cx="5540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67D46C0A-F3C9-0B48-ADF7-FDBA640D968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0" r:id="rId1"/>
    <p:sldLayoutId id="2147483751" r:id="rId2"/>
    <p:sldLayoutId id="2147483752" r:id="rId3"/>
    <p:sldLayoutId id="2147483753" r:id="rId4"/>
    <p:sldLayoutId id="2147483754" r:id="rId5"/>
    <p:sldLayoutId id="2147483755" r:id="rId6"/>
    <p:sldLayoutId id="2147483756" r:id="rId7"/>
    <p:sldLayoutId id="2147483757" r:id="rId8"/>
    <p:sldLayoutId id="2147483758" r:id="rId9"/>
    <p:sldLayoutId id="2147483759" r:id="rId10"/>
    <p:sldLayoutId id="2147483760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&#1063;&#1077;&#1082;-&#1083;&#1080;&#1089;&#1090;.docx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ctrTitle" idx="4294967295"/>
          </p:nvPr>
        </p:nvSpPr>
        <p:spPr>
          <a:xfrm>
            <a:off x="965199" y="1982169"/>
            <a:ext cx="7789333" cy="3014833"/>
          </a:xfrm>
        </p:spPr>
        <p:txBody>
          <a:bodyPr>
            <a:normAutofit/>
          </a:bodyPr>
          <a:lstStyle/>
          <a:p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Система мер по  повышению качества работы школ, функционирующих в неблагоприятных социальных условиях, с различными социальными статусами и затратами ресурсов школы</a:t>
            </a:r>
            <a:r>
              <a:rPr lang="ru-RU" sz="3200" dirty="0" smtClean="0">
                <a:solidFill>
                  <a:srgbClr val="FF6600"/>
                </a:solidFill>
              </a:rPr>
              <a:t> </a:t>
            </a:r>
            <a:endParaRPr lang="ru-RU" sz="3200" dirty="0">
              <a:solidFill>
                <a:srgbClr val="FF66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786389" y="4997003"/>
            <a:ext cx="444321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err="1" smtClean="0"/>
              <a:t>Бысик</a:t>
            </a:r>
            <a:r>
              <a:rPr lang="ru-RU" dirty="0" smtClean="0"/>
              <a:t> Надежда Викторовна, </a:t>
            </a:r>
          </a:p>
          <a:p>
            <a:r>
              <a:rPr lang="en-US" dirty="0" smtClean="0"/>
              <a:t>Med</a:t>
            </a:r>
            <a:r>
              <a:rPr lang="ru-RU" dirty="0" smtClean="0"/>
              <a:t>, аналитик Центра социально-экономического развития школы Института образования НИУ ВШЭ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982339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1907823" y="0"/>
            <a:ext cx="6965245" cy="1202485"/>
          </a:xfrm>
        </p:spPr>
        <p:txBody>
          <a:bodyPr>
            <a:normAutofit/>
          </a:bodyPr>
          <a:lstStyle/>
          <a:p>
            <a:r>
              <a:rPr lang="ru-RU" sz="3000" dirty="0" smtClean="0">
                <a:solidFill>
                  <a:schemeClr val="bg1"/>
                </a:solidFill>
              </a:rPr>
              <a:t>Цели и задачи</a:t>
            </a:r>
            <a:endParaRPr lang="ru-RU" sz="3000" dirty="0">
              <a:solidFill>
                <a:schemeClr val="bg1"/>
              </a:solidFill>
            </a:endParaRPr>
          </a:p>
        </p:txBody>
      </p:sp>
      <p:sp>
        <p:nvSpPr>
          <p:cNvPr id="5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dirty="0" smtClean="0"/>
              <a:t>Повысить образовательные результаты каждого ребенка, независимо от его </a:t>
            </a:r>
            <a:r>
              <a:rPr lang="ru-RU" dirty="0"/>
              <a:t>от места </a:t>
            </a:r>
            <a:r>
              <a:rPr lang="ru-RU" dirty="0" smtClean="0"/>
              <a:t>жительства, социального </a:t>
            </a:r>
            <a:r>
              <a:rPr lang="ru-RU" dirty="0"/>
              <a:t>статуса </a:t>
            </a:r>
            <a:r>
              <a:rPr lang="ru-RU" dirty="0" smtClean="0"/>
              <a:t>семьи и др. факторов и, тем самым, улучшить результаты региональной системы образования, </a:t>
            </a:r>
          </a:p>
          <a:p>
            <a:pPr marL="0" indent="0">
              <a:buNone/>
            </a:pPr>
            <a:r>
              <a:rPr lang="ru-RU" dirty="0" smtClean="0"/>
              <a:t>путем:</a:t>
            </a:r>
          </a:p>
          <a:p>
            <a:r>
              <a:rPr lang="ru-RU" dirty="0" smtClean="0"/>
              <a:t>удержания  в фокусе внимания качества преподавания и результатов учащихся;</a:t>
            </a:r>
          </a:p>
          <a:p>
            <a:r>
              <a:rPr lang="ru-RU" dirty="0"/>
              <a:t>выявления школ, функционирующих в сложных контекстах и с низкими результатами;</a:t>
            </a:r>
          </a:p>
          <a:p>
            <a:r>
              <a:rPr lang="ru-RU" dirty="0" smtClean="0"/>
              <a:t>объединения </a:t>
            </a:r>
            <a:r>
              <a:rPr lang="ru-RU" dirty="0"/>
              <a:t>усилий для помощи школам, которые «тянут назад»;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973613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1907823" y="0"/>
            <a:ext cx="6965245" cy="1202485"/>
          </a:xfrm>
        </p:spPr>
        <p:txBody>
          <a:bodyPr>
            <a:normAutofit/>
          </a:bodyPr>
          <a:lstStyle/>
          <a:p>
            <a:r>
              <a:rPr lang="ru-RU" sz="3000" dirty="0" smtClean="0">
                <a:solidFill>
                  <a:schemeClr val="bg1"/>
                </a:solidFill>
              </a:rPr>
              <a:t>Результаты по этапам</a:t>
            </a:r>
            <a:endParaRPr lang="ru-RU" sz="3000" dirty="0">
              <a:solidFill>
                <a:schemeClr val="bg1"/>
              </a:solidFill>
            </a:endParaRPr>
          </a:p>
        </p:txBody>
      </p:sp>
      <p:sp>
        <p:nvSpPr>
          <p:cNvPr id="6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smtClean="0">
                <a:solidFill>
                  <a:srgbClr val="FF0000"/>
                </a:solidFill>
              </a:rPr>
              <a:t>1 этап – подготовка, идентификация школ</a:t>
            </a:r>
          </a:p>
          <a:p>
            <a:pPr marL="0" indent="0">
              <a:buNone/>
            </a:pPr>
            <a:r>
              <a:rPr lang="ru-RU" dirty="0" smtClean="0"/>
              <a:t>Отобраны школы, создана команда проекта, составлен план реализации и финансовый план</a:t>
            </a:r>
          </a:p>
          <a:p>
            <a:pPr marL="0" indent="0">
              <a:buNone/>
            </a:pPr>
            <a:r>
              <a:rPr lang="ru-RU" dirty="0" smtClean="0">
                <a:solidFill>
                  <a:srgbClr val="FF0000"/>
                </a:solidFill>
              </a:rPr>
              <a:t>2 этап – начало</a:t>
            </a:r>
          </a:p>
          <a:p>
            <a:pPr marL="0" indent="0">
              <a:buNone/>
            </a:pPr>
            <a:r>
              <a:rPr lang="ru-RU" dirty="0" smtClean="0"/>
              <a:t>В школах проведена углубленная диагностика и разработаны программы перехода в эффективный режим, обучены  управленческие команды, составлены планы сетевого взаимодействия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256137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1907823" y="0"/>
            <a:ext cx="6965245" cy="1202485"/>
          </a:xfrm>
        </p:spPr>
        <p:txBody>
          <a:bodyPr>
            <a:normAutofit/>
          </a:bodyPr>
          <a:lstStyle/>
          <a:p>
            <a:r>
              <a:rPr lang="ru-RU" sz="3000" dirty="0" smtClean="0">
                <a:solidFill>
                  <a:schemeClr val="bg1"/>
                </a:solidFill>
              </a:rPr>
              <a:t>Результаты по этапам</a:t>
            </a:r>
            <a:endParaRPr lang="ru-RU" sz="3000" dirty="0">
              <a:solidFill>
                <a:schemeClr val="bg1"/>
              </a:solidFill>
            </a:endParaRPr>
          </a:p>
        </p:txBody>
      </p:sp>
      <p:sp>
        <p:nvSpPr>
          <p:cNvPr id="5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200" dirty="0">
                <a:solidFill>
                  <a:srgbClr val="FF0000"/>
                </a:solidFill>
              </a:rPr>
              <a:t>3</a:t>
            </a:r>
            <a:r>
              <a:rPr lang="ru-RU" sz="3200" dirty="0" smtClean="0">
                <a:solidFill>
                  <a:srgbClr val="FF0000"/>
                </a:solidFill>
              </a:rPr>
              <a:t> этап – реализация программ</a:t>
            </a:r>
          </a:p>
          <a:p>
            <a:pPr marL="0" indent="0">
              <a:buNone/>
            </a:pPr>
            <a:r>
              <a:rPr lang="ru-RU" sz="3200" dirty="0" smtClean="0"/>
              <a:t>В школах созданы </a:t>
            </a:r>
            <a:r>
              <a:rPr lang="ru-RU" sz="3200" dirty="0" smtClean="0"/>
              <a:t>профессиональные сообщества обучения, </a:t>
            </a:r>
            <a:r>
              <a:rPr lang="ru-RU" sz="3200" dirty="0" smtClean="0"/>
              <a:t>проводятся сетевые мероприятия между школами, ведется целенаправленная работа с родителями и местным сообществом, по итогам промежуточного мониторинга видна положительная динамика показателей, запланированных школами</a:t>
            </a:r>
            <a:r>
              <a:rPr lang="ru-RU" dirty="0" smtClean="0"/>
              <a:t>.</a:t>
            </a: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10016606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1907823" y="0"/>
            <a:ext cx="6965245" cy="1202485"/>
          </a:xfrm>
        </p:spPr>
        <p:txBody>
          <a:bodyPr>
            <a:normAutofit/>
          </a:bodyPr>
          <a:lstStyle/>
          <a:p>
            <a:r>
              <a:rPr lang="ru-RU" sz="3000" dirty="0" smtClean="0">
                <a:solidFill>
                  <a:schemeClr val="bg1"/>
                </a:solidFill>
              </a:rPr>
              <a:t>Результаты по этапам</a:t>
            </a:r>
            <a:endParaRPr lang="ru-RU" sz="3000" dirty="0">
              <a:solidFill>
                <a:schemeClr val="bg1"/>
              </a:solidFill>
            </a:endParaRPr>
          </a:p>
        </p:txBody>
      </p:sp>
      <p:sp>
        <p:nvSpPr>
          <p:cNvPr id="5" name="Объект 2"/>
          <p:cNvSpPr>
            <a:spLocks noGrp="1"/>
          </p:cNvSpPr>
          <p:nvPr>
            <p:ph idx="1"/>
          </p:nvPr>
        </p:nvSpPr>
        <p:spPr>
          <a:xfrm>
            <a:off x="643468" y="1447800"/>
            <a:ext cx="8229600" cy="492514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3200" dirty="0" smtClean="0">
                <a:solidFill>
                  <a:srgbClr val="FF0000"/>
                </a:solidFill>
              </a:rPr>
              <a:t>4 </a:t>
            </a:r>
            <a:r>
              <a:rPr lang="ru-RU" sz="3200" dirty="0" smtClean="0">
                <a:solidFill>
                  <a:srgbClr val="FF0000"/>
                </a:solidFill>
              </a:rPr>
              <a:t>этап –  расширение охвата и трансляция опыта</a:t>
            </a:r>
          </a:p>
          <a:p>
            <a:pPr marL="0" indent="0">
              <a:buNone/>
            </a:pPr>
            <a:r>
              <a:rPr lang="ru-RU" sz="3200" dirty="0" smtClean="0"/>
              <a:t>Образовательные результаты школ в федеральных и региональных мониторингах улучшились, идет </a:t>
            </a:r>
            <a:r>
              <a:rPr lang="ru-RU" sz="3200" dirty="0" err="1" smtClean="0"/>
              <a:t>институциализация</a:t>
            </a:r>
            <a:r>
              <a:rPr lang="ru-RU" sz="3200" dirty="0" smtClean="0"/>
              <a:t> механизмов проекта, создан региональный банк лучших практик, количество школ – участников проекта расширяется, проявились школы «второй волны».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32063068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1907823" y="0"/>
            <a:ext cx="6965245" cy="1202485"/>
          </a:xfrm>
        </p:spPr>
        <p:txBody>
          <a:bodyPr>
            <a:normAutofit/>
          </a:bodyPr>
          <a:lstStyle/>
          <a:p>
            <a:r>
              <a:rPr lang="ru-RU" sz="3000" dirty="0" smtClean="0">
                <a:solidFill>
                  <a:schemeClr val="bg1"/>
                </a:solidFill>
              </a:rPr>
              <a:t>Механизмы</a:t>
            </a:r>
            <a:endParaRPr lang="ru-RU" sz="3000" dirty="0">
              <a:solidFill>
                <a:schemeClr val="bg1"/>
              </a:solidFill>
            </a:endParaRPr>
          </a:p>
        </p:txBody>
      </p:sp>
      <p:sp>
        <p:nvSpPr>
          <p:cNvPr id="6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85267"/>
          </a:xfrm>
        </p:spPr>
        <p:txBody>
          <a:bodyPr>
            <a:normAutofit fontScale="92500" lnSpcReduction="10000"/>
          </a:bodyPr>
          <a:lstStyle/>
          <a:p>
            <a:r>
              <a:rPr lang="ru-RU" dirty="0" err="1" smtClean="0"/>
              <a:t>Контекстуализация</a:t>
            </a:r>
            <a:r>
              <a:rPr lang="ru-RU" dirty="0" smtClean="0"/>
              <a:t> результатов школ;</a:t>
            </a:r>
          </a:p>
          <a:p>
            <a:r>
              <a:rPr lang="ru-RU" dirty="0" smtClean="0"/>
              <a:t>Сетевое взаимодействие между школами;</a:t>
            </a:r>
          </a:p>
          <a:p>
            <a:r>
              <a:rPr lang="ru-RU" dirty="0" smtClean="0"/>
              <a:t>Командная работа педагогов (КОУЧ, ПСО);</a:t>
            </a:r>
          </a:p>
          <a:p>
            <a:r>
              <a:rPr lang="ru-RU" dirty="0" smtClean="0"/>
              <a:t>Технологии коллективного планирования и анализа уроков, формирующего оценивания  и др. современные педагогические технологии</a:t>
            </a:r>
            <a:r>
              <a:rPr lang="ru-RU" dirty="0" smtClean="0"/>
              <a:t>;</a:t>
            </a:r>
          </a:p>
          <a:p>
            <a:r>
              <a:rPr lang="ru-RU" dirty="0" smtClean="0"/>
              <a:t>Современные технологии работы с родителями</a:t>
            </a:r>
            <a:endParaRPr lang="ru-RU" dirty="0" smtClean="0"/>
          </a:p>
          <a:p>
            <a:r>
              <a:rPr lang="ru-RU" dirty="0" smtClean="0"/>
              <a:t>Технологии учебного и распределенного лидерства для директоров и заместителей директоров школ;</a:t>
            </a:r>
          </a:p>
          <a:p>
            <a:r>
              <a:rPr lang="ru-RU" dirty="0" smtClean="0"/>
              <a:t>Работа с данными федеральных и региональных мониторингов, мониторинг реализации проекта;</a:t>
            </a:r>
          </a:p>
          <a:p>
            <a:r>
              <a:rPr lang="ru-RU" dirty="0" smtClean="0"/>
              <a:t>Координация усилий по оказанию помощи школам на всех уровнях.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498723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63040" y="38649"/>
            <a:ext cx="6965245" cy="1202485"/>
          </a:xfrm>
        </p:spPr>
        <p:txBody>
          <a:bodyPr/>
          <a:lstStyle/>
          <a:p>
            <a:r>
              <a:rPr lang="ru-RU" dirty="0" smtClean="0">
                <a:solidFill>
                  <a:schemeClr val="bg1"/>
                </a:solidFill>
                <a:hlinkClick r:id="rId2" action="ppaction://hlinkfile"/>
              </a:rPr>
              <a:t>Чек – лист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06400" y="1258067"/>
            <a:ext cx="8348134" cy="4944534"/>
          </a:xfrm>
        </p:spPr>
        <p:txBody>
          <a:bodyPr>
            <a:no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ru-RU" sz="3200" dirty="0"/>
              <a:t>Организационная инфраструктура проекта и общие ценности повышения </a:t>
            </a:r>
            <a:r>
              <a:rPr lang="ru-RU" sz="3200" dirty="0" smtClean="0"/>
              <a:t>образовательных.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3200" dirty="0"/>
              <a:t>Система повышения квалификации и профессионального </a:t>
            </a:r>
            <a:r>
              <a:rPr lang="ru-RU" sz="3200" dirty="0" smtClean="0"/>
              <a:t>развития.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3200" dirty="0"/>
              <a:t>Мониторинг, отчетность, опора на </a:t>
            </a:r>
            <a:r>
              <a:rPr lang="ru-RU" sz="3200" dirty="0" smtClean="0"/>
              <a:t>данные.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3200" dirty="0"/>
              <a:t>Организация взаимодействия между школами, педагогами, местным </a:t>
            </a:r>
            <a:r>
              <a:rPr lang="ru-RU" sz="3200" dirty="0" smtClean="0"/>
              <a:t>сообществом.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13568244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63040" y="38649"/>
            <a:ext cx="6965245" cy="1202485"/>
          </a:xfrm>
        </p:spPr>
        <p:txBody>
          <a:bodyPr/>
          <a:lstStyle/>
          <a:p>
            <a:r>
              <a:rPr lang="ru-RU" dirty="0" smtClean="0">
                <a:solidFill>
                  <a:schemeClr val="bg1"/>
                </a:solidFill>
              </a:rPr>
              <a:t>Лучшие практики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06399" y="1258066"/>
            <a:ext cx="8500533" cy="5193533"/>
          </a:xfrm>
        </p:spPr>
        <p:txBody>
          <a:bodyPr>
            <a:normAutofit fontScale="700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ru-RU" sz="3200" dirty="0" smtClean="0"/>
              <a:t>Модель «Цифровое образовательное кольцо» – Архангельская область.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3200" dirty="0" smtClean="0"/>
              <a:t>Проект «5 шагов качества» - Иркутская область.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3200" dirty="0" smtClean="0"/>
              <a:t>Проект «Мост дружбы»- Костромская область – Республика Тыва.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3200" dirty="0" smtClean="0"/>
              <a:t>Зональные кабинеты психологической помощи, мобильная служба психологов, логопедов, дефектологов – Курганская область.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3200" dirty="0" smtClean="0"/>
              <a:t>Проект «Учительский дом» – Пермский край.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3200" dirty="0" smtClean="0"/>
              <a:t>Проект «Электронный менеджер по качеству – Республика Хакассия.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3200" dirty="0" smtClean="0"/>
              <a:t>Проекты «Учитель Арктики», «Сезонная школа» – Республика Саха (Якутия).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3200" dirty="0" smtClean="0"/>
              <a:t>«</a:t>
            </a:r>
            <a:r>
              <a:rPr lang="ru-RU" sz="3200" dirty="0" err="1" smtClean="0"/>
              <a:t>Коучинговый</a:t>
            </a:r>
            <a:r>
              <a:rPr lang="ru-RU" sz="3200" dirty="0" smtClean="0"/>
              <a:t> центр», «Региональная ассоциация сельских инновационных </a:t>
            </a:r>
            <a:r>
              <a:rPr lang="ru-RU" sz="3200" dirty="0" err="1" smtClean="0"/>
              <a:t>кшол</a:t>
            </a:r>
            <a:r>
              <a:rPr lang="ru-RU" sz="3200" dirty="0" smtClean="0"/>
              <a:t>» – Калининградская область.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3200" dirty="0" smtClean="0"/>
              <a:t>Летняя школа для педагогов – Ярославская, Московская область, </a:t>
            </a:r>
            <a:r>
              <a:rPr lang="ru-RU" sz="3200" dirty="0" err="1" smtClean="0"/>
              <a:t>Респубблика</a:t>
            </a:r>
            <a:r>
              <a:rPr lang="ru-RU" sz="3200" dirty="0" smtClean="0"/>
              <a:t> Карелия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15646808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63040" y="38649"/>
            <a:ext cx="6965245" cy="1202485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Лучшие практики (обобщение)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06400" y="1258067"/>
            <a:ext cx="8348134" cy="4944534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ru-RU" sz="3200" dirty="0" smtClean="0"/>
              <a:t>Партнерства «сильных» и «слабых» школ, кураторские группы.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3200" dirty="0" smtClean="0"/>
              <a:t>Взаимодействие с вузами и колледжами.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3200" dirty="0" smtClean="0"/>
              <a:t>Финансовая поддержка (норматив, гранты).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3200" dirty="0" smtClean="0"/>
              <a:t>Муниципальные проекты сетевого взаимодействия школ в организации профильного обучения и дополнительного образования.</a:t>
            </a:r>
          </a:p>
          <a:p>
            <a:pPr marL="0" indent="0">
              <a:buNone/>
            </a:pP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407111741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ешка">
  <a:themeElements>
    <a:clrScheme name="Вешка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Вешка">
      <a:majorFont>
        <a:latin typeface="Constantia"/>
        <a:ea typeface=""/>
        <a:cs typeface=""/>
        <a:font script="Jpan" typeface="HGS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Grek" typeface="Arial"/>
        <a:font script="Cyrl" typeface="Arial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ешка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  <a:lumMod val="100000"/>
              </a:schemeClr>
            </a:gs>
            <a:gs pos="40000">
              <a:schemeClr val="phClr">
                <a:tint val="60000"/>
                <a:satMod val="130000"/>
                <a:lumMod val="100000"/>
              </a:schemeClr>
            </a:gs>
            <a:gs pos="100000">
              <a:schemeClr val="phClr">
                <a:tint val="96000"/>
                <a:lumMod val="108000"/>
              </a:schemeClr>
            </a:gs>
          </a:gsLst>
          <a:lin ang="5400000" scaled="0"/>
        </a:gradFill>
        <a:gradFill rotWithShape="1">
          <a:gsLst>
            <a:gs pos="0">
              <a:schemeClr val="phClr"/>
            </a:gs>
            <a:gs pos="100000">
              <a:schemeClr val="phClr">
                <a:shade val="76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80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38100" dir="4800000" sx="98000" sy="98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38100" dist="38100" dir="4800000" sx="96000" sy="96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240000"/>
            </a:lightRig>
          </a:scene3d>
          <a:sp3d>
            <a:bevelT w="28575" h="28575"/>
          </a:sp3d>
        </a:effectStyle>
      </a:effectStyleLst>
      <a:bgFillStyleLst>
        <a:solidFill>
          <a:schemeClr val="phClr">
            <a:tint val="93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satMod val="140000"/>
                <a:lumMod val="50000"/>
              </a:schemeClr>
              <a:schemeClr val="phClr">
                <a:tint val="95000"/>
                <a:satMod val="180000"/>
                <a:lumMod val="16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  <a:shade val="90000"/>
                <a:satMod val="120000"/>
                <a:lumMod val="54000"/>
              </a:schemeClr>
              <a:schemeClr val="phClr">
                <a:tint val="80000"/>
                <a:satMod val="160000"/>
                <a:lumMod val="14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2534</TotalTime>
  <Words>505</Words>
  <Application>Microsoft Office PowerPoint</Application>
  <PresentationFormat>Экран (4:3)</PresentationFormat>
  <Paragraphs>49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Вешка</vt:lpstr>
      <vt:lpstr>Система мер по  повышению качества работы школ, функционирующих в неблагоприятных социальных условиях, с различными социальными статусами и затратами ресурсов школы </vt:lpstr>
      <vt:lpstr>Цели и задачи</vt:lpstr>
      <vt:lpstr>Результаты по этапам</vt:lpstr>
      <vt:lpstr>Результаты по этапам</vt:lpstr>
      <vt:lpstr>Результаты по этапам</vt:lpstr>
      <vt:lpstr>Механизмы</vt:lpstr>
      <vt:lpstr>Чек – лист </vt:lpstr>
      <vt:lpstr>Лучшие практики</vt:lpstr>
      <vt:lpstr>Лучшие практики (обобщение)</vt:lpstr>
    </vt:vector>
  </TitlesOfParts>
  <Company>hse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Надежда</cp:lastModifiedBy>
  <cp:revision>164</cp:revision>
  <dcterms:created xsi:type="dcterms:W3CDTF">2012-05-27T04:17:28Z</dcterms:created>
  <dcterms:modified xsi:type="dcterms:W3CDTF">2017-05-12T03:31:57Z</dcterms:modified>
</cp:coreProperties>
</file>