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761" r:id="rId2"/>
    <p:sldMasterId id="2147483773" r:id="rId3"/>
  </p:sldMasterIdLst>
  <p:notesMasterIdLst>
    <p:notesMasterId r:id="rId17"/>
  </p:notesMasterIdLst>
  <p:sldIdLst>
    <p:sldId id="256" r:id="rId4"/>
    <p:sldId id="374" r:id="rId5"/>
    <p:sldId id="375" r:id="rId6"/>
    <p:sldId id="379" r:id="rId7"/>
    <p:sldId id="380" r:id="rId8"/>
    <p:sldId id="364" r:id="rId9"/>
    <p:sldId id="381" r:id="rId10"/>
    <p:sldId id="382" r:id="rId11"/>
    <p:sldId id="373" r:id="rId12"/>
    <p:sldId id="377" r:id="rId13"/>
    <p:sldId id="378" r:id="rId14"/>
    <p:sldId id="372" r:id="rId15"/>
    <p:sldId id="383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59" autoAdjust="0"/>
  </p:normalViewPr>
  <p:slideViewPr>
    <p:cSldViewPr snapToGrid="0" snapToObjects="1">
      <p:cViewPr>
        <p:scale>
          <a:sx n="45" d="100"/>
          <a:sy n="45" d="100"/>
        </p:scale>
        <p:origin x="-115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E6986-346B-614E-94BB-D32C197CB29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BFED-7945-BC42-8953-5F2835B7C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2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6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1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2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0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5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52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6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8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4701F5-C391-4732-B52F-0E1E21556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E406A3-1137-4FB7-926D-9F4CCC2F78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d-sYfx2Qg&amp;index=1&amp;list=PLfizaLcfGgmXTI2qAfr3Mv9WXTLoGSLtM&amp;t=5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d-sYfx2Qg&amp;list=PLfizaLcfGgmXTI2qAfr3Mv9WXTLoGSLtM" TargetMode="External"/><Relationship Id="rId2" Type="http://schemas.openxmlformats.org/officeDocument/2006/relationships/hyperlink" Target="https://www.youtube.com/watch?v=nd9ndcrjyc0&amp;t=806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JRXQbZXYvs&amp;index=5&amp;list=UUITLchizTAY0ph7mlG2CxRQ" TargetMode="External"/><Relationship Id="rId4" Type="http://schemas.openxmlformats.org/officeDocument/2006/relationships/hyperlink" Target="https://www.youtube.com/watch?v=PG7kzcDp8kw&amp;index=2&amp;list=UUITLchizTAY0ph7mlG2CxR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arelia.url.ph/wp-content/uploads/2016/08/%D0%94%D0%BE%D1%80%D0%BE%D0%B6%D0%BD%D0%B0%D1%8F-%D0%BA%D0%B0%D1%80%D1%82%D0%B0_%D0%BC%D1%83%D0%BD%D0%B8%D1%86%D0%B8%D0%BF%D0%B0%D0%BB%D0%B8%D1%82%D0%B5%D1%82_%D1%88%D0%BA%D0%BE%D0%BB%D0%B0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6533" y="2353735"/>
            <a:ext cx="8144934" cy="18280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Модели эффективной школы.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Оценка  эффективности и самоанализ   работы школы, функционирующей в  неблагоприятных социальных условиях </a:t>
            </a:r>
            <a:endParaRPr lang="ru-RU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490" y="4498622"/>
            <a:ext cx="5712179" cy="1524000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Инструменты эффективной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156" y="216340"/>
            <a:ext cx="7608711" cy="98592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Как </a:t>
            </a:r>
            <a:r>
              <a:rPr lang="ru-RU" sz="3200" dirty="0" smtClean="0">
                <a:solidFill>
                  <a:schemeClr val="bg1"/>
                </a:solidFill>
              </a:rPr>
              <a:t>в эффективной школе изменяют качество преподавания?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625600"/>
            <a:ext cx="8517467" cy="46905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Выявляют типичные </a:t>
            </a:r>
            <a:r>
              <a:rPr lang="ru-RU" dirty="0"/>
              <a:t>затруднений учащихся школы </a:t>
            </a:r>
            <a:r>
              <a:rPr lang="ru-RU" dirty="0" smtClean="0"/>
              <a:t>(РЦОКО)</a:t>
            </a:r>
            <a:r>
              <a:rPr lang="ru-RU" dirty="0"/>
              <a:t> </a:t>
            </a:r>
            <a:r>
              <a:rPr lang="ru-RU" dirty="0" smtClean="0"/>
              <a:t> и профессиональные дефициты педагогов.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Выбирают подходящие  </a:t>
            </a:r>
            <a:r>
              <a:rPr lang="ru-RU" dirty="0" smtClean="0">
                <a:hlinkClick r:id="rId2"/>
              </a:rPr>
              <a:t>эффективные педагогические технологи </a:t>
            </a:r>
            <a:r>
              <a:rPr lang="ru-RU" dirty="0" smtClean="0"/>
              <a:t>(формирующее оценивание, критическое мышление, креативность, работа в команде).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Объединяют учителей в </a:t>
            </a:r>
            <a:r>
              <a:rPr lang="ru-RU" dirty="0" smtClean="0">
                <a:hlinkClick r:id="rId3"/>
              </a:rPr>
              <a:t>профессиональные сообщества обучения</a:t>
            </a:r>
            <a:r>
              <a:rPr lang="ru-RU" dirty="0" smtClean="0"/>
              <a:t>, применяют </a:t>
            </a:r>
            <a:r>
              <a:rPr lang="ru-RU" dirty="0" smtClean="0">
                <a:hlinkClick r:id="rId4"/>
              </a:rPr>
              <a:t>кураторскую методик</a:t>
            </a:r>
            <a:r>
              <a:rPr lang="ru-RU" dirty="0" smtClean="0"/>
              <a:t>у, </a:t>
            </a:r>
            <a:r>
              <a:rPr lang="ru-RU" dirty="0" err="1" smtClean="0">
                <a:hlinkClick r:id="rId5"/>
              </a:rPr>
              <a:t>коучинг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Вовлекают всех учащихся в учебу и внеурочную деятельность по предметам.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0"/>
            <a:ext cx="7494693" cy="120248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Как управляют эффективными школами?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8667"/>
            <a:ext cx="8466667" cy="47582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Сопоставляют </a:t>
            </a:r>
            <a:r>
              <a:rPr lang="ru-RU" sz="2800" dirty="0"/>
              <a:t>«</a:t>
            </a:r>
            <a:r>
              <a:rPr lang="ru-RU" sz="2800" dirty="0" smtClean="0"/>
              <a:t>проблемные зоны» </a:t>
            </a:r>
            <a:r>
              <a:rPr lang="ru-RU" sz="2800" dirty="0"/>
              <a:t>в образовательных результатах учеников с «профессиональными дефицитами» педагогов</a:t>
            </a:r>
          </a:p>
          <a:p>
            <a:r>
              <a:rPr lang="ru-RU" sz="2800" dirty="0" smtClean="0"/>
              <a:t>Определяют приоритеты развития и разрабатывают  </a:t>
            </a:r>
            <a:r>
              <a:rPr lang="ru-RU" sz="2800" dirty="0" smtClean="0">
                <a:hlinkClick r:id="rId2"/>
              </a:rPr>
              <a:t>программы </a:t>
            </a:r>
            <a:r>
              <a:rPr lang="ru-RU" sz="2800" dirty="0">
                <a:hlinkClick r:id="rId2"/>
              </a:rPr>
              <a:t>перехода школы в эффективный режим </a:t>
            </a:r>
            <a:r>
              <a:rPr lang="ru-RU" sz="2800" dirty="0" smtClean="0">
                <a:hlinkClick r:id="rId2"/>
              </a:rPr>
              <a:t>работы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smtClean="0"/>
              <a:t>Выбирают эффективные управленческие стратегии педагогического и распределенного лидерства.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54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Стиль жизни эффективной школы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8" y="1627717"/>
            <a:ext cx="4119925" cy="42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4668" y="1318812"/>
            <a:ext cx="3556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«Живое» </a:t>
            </a:r>
            <a:r>
              <a:rPr lang="ru-RU" dirty="0" smtClean="0"/>
              <a:t>управление.</a:t>
            </a:r>
          </a:p>
          <a:p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система ценностей – консенсус по поводу высоких ожиданий, заявленных целей, четких правил и поддержки каждого </a:t>
            </a:r>
            <a:r>
              <a:rPr lang="ru-RU" dirty="0" smtClean="0"/>
              <a:t>ученика.</a:t>
            </a:r>
          </a:p>
          <a:p>
            <a:endParaRPr lang="ru-RU" dirty="0"/>
          </a:p>
          <a:p>
            <a:r>
              <a:rPr lang="ru-RU" dirty="0"/>
              <a:t>Активное взаимодействие и сотрудничество – сочетание поддержки и требовательности как на горизонтальном, так и на вертикальном уровне.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Совместное планирование и анализ действий – с участием педагогов и партнеров школы.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72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23" y="1991201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Это самый главный и самый трудно достигаемый эффект действий!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638" y="5436344"/>
            <a:ext cx="6406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«ходим к друг другу на уроки постоянно, и не по разнарядке», </a:t>
            </a:r>
          </a:p>
          <a:p>
            <a:r>
              <a:rPr lang="ru-RU" i="1" dirty="0" smtClean="0"/>
              <a:t>«открыты для всех, кто заинтересован в нашей работе», </a:t>
            </a:r>
          </a:p>
          <a:p>
            <a:r>
              <a:rPr lang="ru-RU" i="1" dirty="0" smtClean="0"/>
              <a:t>«ценим «голос ученика»…..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2638" y="4099938"/>
            <a:ext cx="4911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Школа открытых дверей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867" y="209561"/>
            <a:ext cx="7399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Культурный сдвиг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426" y="245316"/>
            <a:ext cx="6764309" cy="736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Роль эффективного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Pictures\барбе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426" y="1447800"/>
            <a:ext cx="69986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1934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 чего все начиналось?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625600"/>
            <a:ext cx="8229600" cy="4572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/>
              <a:t>В 1966 году в США </a:t>
            </a:r>
            <a:r>
              <a:rPr lang="ru-RU" sz="3200" dirty="0" smtClean="0"/>
              <a:t>опубликован </a:t>
            </a:r>
            <a:r>
              <a:rPr lang="ru-RU" sz="3200" dirty="0"/>
              <a:t>доклад Дж. </a:t>
            </a:r>
            <a:r>
              <a:rPr lang="ru-RU" sz="3200" dirty="0" err="1"/>
              <a:t>Колемана</a:t>
            </a:r>
            <a:r>
              <a:rPr lang="ru-RU" sz="3200" dirty="0"/>
              <a:t> «Образование для всех». Автор заключил, что семья, а не школа - главный определитель успехов учащихся. </a:t>
            </a:r>
            <a:r>
              <a:rPr lang="ru-RU" sz="3200" dirty="0" smtClean="0"/>
              <a:t>Это спровоцировало  </a:t>
            </a:r>
            <a:r>
              <a:rPr lang="ru-RU" sz="3200" dirty="0"/>
              <a:t>многочисленные исследования, которые стали основой для начала движения </a:t>
            </a:r>
            <a:r>
              <a:rPr lang="ru-RU" sz="3200" b="1" dirty="0"/>
              <a:t>эффективных школ</a:t>
            </a:r>
            <a:r>
              <a:rPr lang="ru-RU" sz="3200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dirty="0" smtClean="0"/>
              <a:t>ЦИТАТА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3924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Понятие эффективной школы зарождалось </a:t>
            </a:r>
            <a:r>
              <a:rPr lang="ru-RU" sz="8000" dirty="0">
                <a:solidFill>
                  <a:schemeClr val="tx1"/>
                </a:solidFill>
              </a:rPr>
              <a:t>в США в 1960-х годах и развивалось все последующие годы. Собственно, проблема заключалась в одном</a:t>
            </a:r>
            <a:r>
              <a:rPr lang="ru-RU" sz="8000" dirty="0">
                <a:solidFill>
                  <a:srgbClr val="FF0000"/>
                </a:solidFill>
              </a:rPr>
              <a:t>: можно ли оценивать школу по академическим результатам учеников? </a:t>
            </a:r>
            <a:r>
              <a:rPr lang="ru-RU" sz="8000" dirty="0">
                <a:solidFill>
                  <a:schemeClr val="tx1"/>
                </a:solidFill>
              </a:rPr>
              <a:t>Выделяя школы с наилучшими результатами, </a:t>
            </a:r>
            <a:r>
              <a:rPr lang="ru-RU" sz="8000" dirty="0">
                <a:solidFill>
                  <a:srgbClr val="C00000"/>
                </a:solidFill>
              </a:rPr>
              <a:t>не усугубляем ли мы</a:t>
            </a:r>
            <a:r>
              <a:rPr lang="ru-RU" sz="8000" dirty="0">
                <a:solidFill>
                  <a:schemeClr val="tx1"/>
                </a:solidFill>
              </a:rPr>
              <a:t> этим социальное </a:t>
            </a:r>
            <a:r>
              <a:rPr lang="ru-RU" sz="8000" dirty="0">
                <a:solidFill>
                  <a:srgbClr val="FF0000"/>
                </a:solidFill>
              </a:rPr>
              <a:t>неравенство в образовании? </a:t>
            </a:r>
            <a:endParaRPr lang="ru-RU" sz="8000" dirty="0" smtClean="0">
              <a:solidFill>
                <a:srgbClr val="FF0000"/>
              </a:solidFill>
            </a:endParaRPr>
          </a:p>
          <a:p>
            <a:endParaRPr lang="ru-RU" sz="6200" dirty="0">
              <a:solidFill>
                <a:schemeClr val="tx1"/>
              </a:solidFill>
            </a:endParaRPr>
          </a:p>
          <a:p>
            <a:endParaRPr lang="ru-RU" sz="6200" dirty="0" smtClean="0">
              <a:solidFill>
                <a:schemeClr val="tx1"/>
              </a:solidFill>
            </a:endParaRPr>
          </a:p>
          <a:p>
            <a:r>
              <a:rPr lang="ru-RU" sz="8000" dirty="0" smtClean="0">
                <a:solidFill>
                  <a:schemeClr val="tx1"/>
                </a:solidFill>
              </a:rPr>
              <a:t>Была </a:t>
            </a:r>
            <a:r>
              <a:rPr lang="ru-RU" sz="8000" dirty="0">
                <a:solidFill>
                  <a:schemeClr val="tx1"/>
                </a:solidFill>
              </a:rPr>
              <a:t>проведена масса разных исследований и о том, что успехи школьника в учебе прямо пропорциональны доходам его семьи, и что дело не в доходе семьи, а в образованности родителей, и что влияние школы на успеваемость ребенка слабое</a:t>
            </a:r>
            <a:r>
              <a:rPr lang="ru-RU" sz="6200" dirty="0">
                <a:solidFill>
                  <a:schemeClr val="tx1"/>
                </a:solidFill>
              </a:rPr>
              <a:t>, </a:t>
            </a:r>
            <a:r>
              <a:rPr lang="ru-RU" sz="14800" dirty="0">
                <a:solidFill>
                  <a:srgbClr val="FF0000"/>
                </a:solidFill>
              </a:rPr>
              <a:t>и что оно все же сильное</a:t>
            </a:r>
            <a:r>
              <a:rPr lang="ru-RU" sz="6200" dirty="0">
                <a:solidFill>
                  <a:schemeClr val="tx1"/>
                </a:solidFill>
              </a:rPr>
              <a:t> </a:t>
            </a:r>
            <a:r>
              <a:rPr lang="ru-RU" sz="8000" dirty="0">
                <a:solidFill>
                  <a:schemeClr val="tx1"/>
                </a:solidFill>
              </a:rPr>
              <a:t>— разные выводы привели в конце концов к гипотезе о том, что лишь выявляя школы, которые и в неблагоприятном социальном окружении добиваются высоких образовательных результатов, можно определить понятие «эффективная школа».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Главный лозунг движения эффективных школ: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chemeClr val="accent1"/>
                </a:solidFill>
              </a:rPr>
              <a:t>Успешные – не значит элитарные!</a:t>
            </a:r>
          </a:p>
          <a:p>
            <a:pPr algn="ctr">
              <a:buNone/>
            </a:pPr>
            <a:r>
              <a:rPr lang="ru-RU" sz="2800" dirty="0"/>
              <a:t>Да, школы не могут дать высокий уровень образования всем, но они могут ослабить эффект влияния социальной среды на результаты ученика. И таких школ в мире </a:t>
            </a:r>
            <a:r>
              <a:rPr lang="ru-RU" sz="2800" dirty="0" smtClean="0"/>
              <a:t>немало!!!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54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Хорошая </a:t>
            </a:r>
            <a:r>
              <a:rPr lang="ru-RU" sz="3200" dirty="0">
                <a:solidFill>
                  <a:schemeClr val="bg1"/>
                </a:solidFill>
              </a:rPr>
              <a:t>школа </a:t>
            </a:r>
            <a:r>
              <a:rPr lang="ru-RU" sz="3200" dirty="0" smtClean="0">
                <a:solidFill>
                  <a:schemeClr val="bg1"/>
                </a:solidFill>
              </a:rPr>
              <a:t> - школа для </a:t>
            </a:r>
            <a:r>
              <a:rPr lang="ru-RU" sz="3200" dirty="0">
                <a:solidFill>
                  <a:schemeClr val="bg1"/>
                </a:solidFill>
              </a:rPr>
              <a:t>Всех и для </a:t>
            </a:r>
            <a:r>
              <a:rPr lang="ru-RU" sz="3200" dirty="0" smtClean="0">
                <a:solidFill>
                  <a:schemeClr val="bg1"/>
                </a:solidFill>
              </a:rPr>
              <a:t>Каждого!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668" y="1368663"/>
            <a:ext cx="3454400" cy="48120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Это школа, которая </a:t>
            </a:r>
            <a:r>
              <a:rPr lang="ru-RU" sz="3200" dirty="0"/>
              <a:t>может обеспечивать «повышение жизненных шансов» всем своим </a:t>
            </a:r>
            <a:r>
              <a:rPr lang="ru-RU" sz="3200" dirty="0" smtClean="0"/>
              <a:t>ученикам, преодолевая неблагоприятные внешние факторы</a:t>
            </a:r>
            <a:endParaRPr lang="ru-RU" sz="31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18678" y="1619507"/>
            <a:ext cx="5317067" cy="4561159"/>
            <a:chOff x="1331640" y="116630"/>
            <a:chExt cx="6696744" cy="760041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31640" y="116630"/>
              <a:ext cx="6696744" cy="7600410"/>
              <a:chOff x="1979712" y="1746872"/>
              <a:chExt cx="4136082" cy="471031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979712" y="1746872"/>
                <a:ext cx="4136082" cy="4710314"/>
              </a:xfrm>
              <a:prstGeom prst="ellipse">
                <a:avLst/>
              </a:prstGeom>
              <a:solidFill>
                <a:srgbClr val="AFEB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2715605" y="2503551"/>
                <a:ext cx="2664296" cy="2592288"/>
              </a:xfrm>
              <a:prstGeom prst="ellipse">
                <a:avLst/>
              </a:prstGeom>
              <a:solidFill>
                <a:srgbClr val="65D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548506" y="3308313"/>
                <a:ext cx="998493" cy="982763"/>
              </a:xfrm>
              <a:prstGeom prst="ellipse">
                <a:avLst/>
              </a:prstGeom>
              <a:solidFill>
                <a:srgbClr val="2BA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3CC33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70208" y="3025403"/>
              <a:ext cx="1618135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301681"/>
                </a:avLst>
              </a:prstTxWarp>
              <a:spAutoFit/>
            </a:bodyPr>
            <a:lstStyle/>
            <a:p>
              <a:pPr algn="ctr"/>
              <a:r>
                <a:rPr lang="ru-RU" sz="2400" b="1" u="sng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РЕБЁНОК</a:t>
              </a:r>
              <a:endParaRPr lang="ru-RU" sz="2400" b="1" u="sng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Box 8">
              <a:hlinkClick r:id="rId2" action="ppaction://hlinksldjump"/>
            </p:cNvPr>
            <p:cNvSpPr txBox="1"/>
            <p:nvPr/>
          </p:nvSpPr>
          <p:spPr>
            <a:xfrm>
              <a:off x="3981101" y="3078133"/>
              <a:ext cx="1396343" cy="58477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Улучшение</a:t>
              </a:r>
            </a:p>
            <a:p>
              <a:pPr algn="ctr"/>
              <a:r>
                <a:rPr lang="ru-RU" sz="1600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результатов</a:t>
              </a:r>
              <a:endParaRPr lang="ru-RU" sz="1600" i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3263372" y="2149978"/>
              <a:ext cx="2592288" cy="9281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4800" b="1" spc="300" dirty="0" smtClean="0">
                  <a:solidFill>
                    <a:srgbClr val="117947"/>
                  </a:solidFill>
                </a:rPr>
                <a:t>ПЕДАГОГ</a:t>
              </a:r>
              <a:endParaRPr lang="ru-RU" sz="4800" b="1" spc="300" dirty="0">
                <a:solidFill>
                  <a:srgbClr val="11794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1062" y="4000133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117947"/>
                  </a:solidFill>
                </a:rPr>
                <a:t>Улучшение</a:t>
              </a:r>
            </a:p>
            <a:p>
              <a:pPr algn="ctr"/>
              <a:r>
                <a:rPr lang="ru-RU" sz="2400" i="1" dirty="0" smtClean="0">
                  <a:solidFill>
                    <a:srgbClr val="117947"/>
                  </a:solidFill>
                </a:rPr>
                <a:t>качества преподавания</a:t>
              </a:r>
              <a:endParaRPr lang="ru-RU" sz="2400" i="1" dirty="0">
                <a:solidFill>
                  <a:srgbClr val="117947"/>
                </a:solidFill>
              </a:endParaRPr>
            </a:p>
          </p:txBody>
        </p:sp>
        <p:sp>
          <p:nvSpPr>
            <p:cNvPr id="12" name="TextBox 11">
              <a:hlinkClick r:id="" action="ppaction://noaction"/>
            </p:cNvPr>
            <p:cNvSpPr txBox="1"/>
            <p:nvPr/>
          </p:nvSpPr>
          <p:spPr>
            <a:xfrm>
              <a:off x="1979712" y="1063378"/>
              <a:ext cx="5688632" cy="10703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145911"/>
                </a:avLst>
              </a:prstTxWarp>
              <a:spAutoFit/>
            </a:bodyPr>
            <a:lstStyle/>
            <a:p>
              <a:pPr algn="ctr"/>
              <a:r>
                <a:rPr lang="ru-RU" sz="4800" b="1" spc="300" dirty="0" smtClean="0">
                  <a:solidFill>
                    <a:srgbClr val="135513"/>
                  </a:solidFill>
                </a:rPr>
                <a:t>РУКОВОДИТЕЛЬ</a:t>
              </a:r>
              <a:endParaRPr lang="ru-RU" sz="4800" b="1" spc="300" dirty="0">
                <a:solidFill>
                  <a:srgbClr val="13551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3372" y="5177736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i="1" dirty="0" smtClean="0">
                  <a:solidFill>
                    <a:srgbClr val="135513"/>
                  </a:solidFill>
                </a:rPr>
                <a:t>Улучшение</a:t>
              </a:r>
            </a:p>
            <a:p>
              <a:pPr algn="ctr"/>
              <a:r>
                <a:rPr lang="ru-RU" sz="2800" i="1" dirty="0" smtClean="0">
                  <a:solidFill>
                    <a:srgbClr val="135513"/>
                  </a:solidFill>
                </a:rPr>
                <a:t>качества управления</a:t>
              </a:r>
              <a:endParaRPr lang="ru-RU" sz="2800" i="1" dirty="0">
                <a:solidFill>
                  <a:srgbClr val="13551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8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66" y="274638"/>
            <a:ext cx="7586133" cy="87682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7 ключевых характеристик – мера эффективности работы школы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Академические результаты — золотой стандарт школы. </a:t>
            </a:r>
          </a:p>
          <a:p>
            <a:pPr lvl="0"/>
            <a:r>
              <a:rPr lang="ru-RU" dirty="0"/>
              <a:t>Климат высоких ожиданий. Хорошо учиться — доблесть.</a:t>
            </a:r>
          </a:p>
          <a:p>
            <a:pPr lvl="0"/>
            <a:r>
              <a:rPr lang="ru-RU" dirty="0"/>
              <a:t>У школы есть четко сформулированная миссия, разделяемая всеми.</a:t>
            </a:r>
          </a:p>
          <a:p>
            <a:pPr lvl="0"/>
            <a:r>
              <a:rPr lang="ru-RU" dirty="0"/>
              <a:t>В школе безопасные и упорядоченные условия пребывания как для учеников, так и для учителей.</a:t>
            </a:r>
          </a:p>
          <a:p>
            <a:pPr lvl="0"/>
            <a:r>
              <a:rPr lang="ru-RU" dirty="0"/>
              <a:t>Налажена обратная связь «ученик-учитель», «учитель-руководитель».</a:t>
            </a:r>
          </a:p>
          <a:p>
            <a:pPr lvl="0"/>
            <a:r>
              <a:rPr lang="ru-RU" dirty="0"/>
              <a:t>Учитель предоставляет ученику возможность учиться на уроке.</a:t>
            </a:r>
          </a:p>
          <a:p>
            <a:pPr lvl="0"/>
            <a:r>
              <a:rPr lang="ru-RU" dirty="0"/>
              <a:t>Регулярно измеряется прогресс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Позитивные отношения с семьями учеников</a:t>
            </a:r>
          </a:p>
          <a:p>
            <a:pPr lvl="0"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Это то, что на самом деле работает- прирост результатов 15-18%!!!!</a:t>
            </a:r>
            <a:endParaRPr lang="ru-RU" sz="57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482" y="274638"/>
            <a:ext cx="7464317" cy="85010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Что делают школы?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5"/>
            <a:ext cx="6408712" cy="100811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Учителя</a:t>
            </a:r>
            <a:r>
              <a:rPr lang="ru-RU" sz="1800" b="1" dirty="0" smtClean="0">
                <a:solidFill>
                  <a:srgbClr val="FF0000"/>
                </a:solidFill>
              </a:rPr>
              <a:t> понимают и принимают </a:t>
            </a:r>
            <a:r>
              <a:rPr lang="ru-RU" sz="1800" dirty="0" smtClean="0"/>
              <a:t>новую ценностную профессиональную установку – повышение жизненных шансов всех детей, которых они учат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0515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411596"/>
            <a:ext cx="412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Формируют и артикулируют </a:t>
            </a:r>
            <a:r>
              <a:rPr lang="ru-RU" dirty="0" smtClean="0"/>
              <a:t>стратегию </a:t>
            </a:r>
          </a:p>
          <a:p>
            <a:pPr algn="ctr"/>
            <a:r>
              <a:rPr lang="ru-RU" dirty="0" smtClean="0"/>
              <a:t>высоких ожиданий от всех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95936" y="306140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40677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69813" y="4427820"/>
            <a:ext cx="5506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Разрабатывают и реализуют </a:t>
            </a:r>
            <a:r>
              <a:rPr lang="ru-RU" dirty="0" smtClean="0"/>
              <a:t>план (планы) улучшения</a:t>
            </a:r>
          </a:p>
          <a:p>
            <a:pPr algn="ctr"/>
            <a:r>
              <a:rPr lang="ru-RU" dirty="0" smtClean="0"/>
              <a:t> конкретных </a:t>
            </a:r>
          </a:p>
          <a:p>
            <a:pPr algn="ctr"/>
            <a:r>
              <a:rPr lang="ru-RU" dirty="0" smtClean="0"/>
              <a:t>результатов конкретных учеников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3429000"/>
            <a:ext cx="484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Выделяют </a:t>
            </a:r>
            <a:r>
              <a:rPr lang="ru-RU" dirty="0" smtClean="0"/>
              <a:t>группы с разными возможностями и</a:t>
            </a:r>
          </a:p>
          <a:p>
            <a:pPr algn="ctr"/>
            <a:r>
              <a:rPr lang="ru-RU" dirty="0" smtClean="0"/>
              <a:t> формируют адресные интервенции для них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53639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22483" y="5723964"/>
            <a:ext cx="586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Разрабатывают и осуществляют </a:t>
            </a:r>
            <a:r>
              <a:rPr lang="ru-RU" dirty="0" smtClean="0"/>
              <a:t>постоянный мониторинг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44824"/>
            <a:ext cx="461665" cy="40021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Учителя </a:t>
            </a:r>
            <a:r>
              <a:rPr lang="ru-RU" b="1" dirty="0" smtClean="0">
                <a:solidFill>
                  <a:srgbClr val="FF0000"/>
                </a:solidFill>
              </a:rPr>
              <a:t>начинают</a:t>
            </a:r>
            <a:r>
              <a:rPr lang="ru-RU" dirty="0" smtClean="0"/>
              <a:t> работать в командах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39552" y="1844822"/>
            <a:ext cx="360040" cy="43924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56376" y="1844823"/>
            <a:ext cx="738664" cy="4773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Директор </a:t>
            </a:r>
            <a:r>
              <a:rPr lang="ru-RU" b="1" dirty="0" smtClean="0">
                <a:solidFill>
                  <a:srgbClr val="FF0000"/>
                </a:solidFill>
              </a:rPr>
              <a:t>обсуждает</a:t>
            </a:r>
            <a:r>
              <a:rPr lang="ru-RU" dirty="0" smtClean="0"/>
              <a:t> все стратегические  решения с учителями</a:t>
            </a:r>
            <a:endParaRPr lang="ru-RU" dirty="0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7380312" y="1608666"/>
            <a:ext cx="360040" cy="49886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89" y="21715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Признаки эффективной школы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23" y="1468437"/>
            <a:ext cx="5637565" cy="51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416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Вешка</vt:lpstr>
      <vt:lpstr>Тема Office</vt:lpstr>
      <vt:lpstr>1_Тема Office</vt:lpstr>
      <vt:lpstr> Модели эффективной школы.    Оценка  эффективности и самоанализ   работы школы, функционирующей в  неблагоприятных социальных условиях </vt:lpstr>
      <vt:lpstr>Роль эффективного управления</vt:lpstr>
      <vt:lpstr>С чего все начиналось?</vt:lpstr>
      <vt:lpstr>ЦИТАТА</vt:lpstr>
      <vt:lpstr>Главный лозунг движения эффективных школ:</vt:lpstr>
      <vt:lpstr>Хорошая школа  - школа для Всех и для Каждого!</vt:lpstr>
      <vt:lpstr>7 ключевых характеристик – мера эффективности работы школы</vt:lpstr>
      <vt:lpstr>Что делают школы?</vt:lpstr>
      <vt:lpstr>Признаки эффективной школы</vt:lpstr>
      <vt:lpstr>Как в эффективной школе изменяют качество преподавания?</vt:lpstr>
      <vt:lpstr>  Как управляют эффективными школами?</vt:lpstr>
      <vt:lpstr>Стиль жизни эффективной школы</vt:lpstr>
      <vt:lpstr>Это самый главный и самый трудно достигаемый эффект действий!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167</cp:revision>
  <dcterms:created xsi:type="dcterms:W3CDTF">2012-05-27T04:17:28Z</dcterms:created>
  <dcterms:modified xsi:type="dcterms:W3CDTF">2017-05-05T11:35:49Z</dcterms:modified>
</cp:coreProperties>
</file>