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4" r:id="rId4"/>
    <p:sldId id="270" r:id="rId5"/>
    <p:sldId id="257" r:id="rId6"/>
    <p:sldId id="258" r:id="rId7"/>
    <p:sldId id="266" r:id="rId8"/>
    <p:sldId id="260" r:id="rId9"/>
    <p:sldId id="259" r:id="rId10"/>
    <p:sldId id="261" r:id="rId11"/>
    <p:sldId id="262" r:id="rId12"/>
    <p:sldId id="263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'R'!$B$27</c:f>
              <c:strCache>
                <c:ptCount val="1"/>
                <c:pt idx="0">
                  <c:v>1 квартиль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7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dLbls>
            <c:dLbl>
              <c:idx val="0"/>
              <c:layout>
                <c:manualLayout>
                  <c:x val="-9.4074074074074074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819444444444445E-2"/>
                  <c:y val="-4.66273010045382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976851851851745E-2"/>
                  <c:y val="-5.6988424863597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B0F0"/>
                    </a:solidFill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'R'!$C$26:$F$26</c:f>
              <c:strCache>
                <c:ptCount val="4"/>
                <c:pt idx="0">
                  <c:v>2003 год</c:v>
                </c:pt>
                <c:pt idx="1">
                  <c:v>2006 год</c:v>
                </c:pt>
                <c:pt idx="2">
                  <c:v>2009 год</c:v>
                </c:pt>
                <c:pt idx="3">
                  <c:v>2012 год</c:v>
                </c:pt>
              </c:strCache>
            </c:strRef>
          </c:cat>
          <c:val>
            <c:numRef>
              <c:f>'R'!$C$27:$F$27</c:f>
              <c:numCache>
                <c:formatCode>0</c:formatCode>
                <c:ptCount val="4"/>
                <c:pt idx="0">
                  <c:v>447.36</c:v>
                </c:pt>
                <c:pt idx="1">
                  <c:v>452.09</c:v>
                </c:pt>
                <c:pt idx="2">
                  <c:v>438.89</c:v>
                </c:pt>
                <c:pt idx="3" formatCode="#,##0">
                  <c:v>453.12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'R'!$B$28</c:f>
              <c:strCache>
                <c:ptCount val="1"/>
                <c:pt idx="0">
                  <c:v>2 квартиль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circle"/>
            <c:size val="8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Lbls>
            <c:dLbl>
              <c:idx val="0"/>
              <c:layout>
                <c:manualLayout>
                  <c:x val="-8.819444444444445E-2"/>
                  <c:y val="1.0361531793381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518518518518518E-2"/>
                  <c:y val="5.18076589669063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699074074073967E-2"/>
                  <c:y val="3.6265361276834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92D050"/>
                    </a:solidFill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'R'!$C$26:$F$26</c:f>
              <c:strCache>
                <c:ptCount val="4"/>
                <c:pt idx="0">
                  <c:v>2003 год</c:v>
                </c:pt>
                <c:pt idx="1">
                  <c:v>2006 год</c:v>
                </c:pt>
                <c:pt idx="2">
                  <c:v>2009 год</c:v>
                </c:pt>
                <c:pt idx="3">
                  <c:v>2012 год</c:v>
                </c:pt>
              </c:strCache>
            </c:strRef>
          </c:cat>
          <c:val>
            <c:numRef>
              <c:f>'R'!$C$28:$F$28</c:f>
              <c:numCache>
                <c:formatCode>0</c:formatCode>
                <c:ptCount val="4"/>
                <c:pt idx="0">
                  <c:v>463.51</c:v>
                </c:pt>
                <c:pt idx="1">
                  <c:v>469.62</c:v>
                </c:pt>
                <c:pt idx="2">
                  <c:v>460.85</c:v>
                </c:pt>
                <c:pt idx="3" formatCode="#,##0">
                  <c:v>474.91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'R'!$B$29</c:f>
              <c:strCache>
                <c:ptCount val="1"/>
                <c:pt idx="0">
                  <c:v>3 квартиль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dLbls>
            <c:dLbl>
              <c:idx val="0"/>
              <c:layout>
                <c:manualLayout>
                  <c:x val="-8.5254629629629625E-2"/>
                  <c:y val="2.07230635867625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458333333333334E-2"/>
                  <c:y val="4.14461271735250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291689814814815E-2"/>
                  <c:y val="5.18076589669063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C000"/>
                    </a:solidFill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'R'!$C$26:$F$26</c:f>
              <c:strCache>
                <c:ptCount val="4"/>
                <c:pt idx="0">
                  <c:v>2003 год</c:v>
                </c:pt>
                <c:pt idx="1">
                  <c:v>2006 год</c:v>
                </c:pt>
                <c:pt idx="2">
                  <c:v>2009 год</c:v>
                </c:pt>
                <c:pt idx="3">
                  <c:v>2012 год</c:v>
                </c:pt>
              </c:strCache>
            </c:strRef>
          </c:cat>
          <c:val>
            <c:numRef>
              <c:f>'R'!$C$29:$F$29</c:f>
              <c:numCache>
                <c:formatCode>0</c:formatCode>
                <c:ptCount val="4"/>
                <c:pt idx="0">
                  <c:v>474.78</c:v>
                </c:pt>
                <c:pt idx="1">
                  <c:v>482.39</c:v>
                </c:pt>
                <c:pt idx="2">
                  <c:v>476.88</c:v>
                </c:pt>
                <c:pt idx="3" formatCode="#,##0">
                  <c:v>490.43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'R'!$B$30</c:f>
              <c:strCache>
                <c:ptCount val="1"/>
                <c:pt idx="0">
                  <c:v>4 квартиль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3"/>
              <c:layout>
                <c:manualLayout>
                  <c:x val="-1.2068055555555556E-2"/>
                  <c:y val="2.1254194074753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'R'!$C$26:$F$26</c:f>
              <c:strCache>
                <c:ptCount val="4"/>
                <c:pt idx="0">
                  <c:v>2003 год</c:v>
                </c:pt>
                <c:pt idx="1">
                  <c:v>2006 год</c:v>
                </c:pt>
                <c:pt idx="2">
                  <c:v>2009 год</c:v>
                </c:pt>
                <c:pt idx="3">
                  <c:v>2012 год</c:v>
                </c:pt>
              </c:strCache>
            </c:strRef>
          </c:cat>
          <c:val>
            <c:numRef>
              <c:f>'R'!$C$30:$F$30</c:f>
              <c:numCache>
                <c:formatCode>0</c:formatCode>
                <c:ptCount val="4"/>
                <c:pt idx="0">
                  <c:v>495.67</c:v>
                </c:pt>
                <c:pt idx="1">
                  <c:v>500.3</c:v>
                </c:pt>
                <c:pt idx="2">
                  <c:v>495.93</c:v>
                </c:pt>
                <c:pt idx="3" formatCode="#,##0">
                  <c:v>503.11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12832"/>
        <c:axId val="35114368"/>
      </c:lineChart>
      <c:catAx>
        <c:axId val="3511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crossAx val="35114368"/>
        <c:crosses val="autoZero"/>
        <c:auto val="1"/>
        <c:lblAlgn val="ctr"/>
        <c:lblOffset val="100"/>
        <c:noMultiLvlLbl val="0"/>
      </c:catAx>
      <c:valAx>
        <c:axId val="35114368"/>
        <c:scaling>
          <c:orientation val="minMax"/>
          <c:max val="510"/>
          <c:min val="430"/>
        </c:scaling>
        <c:delete val="0"/>
        <c:axPos val="l"/>
        <c:numFmt formatCode="0" sourceLinked="1"/>
        <c:majorTickMark val="none"/>
        <c:minorTickMark val="none"/>
        <c:tickLblPos val="nextTo"/>
        <c:crossAx val="35112832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6.76414351851852E-2"/>
          <c:y val="0.78931987150068861"/>
          <c:w val="0.90293472222222226"/>
          <c:h val="0.1795955331191695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2"/>
                </a:solidFill>
              </a:defRPr>
            </a:pPr>
            <a:r>
              <a:rPr lang="ru-RU">
                <a:solidFill>
                  <a:schemeClr val="accent2"/>
                </a:solidFill>
              </a:rPr>
              <a:t>Высокий ИСБ</a:t>
            </a:r>
          </a:p>
        </c:rich>
      </c:tx>
      <c:layout>
        <c:manualLayout>
          <c:xMode val="edge"/>
          <c:yMode val="edge"/>
          <c:x val="0.31947134013688"/>
          <c:y val="8.066256527052549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449202154975199"/>
          <c:y val="0.12052896900344399"/>
          <c:w val="0.63654307616175398"/>
          <c:h val="0.78767127726549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Диаграмма 1</c:v>
                </c:pt>
              </c:strCache>
            </c:strRef>
          </c:tx>
          <c:spPr>
            <a:gradFill>
              <a:gsLst>
                <a:gs pos="100000">
                  <a:srgbClr val="F68B66"/>
                </a:gs>
                <a:gs pos="0">
                  <a:srgbClr val="F15A25"/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FF754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DE3-48FF-A400-33A25FDC7701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DE3-48FF-A400-33A25FDC7701}"/>
              </c:ext>
            </c:extLst>
          </c:dPt>
          <c:dPt>
            <c:idx val="2"/>
            <c:bubble3D val="0"/>
            <c:spPr>
              <a:solidFill>
                <a:srgbClr val="A0D56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DE3-48FF-A400-33A25FDC7701}"/>
              </c:ext>
            </c:extLst>
          </c:dPt>
          <c:dLbls>
            <c:dLbl>
              <c:idx val="0"/>
              <c:layout>
                <c:manualLayout>
                  <c:x val="-0.11704932727052"/>
                  <c:y val="8.93386845906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002698387503383"/>
                      <c:h val="0.108687692108284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DE3-48FF-A400-33A25FDC7701}"/>
                </c:ext>
              </c:extLst>
            </c:dLbl>
            <c:dLbl>
              <c:idx val="1"/>
              <c:layout>
                <c:manualLayout>
                  <c:x val="-0.121729488987031"/>
                  <c:y val="-0.12346704414425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E3-48FF-A400-33A25FDC7701}"/>
                </c:ext>
              </c:extLst>
            </c:dLbl>
            <c:dLbl>
              <c:idx val="2"/>
              <c:layout>
                <c:manualLayout>
                  <c:x val="0.13906884622926"/>
                  <c:y val="-5.75377086985461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E3-48FF-A400-33A25FDC770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Низкий балл ЕГЭ</c:v>
                </c:pt>
                <c:pt idx="1">
                  <c:v>Средний балл ЕГЭ</c:v>
                </c:pt>
                <c:pt idx="2">
                  <c:v>Высокий балл ЕГЭ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18</c:v>
                </c:pt>
                <c:pt idx="1">
                  <c:v>32</c:v>
                </c:pt>
                <c:pt idx="2">
                  <c:v>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E3-48FF-A400-33A25FDC7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2"/>
                </a:solidFill>
              </a:defRPr>
            </a:pPr>
            <a:r>
              <a:rPr lang="ru-RU" dirty="0">
                <a:solidFill>
                  <a:schemeClr val="accent2"/>
                </a:solidFill>
              </a:rPr>
              <a:t>Низкий ИСБ</a:t>
            </a:r>
          </a:p>
        </c:rich>
      </c:tx>
      <c:layout>
        <c:manualLayout>
          <c:xMode val="edge"/>
          <c:yMode val="edge"/>
          <c:x val="0.35372615568482102"/>
          <c:y val="6.9877841855955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952079792643"/>
          <c:y val="0.123468457208458"/>
          <c:w val="0.58073907393317103"/>
          <c:h val="0.723002536755176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Диаграмма 1</c:v>
                </c:pt>
              </c:strCache>
            </c:strRef>
          </c:tx>
          <c:spPr>
            <a:gradFill>
              <a:gsLst>
                <a:gs pos="100000">
                  <a:srgbClr val="F68B66"/>
                </a:gs>
                <a:gs pos="0">
                  <a:srgbClr val="F15A25"/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FF754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043-413D-AC99-0788FF098D4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043-413D-AC99-0788FF098D4B}"/>
              </c:ext>
            </c:extLst>
          </c:dPt>
          <c:dPt>
            <c:idx val="2"/>
            <c:bubble3D val="0"/>
            <c:spPr>
              <a:solidFill>
                <a:srgbClr val="A0D56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043-413D-AC99-0788FF098D4B}"/>
              </c:ext>
            </c:extLst>
          </c:dPt>
          <c:dLbls>
            <c:dLbl>
              <c:idx val="1"/>
              <c:layout>
                <c:manualLayout>
                  <c:x val="0.13183280268158101"/>
                  <c:y val="-0.1479298416656510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43-413D-AC99-0788FF098D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Низкий балл ЕГЭ</c:v>
                </c:pt>
                <c:pt idx="1">
                  <c:v>Средний балл ЕГЭ</c:v>
                </c:pt>
                <c:pt idx="2">
                  <c:v>Высокий балл ЕГЭ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45</c:v>
                </c:pt>
                <c:pt idx="1">
                  <c:v>34</c:v>
                </c:pt>
                <c:pt idx="2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043-413D-AC99-0788FF098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22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54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28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3198-3D4C-4A3A-BC08-81DA9AC327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6672" y="331591"/>
            <a:ext cx="7344816" cy="53392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110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56263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97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30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7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53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5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29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31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04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8042-23BA-4DB6-AFAB-8EA880195CAC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24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живут неблагополучные школы и что они могут?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740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Школы, работающие в сложных социальных условиях, обладают меньшими ресурсами.  Контингент </a:t>
            </a:r>
            <a:r>
              <a:rPr lang="ru-RU" sz="2400" dirty="0" smtClean="0"/>
              <a:t>школы и зарплата </a:t>
            </a:r>
            <a:r>
              <a:rPr lang="ru-RU" sz="2400" dirty="0" smtClean="0"/>
              <a:t>учителей.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10</a:t>
            </a:fld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352927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55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Школы, работающие в сложных социальных условиях, имеют меньше возможности для развития</a:t>
            </a:r>
            <a:r>
              <a:rPr lang="ru-RU" dirty="0" smtClean="0"/>
              <a:t>. </a:t>
            </a:r>
            <a:r>
              <a:rPr lang="ru-RU" sz="2700" dirty="0" smtClean="0"/>
              <a:t>Программы поддержки.</a:t>
            </a:r>
            <a:endParaRPr lang="ru-RU" sz="27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11</a:t>
            </a:fld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9036496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215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Контингент и самочувствие учителей</a:t>
            </a:r>
            <a:endParaRPr lang="ru-RU" dirty="0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57338"/>
            <a:ext cx="4495800" cy="530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340768"/>
            <a:ext cx="4427984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349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0646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Возможны стратегии, позволяющие эффективно достигать высоких результатов для всех</a:t>
            </a:r>
            <a:endParaRPr lang="ru-RU" sz="2400" dirty="0"/>
          </a:p>
        </p:txBody>
      </p:sp>
      <p:pic>
        <p:nvPicPr>
          <p:cNvPr id="3" name="Содержимое 6" descr="PEE-Venn2-1024x902.jp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875" r="-29875"/>
          <a:stretch>
            <a:fillRect/>
          </a:stretch>
        </p:blipFill>
        <p:spPr>
          <a:xfrm>
            <a:off x="611560" y="1772816"/>
            <a:ext cx="8037140" cy="446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4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Дети из семей с разными социальными, экономическими и культурными ресурсами учатся в разных школах</a:t>
            </a:r>
            <a:endParaRPr lang="en-GB" sz="2800" b="1" dirty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4848" y="2060848"/>
            <a:ext cx="7632848" cy="443618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436096" y="4278940"/>
            <a:ext cx="3707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Индекс   отражает степень, в которой учащиеся из различных социально-экономических групп посещают  </a:t>
            </a:r>
            <a:r>
              <a:rPr lang="ru-RU" sz="1600" dirty="0" smtClean="0"/>
              <a:t>одни и </a:t>
            </a:r>
            <a:r>
              <a:rPr lang="ru-RU" sz="1600" dirty="0" smtClean="0"/>
              <a:t>те </a:t>
            </a:r>
            <a:r>
              <a:rPr lang="ru-RU" sz="1600" dirty="0" smtClean="0"/>
              <a:t>же школы</a:t>
            </a:r>
          </a:p>
        </p:txBody>
      </p:sp>
    </p:spTree>
    <p:extLst>
      <p:ext uri="{BB962C8B-B14F-4D97-AF65-F5344CB8AC3E}">
        <p14:creationId xmlns:p14="http://schemas.microsoft.com/office/powerpoint/2010/main" val="162524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Динамика среднего балла по тесту </a:t>
            </a:r>
            <a:r>
              <a:rPr lang="en-US" sz="2400" dirty="0"/>
              <a:t>PISA</a:t>
            </a:r>
            <a:r>
              <a:rPr lang="ru-RU" sz="2400" dirty="0"/>
              <a:t> по группам школ с разным </a:t>
            </a:r>
            <a:r>
              <a:rPr lang="ru-RU" sz="2400" dirty="0" smtClean="0"/>
              <a:t>СЭС. Разрывы в результатах школ сохраняются.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099187"/>
              </p:ext>
            </p:extLst>
          </p:nvPr>
        </p:nvGraphicFramePr>
        <p:xfrm>
          <a:off x="107504" y="1600200"/>
          <a:ext cx="903649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999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669727" y="101203"/>
            <a:ext cx="7804547" cy="595813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400"/>
            </a:lvl1pPr>
          </a:lstStyle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ru-RU" sz="2700" dirty="0" smtClean="0"/>
              <a:t> </a:t>
            </a:r>
            <a:r>
              <a:rPr lang="ru-RU" sz="2700" dirty="0"/>
              <a:t>За период 2000-х выкристаллизовалось территориальное неравенство. </a:t>
            </a:r>
            <a:r>
              <a:rPr lang="ru-RU" dirty="0"/>
              <a:t/>
            </a:r>
            <a:br>
              <a:rPr lang="ru-RU" dirty="0"/>
            </a:br>
            <a:endParaRPr dirty="0"/>
          </a:p>
        </p:txBody>
      </p:sp>
      <p:sp>
        <p:nvSpPr>
          <p:cNvPr id="152" name="Shape 152"/>
          <p:cNvSpPr/>
          <p:nvPr/>
        </p:nvSpPr>
        <p:spPr>
          <a:xfrm>
            <a:off x="4762746" y="1525989"/>
            <a:ext cx="3915948" cy="441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>
            <a:spAutoFit/>
          </a:bodyPr>
          <a:lstStyle>
            <a:lvl1pPr algn="just">
              <a:defRPr sz="2400"/>
            </a:lvl1pPr>
          </a:lstStyle>
          <a:p>
            <a:endParaRPr dirty="0"/>
          </a:p>
        </p:txBody>
      </p:sp>
      <p:grpSp>
        <p:nvGrpSpPr>
          <p:cNvPr id="155" name="Group 155"/>
          <p:cNvGrpSpPr/>
          <p:nvPr/>
        </p:nvGrpSpPr>
        <p:grpSpPr>
          <a:xfrm>
            <a:off x="323528" y="1839717"/>
            <a:ext cx="8502417" cy="4109564"/>
            <a:chOff x="-4315918" y="141964"/>
            <a:chExt cx="10894660" cy="5000448"/>
          </a:xfrm>
        </p:grpSpPr>
        <p:sp>
          <p:nvSpPr>
            <p:cNvPr id="153" name="Shape 153"/>
            <p:cNvSpPr/>
            <p:nvPr/>
          </p:nvSpPr>
          <p:spPr>
            <a:xfrm>
              <a:off x="-4315918" y="141964"/>
              <a:ext cx="10894660" cy="7364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defTabSz="457200">
                <a:defRPr sz="2000">
                  <a:solidFill>
                    <a:srgbClr val="002F73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dirty="0" err="1" smtClean="0"/>
                <a:t>Динамика</a:t>
              </a:r>
              <a:r>
                <a:rPr dirty="0" smtClean="0"/>
                <a:t> </a:t>
              </a:r>
              <a:r>
                <a:rPr dirty="0" err="1" smtClean="0"/>
                <a:t>тестовых</a:t>
              </a:r>
              <a:r>
                <a:rPr dirty="0" smtClean="0"/>
                <a:t> </a:t>
              </a:r>
              <a:r>
                <a:rPr dirty="0" err="1" smtClean="0"/>
                <a:t>баллов</a:t>
              </a:r>
              <a:r>
                <a:rPr dirty="0" smtClean="0"/>
                <a:t> PISA </a:t>
              </a:r>
              <a:r>
                <a:rPr dirty="0" err="1" smtClean="0"/>
                <a:t>по</a:t>
              </a:r>
              <a:r>
                <a:rPr dirty="0" smtClean="0"/>
                <a:t> </a:t>
              </a:r>
              <a:r>
                <a:rPr dirty="0" err="1" smtClean="0"/>
                <a:t>типам</a:t>
              </a:r>
              <a:r>
                <a:rPr dirty="0" smtClean="0"/>
                <a:t> </a:t>
              </a:r>
              <a:r>
                <a:rPr dirty="0" err="1" smtClean="0"/>
                <a:t>населенных</a:t>
              </a:r>
              <a:r>
                <a:rPr dirty="0" smtClean="0"/>
                <a:t> </a:t>
              </a:r>
              <a:r>
                <a:rPr dirty="0" err="1" smtClean="0"/>
                <a:t>пунктов</a:t>
              </a:r>
              <a:r>
                <a:rPr dirty="0" smtClean="0"/>
                <a:t>, </a:t>
              </a:r>
              <a:r>
                <a:rPr dirty="0" err="1" smtClean="0"/>
                <a:t>математика</a:t>
              </a:r>
              <a:endParaRPr dirty="0"/>
            </a:p>
          </p:txBody>
        </p:sp>
        <p:pic>
          <p:nvPicPr>
            <p:cNvPr id="154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2864215" y="947644"/>
              <a:ext cx="8528747" cy="419476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28901993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>Разрыв в результатах детей из разных социальных групп  в России на уровне  среднего международного.  Детей, преодолевших социальные барьеры меньше, чем в среднем.</a:t>
            </a:r>
            <a:r>
              <a:rPr lang="en-US" sz="2400" dirty="0" smtClean="0"/>
              <a:t> </a:t>
            </a:r>
            <a:r>
              <a:rPr lang="en-US" sz="2400" dirty="0"/>
              <a:t>PISA-2015</a:t>
            </a:r>
            <a:r>
              <a:rPr lang="ru-RU" sz="2400" dirty="0"/>
              <a:t>.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5</a:t>
            </a:fld>
            <a:endParaRPr lang="ru-RU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71" t="40355" r="5002" b="36909"/>
          <a:stretch>
            <a:fillRect/>
          </a:stretch>
        </p:blipFill>
        <p:spPr bwMode="auto">
          <a:xfrm>
            <a:off x="-180528" y="2204864"/>
            <a:ext cx="10081120" cy="46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08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2800" dirty="0" smtClean="0"/>
              <a:t>Чтобы эффективно </a:t>
            </a:r>
            <a:r>
              <a:rPr lang="ru-RU" sz="2800" dirty="0"/>
              <a:t> </a:t>
            </a:r>
            <a:r>
              <a:rPr lang="ru-RU" sz="2800" dirty="0" smtClean="0"/>
              <a:t>принимать управленческие решения необходимо оценивать </a:t>
            </a:r>
            <a:r>
              <a:rPr lang="ru-RU" sz="2800" dirty="0" smtClean="0"/>
              <a:t> условия работы школ. Индекс социального благополучия школы.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6</a:t>
            </a:fld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636588" y="1435100"/>
            <a:ext cx="8507412" cy="4691063"/>
          </a:xfrm>
        </p:spPr>
        <p:txBody>
          <a:bodyPr>
            <a:normAutofit/>
          </a:bodyPr>
          <a:lstStyle/>
          <a:p>
            <a:pPr algn="just"/>
            <a:endParaRPr lang="ru-RU" sz="1800" dirty="0" smtClean="0">
              <a:solidFill>
                <a:srgbClr val="F15A25"/>
              </a:solidFill>
            </a:endParaRPr>
          </a:p>
          <a:p>
            <a:pPr algn="just"/>
            <a:r>
              <a:rPr lang="ru-RU" sz="1800" dirty="0" smtClean="0">
                <a:solidFill>
                  <a:srgbClr val="F15A25"/>
                </a:solidFill>
              </a:rPr>
              <a:t>ИСБ </a:t>
            </a:r>
            <a:r>
              <a:rPr lang="ru-RU" sz="1800" dirty="0">
                <a:solidFill>
                  <a:srgbClr val="F15A25"/>
                </a:solidFill>
              </a:rPr>
              <a:t>= 70 + </a:t>
            </a:r>
            <a:r>
              <a:rPr lang="en-GB" sz="1800" dirty="0">
                <a:solidFill>
                  <a:srgbClr val="F15A25"/>
                </a:solidFill>
              </a:rPr>
              <a:t>30</a:t>
            </a:r>
            <a:r>
              <a:rPr lang="ru-RU" sz="1800" dirty="0">
                <a:solidFill>
                  <a:srgbClr val="F15A25"/>
                </a:solidFill>
              </a:rPr>
              <a:t>%*«доля учащихся из семей, в которых </a:t>
            </a:r>
            <a:r>
              <a:rPr lang="ru-RU" sz="1800" dirty="0" smtClean="0">
                <a:solidFill>
                  <a:srgbClr val="F15A25"/>
                </a:solidFill>
              </a:rPr>
              <a:t> </a:t>
            </a:r>
            <a:r>
              <a:rPr lang="ru-RU" sz="1800" dirty="0">
                <a:solidFill>
                  <a:srgbClr val="F15A25"/>
                </a:solidFill>
              </a:rPr>
              <a:t>оба родителя имеют высшее образование» - </a:t>
            </a:r>
            <a:r>
              <a:rPr lang="en-GB" sz="1800" dirty="0">
                <a:solidFill>
                  <a:srgbClr val="F15A25"/>
                </a:solidFill>
              </a:rPr>
              <a:t>30</a:t>
            </a:r>
            <a:r>
              <a:rPr lang="ru-RU" sz="1800" dirty="0">
                <a:solidFill>
                  <a:srgbClr val="F15A25"/>
                </a:solidFill>
              </a:rPr>
              <a:t>%*«доля учащихся из семей, где один или оба родителей являются безработными» - 40%*«доля детей с </a:t>
            </a:r>
            <a:r>
              <a:rPr lang="ru-RU" sz="1800" dirty="0" err="1">
                <a:solidFill>
                  <a:srgbClr val="F15A25"/>
                </a:solidFill>
              </a:rPr>
              <a:t>девиантным</a:t>
            </a:r>
            <a:r>
              <a:rPr lang="ru-RU" sz="1800" dirty="0">
                <a:solidFill>
                  <a:srgbClr val="F15A25"/>
                </a:solidFill>
              </a:rPr>
              <a:t> поведением» </a:t>
            </a:r>
            <a:endParaRPr lang="ru-RU" sz="1800" b="1" dirty="0">
              <a:solidFill>
                <a:srgbClr val="F15A25"/>
              </a:solidFill>
            </a:endParaRPr>
          </a:p>
          <a:p>
            <a:endParaRPr lang="ru-RU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764540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11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33872" y="475607"/>
            <a:ext cx="7982544" cy="533921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Академическая дифференциация школ в зависимости от </a:t>
            </a:r>
            <a:r>
              <a:rPr lang="ru-RU" sz="2400" b="1" dirty="0" smtClean="0">
                <a:solidFill>
                  <a:schemeClr val="accent2"/>
                </a:solidFill>
              </a:rPr>
              <a:t>ИСБ. Данные региональных исследований.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graphicFrame>
        <p:nvGraphicFramePr>
          <p:cNvPr id="37" name="Диаграмма 36"/>
          <p:cNvGraphicFramePr/>
          <p:nvPr>
            <p:extLst>
              <p:ext uri="{D42A27DB-BD31-4B8C-83A1-F6EECF244321}">
                <p14:modId xmlns:p14="http://schemas.microsoft.com/office/powerpoint/2010/main" val="4251434508"/>
              </p:ext>
            </p:extLst>
          </p:nvPr>
        </p:nvGraphicFramePr>
        <p:xfrm>
          <a:off x="251520" y="1700808"/>
          <a:ext cx="428404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2" name="Диаграмма 41"/>
          <p:cNvGraphicFramePr/>
          <p:nvPr>
            <p:extLst>
              <p:ext uri="{D42A27DB-BD31-4B8C-83A1-F6EECF244321}">
                <p14:modId xmlns:p14="http://schemas.microsoft.com/office/powerpoint/2010/main" val="1621119947"/>
              </p:ext>
            </p:extLst>
          </p:nvPr>
        </p:nvGraphicFramePr>
        <p:xfrm>
          <a:off x="4427984" y="1772816"/>
          <a:ext cx="45000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6"/>
          <p:cNvSpPr txBox="1"/>
          <p:nvPr/>
        </p:nvSpPr>
        <p:spPr>
          <a:xfrm>
            <a:off x="395536" y="6381328"/>
            <a:ext cx="118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База: 150 школ</a:t>
            </a:r>
          </a:p>
        </p:txBody>
      </p:sp>
    </p:spTree>
    <p:extLst>
      <p:ext uri="{BB962C8B-B14F-4D97-AF65-F5344CB8AC3E}">
        <p14:creationId xmlns:p14="http://schemas.microsoft.com/office/powerpoint/2010/main" val="1019331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Школы с неблагополучным контингентом могут показывать высокие результаты. </a:t>
            </a:r>
            <a:r>
              <a:rPr lang="ru-RU" sz="2400" dirty="0" err="1" smtClean="0"/>
              <a:t>Резильентные</a:t>
            </a:r>
            <a:r>
              <a:rPr lang="ru-RU" sz="2400" dirty="0" smtClean="0"/>
              <a:t> школы.  Данные МЭО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8</a:t>
            </a:fld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772816"/>
            <a:ext cx="784887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56176" y="4509120"/>
            <a:ext cx="208823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+mj-lt"/>
              </a:rPr>
              <a:t>Доля, не набравших минимальный балл ЕГЭ</a:t>
            </a:r>
            <a:endParaRPr lang="ru-RU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361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800" dirty="0" smtClean="0"/>
              <a:t>Школы </a:t>
            </a:r>
            <a:r>
              <a:rPr lang="ru-RU" sz="2800" dirty="0" smtClean="0"/>
              <a:t>способны  компенсировать  социальные и культурные дефициты семей. Данные МЭО.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9</a:t>
            </a:fld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00200"/>
            <a:ext cx="8208912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34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257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Как живут неблагополучные школы и что они могут?</vt:lpstr>
      <vt:lpstr>Дети из семей с разными социальными, экономическими и культурными ресурсами учатся в разных школах</vt:lpstr>
      <vt:lpstr>Динамика среднего балла по тесту PISA по группам школ с разным СЭС. Разрывы в результатах школ сохраняются.</vt:lpstr>
      <vt:lpstr>    За период 2000-х выкристаллизовалось территориальное неравенство.  </vt:lpstr>
      <vt:lpstr> Разрыв в результатах детей из разных социальных групп  в России на уровне  среднего международного.  Детей, преодолевших социальные барьеры меньше, чем в среднем. PISA-2015. </vt:lpstr>
      <vt:lpstr>Чтобы эффективно  принимать управленческие решения необходимо оценивать  условия работы школ. Индекс социального благополучия школы.</vt:lpstr>
      <vt:lpstr>Академическая дифференциация школ в зависимости от ИСБ. Данные региональных исследований.</vt:lpstr>
      <vt:lpstr>Школы с неблагополучным контингентом могут показывать высокие результаты. Резильентные школы.  Данные МЭО</vt:lpstr>
      <vt:lpstr>Школы способны  компенсировать  социальные и культурные дефициты семей. Данные МЭО.</vt:lpstr>
      <vt:lpstr>Школы, работающие в сложных социальных условиях, обладают меньшими ресурсами.  Контингент школы и зарплата учителей.</vt:lpstr>
      <vt:lpstr>Школы, работающие в сложных социальных условиях, имеют меньше возможности для развития. Программы поддержки.</vt:lpstr>
      <vt:lpstr>Контингент и самочувствие учителей</vt:lpstr>
      <vt:lpstr>Возможны стратегии, позволяющие эффективно достигать высоких результатов для всех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живут неблагополучные школы и что они могут?</dc:title>
  <dc:creator>PC</dc:creator>
  <cp:lastModifiedBy>Студент НИУ ВШЭ</cp:lastModifiedBy>
  <cp:revision>14</cp:revision>
  <dcterms:created xsi:type="dcterms:W3CDTF">2016-12-12T22:38:34Z</dcterms:created>
  <dcterms:modified xsi:type="dcterms:W3CDTF">2016-12-13T10:51:40Z</dcterms:modified>
</cp:coreProperties>
</file>