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4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1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52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19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38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61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95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36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0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5C1E-6C5E-4DF7-A288-C29892EDD771}" type="datetimeFigureOut">
              <a:rPr lang="ru-RU" smtClean="0"/>
              <a:pPr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B4AA6-8FAA-457A-B590-85A94AE70A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35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99592" y="332656"/>
            <a:ext cx="69304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муниципальное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общеобразовательное учреждение  </a:t>
            </a:r>
            <a:endParaRPr lang="ru-RU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Средняя  школа с углубленным изучением </a:t>
            </a:r>
            <a:endParaRPr lang="ru-RU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отдельных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предметов «Провинциальный колледж»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Реализация перехода к Федеральному образовательному стандарту среднего общего образования: модель перехода, подходы к формированию ООП</a:t>
            </a: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 smtClean="0">
                <a:latin typeface="Times New Roman"/>
                <a:ea typeface="Times New Roman"/>
                <a:cs typeface="Times New Roman"/>
              </a:rPr>
              <a:t>КонтактыКон</a:t>
            </a:r>
            <a:endParaRPr lang="ru-RU" sz="1400" dirty="0">
              <a:ea typeface="Times New Roman"/>
              <a:cs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Провинциальный колледж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6441"/>
            <a:ext cx="8352515" cy="49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13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/>
              <a:t>Предполагаемая аудитория </a:t>
            </a:r>
            <a:r>
              <a:rPr lang="ru-RU" sz="2400" b="1" dirty="0" smtClean="0"/>
              <a:t>– </a:t>
            </a:r>
            <a:r>
              <a:rPr lang="ru-RU" sz="2400" b="1" dirty="0" smtClean="0"/>
              <a:t>команды школ (администраторы </a:t>
            </a:r>
            <a:r>
              <a:rPr lang="ru-RU" sz="2400" b="1" dirty="0" smtClean="0"/>
              <a:t>и </a:t>
            </a:r>
            <a:r>
              <a:rPr lang="ru-RU" sz="2400" b="1" dirty="0" smtClean="0"/>
              <a:t>учителя), переходящих в 2018 году на ФГОС СОО, представляющие разные муниципальные районы</a:t>
            </a:r>
            <a:endParaRPr lang="ru-RU" sz="2400" b="1" dirty="0" smtClean="0"/>
          </a:p>
          <a:p>
            <a:pPr algn="ctr"/>
            <a:endParaRPr lang="ru-RU" sz="2400" b="1" u="sng" dirty="0" smtClean="0"/>
          </a:p>
          <a:p>
            <a:pPr algn="ctr"/>
            <a:r>
              <a:rPr lang="ru-RU" sz="2400" b="1" u="sng" dirty="0" smtClean="0"/>
              <a:t>Сроки</a:t>
            </a:r>
            <a:r>
              <a:rPr lang="ru-RU" sz="2400" b="1" dirty="0" smtClean="0"/>
              <a:t> </a:t>
            </a:r>
            <a:r>
              <a:rPr lang="ru-RU" sz="2400" b="1" dirty="0" smtClean="0"/>
              <a:t>– февраль 2018 года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u="sng" dirty="0" smtClean="0"/>
              <a:t>Объем</a:t>
            </a:r>
            <a:r>
              <a:rPr lang="ru-RU" sz="2400" b="1" dirty="0" smtClean="0"/>
              <a:t> – 36 часов</a:t>
            </a:r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Особенности ФГОС СОО: алгоритм формирования учебных планов </a:t>
            </a:r>
            <a:r>
              <a:rPr lang="ru-RU" sz="2800" b="1" u="sng" dirty="0" smtClean="0"/>
              <a:t>учащихся</a:t>
            </a:r>
            <a:r>
              <a:rPr lang="ru-RU" sz="2800" b="1" dirty="0" smtClean="0"/>
              <a:t>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Обязательные предметные области. Предметы углубленного и базового уровня. Профили обучения. Подходы к конструированию учебного плана. Смена учебного плана. Проблемы переходного периода и способы их преодоления.</a:t>
            </a:r>
            <a:endParaRPr lang="ru-RU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Проект как обязательный элемент ФГОС СОО</a:t>
            </a:r>
            <a:r>
              <a:rPr lang="ru-RU" sz="2800" b="1" dirty="0" smtClean="0"/>
              <a:t> </a:t>
            </a:r>
          </a:p>
          <a:p>
            <a:pPr algn="just"/>
            <a:r>
              <a:rPr lang="ru-RU" sz="2800" b="1" dirty="0" smtClean="0"/>
              <a:t>	Подходы к включению индивидуального исследовательского проекта в учебный план профиля и индивидуальный учебный план. Индивидуальный проект как возможность реализации универсальных учебных действий.</a:t>
            </a:r>
            <a:endParaRPr lang="ru-RU" sz="2800" dirty="0" smtClean="0"/>
          </a:p>
          <a:p>
            <a:pPr algn="just"/>
            <a:r>
              <a:rPr lang="ru-RU" sz="2800" b="1" dirty="0" smtClean="0"/>
              <a:t>	Роль исследовательской деятельности в формировании профессионального самоопределения старших школьников (в свете ФГОС СОО). </a:t>
            </a:r>
            <a:endParaRPr lang="ru-RU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Подходы к организации внеурочной </a:t>
            </a:r>
            <a:r>
              <a:rPr lang="ru-RU" sz="2800" b="1" u="sng" dirty="0" smtClean="0"/>
              <a:t>деятельности</a:t>
            </a:r>
            <a:endParaRPr lang="ru-RU" sz="2800" b="1" u="sng" dirty="0" smtClean="0"/>
          </a:p>
          <a:p>
            <a:pPr algn="ctr"/>
            <a:endParaRPr lang="ru-RU" sz="2800" b="1" u="sng" dirty="0" smtClean="0"/>
          </a:p>
          <a:p>
            <a:pPr algn="ctr"/>
            <a:r>
              <a:rPr lang="ru-RU" sz="2800" b="1" dirty="0" smtClean="0"/>
              <a:t> Объем внеурочной деятельности: качество и количество. Основные этапы и принципы организации внеурочной деятельности. Структура внеурочной деятельности. </a:t>
            </a:r>
            <a:r>
              <a:rPr lang="ru-RU" sz="2800" b="1" dirty="0" smtClean="0"/>
              <a:t>Алгоритм составления плана внеурочной деятельности. Проблемы </a:t>
            </a:r>
            <a:r>
              <a:rPr lang="ru-RU" sz="2800" b="1" dirty="0" smtClean="0"/>
              <a:t>организации внеурочной деятельности.</a:t>
            </a:r>
            <a:endParaRPr lang="ru-RU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Локальные акты образовательного учреждения при переходе к </a:t>
            </a:r>
            <a:r>
              <a:rPr lang="ru-RU" sz="2800" b="1" u="sng" dirty="0" smtClean="0"/>
              <a:t>ФГОС СОО</a:t>
            </a:r>
            <a:endParaRPr lang="ru-RU" sz="2800" b="1" u="sng" dirty="0" smtClean="0"/>
          </a:p>
          <a:p>
            <a:pPr algn="ctr"/>
            <a:endParaRPr lang="ru-RU" sz="2800" b="1" dirty="0" smtClean="0"/>
          </a:p>
          <a:p>
            <a:pPr algn="ctr"/>
            <a:endParaRPr lang="ru-RU" sz="2800" b="1" u="sng" dirty="0" smtClean="0"/>
          </a:p>
          <a:p>
            <a:pPr algn="ctr"/>
            <a:r>
              <a:rPr lang="ru-RU" sz="2800" b="1" u="sng" dirty="0" smtClean="0"/>
              <a:t>Рабочие программы учебных предметов. Организация урока, принципы и приемы со-деятельности учителя и </a:t>
            </a:r>
            <a:r>
              <a:rPr lang="ru-RU" sz="2800" b="1" u="sng" dirty="0" smtClean="0"/>
              <a:t>ученика</a:t>
            </a:r>
            <a:endParaRPr lang="ru-RU" sz="2800" u="sng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/>
              <a:t>Подходы к оцениванию образовательных результатов в соответствии с ФГОС </a:t>
            </a:r>
            <a:r>
              <a:rPr lang="ru-RU" sz="2800" b="1" u="sng" dirty="0" smtClean="0"/>
              <a:t>СОО</a:t>
            </a:r>
            <a:endParaRPr lang="ru-RU" sz="2800" b="1" u="sng" dirty="0" smtClean="0"/>
          </a:p>
          <a:p>
            <a:endParaRPr lang="ru-RU" sz="2800" b="1" dirty="0" smtClean="0"/>
          </a:p>
          <a:p>
            <a:pPr algn="just"/>
            <a:r>
              <a:rPr lang="ru-RU" sz="2800" b="1" dirty="0" smtClean="0"/>
              <a:t>Особенности реализации ФГОС СОО, влияющие на систему оценивания образовательных результатов. </a:t>
            </a:r>
            <a:endParaRPr lang="ru-RU" sz="2800" dirty="0" smtClean="0"/>
          </a:p>
          <a:p>
            <a:pPr algn="just"/>
            <a:r>
              <a:rPr lang="ru-RU" sz="2800" b="1" dirty="0" smtClean="0"/>
              <a:t> </a:t>
            </a:r>
            <a:endParaRPr lang="ru-RU" sz="2800" dirty="0" smtClean="0"/>
          </a:p>
          <a:p>
            <a:pPr algn="just"/>
            <a:r>
              <a:rPr lang="ru-RU" sz="2800" b="1" dirty="0" smtClean="0"/>
              <a:t>Условия для формирования личностных результатов. Предметные и </a:t>
            </a:r>
            <a:r>
              <a:rPr lang="ru-RU" sz="2800" b="1" dirty="0" err="1" smtClean="0"/>
              <a:t>метапредметные</a:t>
            </a:r>
            <a:r>
              <a:rPr lang="ru-RU" sz="2800" b="1" dirty="0" smtClean="0"/>
              <a:t> результаты. </a:t>
            </a:r>
            <a:endParaRPr lang="ru-RU" sz="2800" dirty="0" smtClean="0"/>
          </a:p>
          <a:p>
            <a:pPr algn="just"/>
            <a:r>
              <a:rPr lang="ru-RU" sz="2800" b="1" dirty="0" smtClean="0"/>
              <a:t> </a:t>
            </a:r>
            <a:endParaRPr lang="ru-RU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Особенности осуществления ФГОС СОО в Великосельской школе </a:t>
            </a:r>
            <a:endParaRPr lang="ru-RU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184"/>
            <a:ext cx="2676042" cy="145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73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8000"/>
            <a:ext cx="8928992" cy="6624736"/>
          </a:xfrm>
          <a:prstGeom prst="roundRect">
            <a:avLst>
              <a:gd name="adj" fmla="val 1098"/>
            </a:avLst>
          </a:prstGeom>
          <a:solidFill>
            <a:srgbClr val="008080"/>
          </a:solidFill>
          <a:ln w="6350">
            <a:solidFill>
              <a:schemeClr val="accent5">
                <a:lumMod val="75000"/>
              </a:schemeClr>
            </a:solidFill>
          </a:ln>
          <a:effectLst>
            <a:glow rad="101600">
              <a:srgbClr val="009999">
                <a:alpha val="40000"/>
              </a:srgbClr>
            </a:glo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Контакты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Семко Елена Романовна, 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директор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колледжа, кандидат физико-математических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наук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Тел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.:30-33-38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err="1">
                <a:latin typeface="Times New Roman"/>
                <a:ea typeface="Times New Roman"/>
                <a:cs typeface="Times New Roman"/>
              </a:rPr>
              <a:t>Лощакова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Ольга Владимировна, 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заместитель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директора по учебной работе, кандидат исторических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наук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Тел.:21-23-85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Фомичева Анна Николаевна, </a:t>
            </a:r>
            <a:endParaRPr lang="ru-RU" b="1" dirty="0" smtClean="0"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заместитель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директора по учебной работе, кандидат биологических наук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Тел.:21-23-85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 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e-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mail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u="sng" dirty="0">
                <a:latin typeface="Times New Roman"/>
                <a:ea typeface="Times New Roman"/>
                <a:cs typeface="Times New Roman"/>
              </a:rPr>
              <a:t>yarprovcol@yandex.ru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 err="1">
                <a:latin typeface="Times New Roman"/>
                <a:ea typeface="Times New Roman"/>
                <a:cs typeface="Times New Roman"/>
              </a:rPr>
              <a:t>cайт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i="1" u="sng" dirty="0">
                <a:latin typeface="Times New Roman"/>
                <a:ea typeface="Times New Roman"/>
                <a:cs typeface="Times New Roman"/>
              </a:rPr>
              <a:t>http://pcollege.edu.yar.ru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ea typeface="Times New Roman"/>
              <a:cs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866" y="216112"/>
            <a:ext cx="69304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286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215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Николаевна</dc:creator>
  <cp:lastModifiedBy>завуч</cp:lastModifiedBy>
  <cp:revision>11</cp:revision>
  <cp:lastPrinted>2017-11-29T06:53:06Z</cp:lastPrinted>
  <dcterms:created xsi:type="dcterms:W3CDTF">2017-04-25T04:13:43Z</dcterms:created>
  <dcterms:modified xsi:type="dcterms:W3CDTF">2017-11-29T07:03:54Z</dcterms:modified>
</cp:coreProperties>
</file>