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1" r:id="rId3"/>
    <p:sldId id="269" r:id="rId4"/>
    <p:sldId id="270" r:id="rId5"/>
    <p:sldId id="265" r:id="rId6"/>
    <p:sldId id="259" r:id="rId7"/>
    <p:sldId id="267" r:id="rId8"/>
    <p:sldId id="275" r:id="rId9"/>
    <p:sldId id="274" r:id="rId10"/>
    <p:sldId id="271" r:id="rId11"/>
    <p:sldId id="272" r:id="rId12"/>
    <p:sldId id="273" r:id="rId13"/>
    <p:sldId id="262" r:id="rId14"/>
    <p:sldId id="276" r:id="rId15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00966F-6BC6-4396-A23B-D13A3B22A8E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978AA7-4121-432A-9076-E0A81C781FD4}">
      <dgm:prSet phldrT="[Текст]" custT="1"/>
      <dgm:spPr/>
      <dgm:t>
        <a:bodyPr/>
        <a:lstStyle/>
        <a:p>
          <a:pPr algn="l"/>
          <a:r>
            <a:rPr lang="ru-RU" sz="1800" b="1" dirty="0" smtClean="0"/>
            <a:t>Мотивационный </a:t>
          </a:r>
        </a:p>
        <a:p>
          <a:pPr algn="r"/>
          <a:r>
            <a:rPr lang="ru-RU" sz="1400" dirty="0" smtClean="0"/>
            <a:t>Фиксация начального состояния ПС, коррекция заказа на ППК</a:t>
          </a:r>
          <a:endParaRPr lang="ru-RU" sz="1400" dirty="0"/>
        </a:p>
      </dgm:t>
    </dgm:pt>
    <dgm:pt modelId="{69629C8E-7773-4BDE-A993-C508B93206D2}" type="parTrans" cxnId="{3BBA4617-7728-4B97-B080-6C1B834892BE}">
      <dgm:prSet/>
      <dgm:spPr/>
      <dgm:t>
        <a:bodyPr/>
        <a:lstStyle/>
        <a:p>
          <a:endParaRPr lang="ru-RU"/>
        </a:p>
      </dgm:t>
    </dgm:pt>
    <dgm:pt modelId="{0036EA37-6E66-4E88-9263-F5DC88DC7EFA}" type="sibTrans" cxnId="{3BBA4617-7728-4B97-B080-6C1B834892BE}">
      <dgm:prSet/>
      <dgm:spPr/>
      <dgm:t>
        <a:bodyPr/>
        <a:lstStyle/>
        <a:p>
          <a:endParaRPr lang="ru-RU"/>
        </a:p>
      </dgm:t>
    </dgm:pt>
    <dgm:pt modelId="{B772E230-2915-4618-B597-02FA2759A231}">
      <dgm:prSet phldrT="[Текст]" custT="1"/>
      <dgm:spPr/>
      <dgm:t>
        <a:bodyPr/>
        <a:lstStyle/>
        <a:p>
          <a:pPr algn="l"/>
          <a:r>
            <a:rPr lang="ru-RU" sz="1800" b="1" dirty="0" smtClean="0"/>
            <a:t>ПК</a:t>
          </a:r>
        </a:p>
        <a:p>
          <a:pPr algn="l"/>
          <a:r>
            <a:rPr lang="ru-RU" sz="1800" dirty="0" smtClean="0"/>
            <a:t>Компетентность в реализации СОПП на уровне ОО. Формирование команды</a:t>
          </a:r>
          <a:endParaRPr lang="ru-RU" sz="1800" dirty="0"/>
        </a:p>
      </dgm:t>
    </dgm:pt>
    <dgm:pt modelId="{23C5EAA0-55D4-40B4-9241-BA5DE4B68039}" type="parTrans" cxnId="{87AF9971-6F1A-4B2E-A35A-1C6CE15BAE7C}">
      <dgm:prSet/>
      <dgm:spPr/>
      <dgm:t>
        <a:bodyPr/>
        <a:lstStyle/>
        <a:p>
          <a:endParaRPr lang="ru-RU"/>
        </a:p>
      </dgm:t>
    </dgm:pt>
    <dgm:pt modelId="{C0070001-2D11-46A1-84A6-53038BB81F66}" type="sibTrans" cxnId="{87AF9971-6F1A-4B2E-A35A-1C6CE15BAE7C}">
      <dgm:prSet/>
      <dgm:spPr/>
      <dgm:t>
        <a:bodyPr/>
        <a:lstStyle/>
        <a:p>
          <a:endParaRPr lang="ru-RU"/>
        </a:p>
      </dgm:t>
    </dgm:pt>
    <dgm:pt modelId="{DA1ABA34-5E2A-4868-9721-6782080B91A4}">
      <dgm:prSet phldrT="[Текст]" custT="1"/>
      <dgm:spPr/>
      <dgm:t>
        <a:bodyPr/>
        <a:lstStyle/>
        <a:p>
          <a:pPr algn="l"/>
          <a:r>
            <a:rPr lang="ru-RU" sz="1800" b="1" dirty="0" smtClean="0"/>
            <a:t>Стажировка </a:t>
          </a:r>
        </a:p>
        <a:p>
          <a:pPr algn="l"/>
          <a:r>
            <a:rPr lang="ru-RU" sz="1800" dirty="0" smtClean="0"/>
            <a:t>Разработка ПС образовательной организации</a:t>
          </a:r>
          <a:endParaRPr lang="ru-RU" sz="1800" dirty="0"/>
        </a:p>
      </dgm:t>
    </dgm:pt>
    <dgm:pt modelId="{423BB7C0-39B9-4C4B-9588-ADF2E2D5EB4B}" type="parTrans" cxnId="{E30F8C37-99E3-4B74-A436-4B7572586AF5}">
      <dgm:prSet/>
      <dgm:spPr/>
      <dgm:t>
        <a:bodyPr/>
        <a:lstStyle/>
        <a:p>
          <a:endParaRPr lang="ru-RU"/>
        </a:p>
      </dgm:t>
    </dgm:pt>
    <dgm:pt modelId="{5FE60C77-36DD-46D2-AC5B-8CB2EEB8E6E0}" type="sibTrans" cxnId="{E30F8C37-99E3-4B74-A436-4B7572586AF5}">
      <dgm:prSet/>
      <dgm:spPr/>
      <dgm:t>
        <a:bodyPr/>
        <a:lstStyle/>
        <a:p>
          <a:endParaRPr lang="ru-RU"/>
        </a:p>
      </dgm:t>
    </dgm:pt>
    <dgm:pt modelId="{5A998ABD-C1C8-4469-BA90-18CBE9FCEB53}">
      <dgm:prSet/>
      <dgm:spPr/>
      <dgm:t>
        <a:bodyPr/>
        <a:lstStyle/>
        <a:p>
          <a:r>
            <a:rPr lang="ru-RU" b="1" dirty="0" smtClean="0"/>
            <a:t>Системная реализация СОПП в ОО</a:t>
          </a:r>
        </a:p>
        <a:p>
          <a:r>
            <a:rPr lang="ru-RU" dirty="0" smtClean="0"/>
            <a:t>Наличие опыта самостоятельной  системной реализации СОПП в организации.</a:t>
          </a:r>
          <a:endParaRPr lang="ru-RU" dirty="0"/>
        </a:p>
      </dgm:t>
    </dgm:pt>
    <dgm:pt modelId="{5FB889DF-F83F-4E7F-8BAF-DB1256FB74B0}" type="parTrans" cxnId="{AC5138D9-9674-4C13-A203-FA08635D8A46}">
      <dgm:prSet/>
      <dgm:spPr/>
      <dgm:t>
        <a:bodyPr/>
        <a:lstStyle/>
        <a:p>
          <a:endParaRPr lang="ru-RU"/>
        </a:p>
      </dgm:t>
    </dgm:pt>
    <dgm:pt modelId="{9703CEE0-AA8F-4FB5-81AD-F93D2DE48E8F}" type="sibTrans" cxnId="{AC5138D9-9674-4C13-A203-FA08635D8A46}">
      <dgm:prSet/>
      <dgm:spPr/>
      <dgm:t>
        <a:bodyPr/>
        <a:lstStyle/>
        <a:p>
          <a:endParaRPr lang="ru-RU"/>
        </a:p>
      </dgm:t>
    </dgm:pt>
    <dgm:pt modelId="{00C1192E-4FF2-470A-A905-E6E33759570C}">
      <dgm:prSet/>
      <dgm:spPr/>
      <dgm:t>
        <a:bodyPr/>
        <a:lstStyle/>
        <a:p>
          <a:r>
            <a:rPr lang="ru-RU" b="1" dirty="0" smtClean="0"/>
            <a:t>Разработка Программы развития ОО</a:t>
          </a:r>
          <a:endParaRPr lang="ru-RU" b="1" dirty="0"/>
        </a:p>
      </dgm:t>
    </dgm:pt>
    <dgm:pt modelId="{DD0B2392-F746-4E3E-8D2C-299E464F6AB9}" type="parTrans" cxnId="{96674AE7-E0A7-48FA-8691-E21772A69CDA}">
      <dgm:prSet/>
      <dgm:spPr/>
      <dgm:t>
        <a:bodyPr/>
        <a:lstStyle/>
        <a:p>
          <a:endParaRPr lang="ru-RU"/>
        </a:p>
      </dgm:t>
    </dgm:pt>
    <dgm:pt modelId="{BE055C25-E7A8-4AA8-B081-DAFEA56018E2}" type="sibTrans" cxnId="{96674AE7-E0A7-48FA-8691-E21772A69CDA}">
      <dgm:prSet/>
      <dgm:spPr/>
      <dgm:t>
        <a:bodyPr/>
        <a:lstStyle/>
        <a:p>
          <a:endParaRPr lang="ru-RU"/>
        </a:p>
      </dgm:t>
    </dgm:pt>
    <dgm:pt modelId="{95A6D5D9-EBEF-4238-A28F-EC4039144E2D}" type="pres">
      <dgm:prSet presAssocID="{1B00966F-6BC6-4396-A23B-D13A3B22A8E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8F38C2-BFD2-4974-A541-A781FF66DBC6}" type="pres">
      <dgm:prSet presAssocID="{1B00966F-6BC6-4396-A23B-D13A3B22A8E8}" presName="dummyMaxCanvas" presStyleCnt="0">
        <dgm:presLayoutVars/>
      </dgm:prSet>
      <dgm:spPr/>
    </dgm:pt>
    <dgm:pt modelId="{084F1AD2-1F42-4E5F-9497-9406660EF601}" type="pres">
      <dgm:prSet presAssocID="{1B00966F-6BC6-4396-A23B-D13A3B22A8E8}" presName="FiveNodes_1" presStyleLbl="node1" presStyleIdx="0" presStyleCnt="5" custScaleX="99942" custLinFactNeighborX="-1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F91E2-C447-4E1F-98F7-ACFB884E60A0}" type="pres">
      <dgm:prSet presAssocID="{1B00966F-6BC6-4396-A23B-D13A3B22A8E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7ED33C-C285-40C7-A6B2-47CF5A5D95BA}" type="pres">
      <dgm:prSet presAssocID="{1B00966F-6BC6-4396-A23B-D13A3B22A8E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32646C-08B9-44F6-A962-A24EE480687F}" type="pres">
      <dgm:prSet presAssocID="{1B00966F-6BC6-4396-A23B-D13A3B22A8E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3AFFE-67DD-40AB-B69F-F031A5D294E2}" type="pres">
      <dgm:prSet presAssocID="{1B00966F-6BC6-4396-A23B-D13A3B22A8E8}" presName="FiveNodes_5" presStyleLbl="node1" presStyleIdx="4" presStyleCnt="5" custLinFactNeighborX="-525" custLinFactNeighborY="-2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EC3BD-6873-42FD-A423-A8E1A7C750F5}" type="pres">
      <dgm:prSet presAssocID="{1B00966F-6BC6-4396-A23B-D13A3B22A8E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2394B-58AB-4640-8675-650A4C8B0363}" type="pres">
      <dgm:prSet presAssocID="{1B00966F-6BC6-4396-A23B-D13A3B22A8E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4F6F1-D569-40C4-8D2A-D7D6CAD2DE97}" type="pres">
      <dgm:prSet presAssocID="{1B00966F-6BC6-4396-A23B-D13A3B22A8E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F61EE-5997-444C-8672-E77E5A3AB168}" type="pres">
      <dgm:prSet presAssocID="{1B00966F-6BC6-4396-A23B-D13A3B22A8E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B2311-8FB9-41FF-9E1F-1CCC8AC2FA6E}" type="pres">
      <dgm:prSet presAssocID="{1B00966F-6BC6-4396-A23B-D13A3B22A8E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D705DA-395C-4AA1-AF3B-3C0C6FDD1869}" type="pres">
      <dgm:prSet presAssocID="{1B00966F-6BC6-4396-A23B-D13A3B22A8E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54086-E0D0-4800-BEDF-4B720B336AF3}" type="pres">
      <dgm:prSet presAssocID="{1B00966F-6BC6-4396-A23B-D13A3B22A8E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AF9EA-96F9-4B05-AA3F-9A069B7CD679}" type="pres">
      <dgm:prSet presAssocID="{1B00966F-6BC6-4396-A23B-D13A3B22A8E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43021-F08F-40D2-A722-79C45889D788}" type="pres">
      <dgm:prSet presAssocID="{1B00966F-6BC6-4396-A23B-D13A3B22A8E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EEDED8-FBF5-423F-9D29-7027CE4300B8}" type="presOf" srcId="{9703CEE0-AA8F-4FB5-81AD-F93D2DE48E8F}" destId="{B7AF61EE-5997-444C-8672-E77E5A3AB168}" srcOrd="0" destOrd="0" presId="urn:microsoft.com/office/officeart/2005/8/layout/vProcess5"/>
    <dgm:cxn modelId="{6037C8D9-1D04-4474-BBC4-A5E346D41B01}" type="presOf" srcId="{58978AA7-4121-432A-9076-E0A81C781FD4}" destId="{485B2311-8FB9-41FF-9E1F-1CCC8AC2FA6E}" srcOrd="1" destOrd="0" presId="urn:microsoft.com/office/officeart/2005/8/layout/vProcess5"/>
    <dgm:cxn modelId="{FC7595D4-03EA-47D0-815D-BA8B41ED3AB9}" type="presOf" srcId="{B772E230-2915-4618-B597-02FA2759A231}" destId="{7C6F91E2-C447-4E1F-98F7-ACFB884E60A0}" srcOrd="0" destOrd="0" presId="urn:microsoft.com/office/officeart/2005/8/layout/vProcess5"/>
    <dgm:cxn modelId="{AC69E253-02C4-4731-89E0-C7241438732A}" type="presOf" srcId="{C0070001-2D11-46A1-84A6-53038BB81F66}" destId="{3C82394B-58AB-4640-8675-650A4C8B0363}" srcOrd="0" destOrd="0" presId="urn:microsoft.com/office/officeart/2005/8/layout/vProcess5"/>
    <dgm:cxn modelId="{BF768120-1254-4593-9851-30E203D96334}" type="presOf" srcId="{DA1ABA34-5E2A-4868-9721-6782080B91A4}" destId="{8A7ED33C-C285-40C7-A6B2-47CF5A5D95BA}" srcOrd="0" destOrd="0" presId="urn:microsoft.com/office/officeart/2005/8/layout/vProcess5"/>
    <dgm:cxn modelId="{0C33FFEF-C601-4EDE-B4BD-9A78D98941BB}" type="presOf" srcId="{00C1192E-4FF2-470A-A905-E6E33759570C}" destId="{51643021-F08F-40D2-A722-79C45889D788}" srcOrd="1" destOrd="0" presId="urn:microsoft.com/office/officeart/2005/8/layout/vProcess5"/>
    <dgm:cxn modelId="{807694D5-90F4-46E0-894B-966219CD064A}" type="presOf" srcId="{5FE60C77-36DD-46D2-AC5B-8CB2EEB8E6E0}" destId="{1304F6F1-D569-40C4-8D2A-D7D6CAD2DE97}" srcOrd="0" destOrd="0" presId="urn:microsoft.com/office/officeart/2005/8/layout/vProcess5"/>
    <dgm:cxn modelId="{6CE23C0B-AABC-42BF-8380-C9F2F7377C21}" type="presOf" srcId="{0036EA37-6E66-4E88-9263-F5DC88DC7EFA}" destId="{D58EC3BD-6873-42FD-A423-A8E1A7C750F5}" srcOrd="0" destOrd="0" presId="urn:microsoft.com/office/officeart/2005/8/layout/vProcess5"/>
    <dgm:cxn modelId="{8AA90546-DA48-4C15-9943-F98D99C09F04}" type="presOf" srcId="{58978AA7-4121-432A-9076-E0A81C781FD4}" destId="{084F1AD2-1F42-4E5F-9497-9406660EF601}" srcOrd="0" destOrd="0" presId="urn:microsoft.com/office/officeart/2005/8/layout/vProcess5"/>
    <dgm:cxn modelId="{5D6D355B-F776-4F5C-99DA-7325490AF0EB}" type="presOf" srcId="{1B00966F-6BC6-4396-A23B-D13A3B22A8E8}" destId="{95A6D5D9-EBEF-4238-A28F-EC4039144E2D}" srcOrd="0" destOrd="0" presId="urn:microsoft.com/office/officeart/2005/8/layout/vProcess5"/>
    <dgm:cxn modelId="{B5B9310B-5F04-46C4-8860-AF25E1A24476}" type="presOf" srcId="{5A998ABD-C1C8-4469-BA90-18CBE9FCEB53}" destId="{85CAF9EA-96F9-4B05-AA3F-9A069B7CD679}" srcOrd="1" destOrd="0" presId="urn:microsoft.com/office/officeart/2005/8/layout/vProcess5"/>
    <dgm:cxn modelId="{12B24039-EB54-4D85-9157-40365DD3D72A}" type="presOf" srcId="{00C1192E-4FF2-470A-A905-E6E33759570C}" destId="{0913AFFE-67DD-40AB-B69F-F031A5D294E2}" srcOrd="0" destOrd="0" presId="urn:microsoft.com/office/officeart/2005/8/layout/vProcess5"/>
    <dgm:cxn modelId="{96674AE7-E0A7-48FA-8691-E21772A69CDA}" srcId="{1B00966F-6BC6-4396-A23B-D13A3B22A8E8}" destId="{00C1192E-4FF2-470A-A905-E6E33759570C}" srcOrd="4" destOrd="0" parTransId="{DD0B2392-F746-4E3E-8D2C-299E464F6AB9}" sibTransId="{BE055C25-E7A8-4AA8-B081-DAFEA56018E2}"/>
    <dgm:cxn modelId="{3BBA4617-7728-4B97-B080-6C1B834892BE}" srcId="{1B00966F-6BC6-4396-A23B-D13A3B22A8E8}" destId="{58978AA7-4121-432A-9076-E0A81C781FD4}" srcOrd="0" destOrd="0" parTransId="{69629C8E-7773-4BDE-A993-C508B93206D2}" sibTransId="{0036EA37-6E66-4E88-9263-F5DC88DC7EFA}"/>
    <dgm:cxn modelId="{87AF9971-6F1A-4B2E-A35A-1C6CE15BAE7C}" srcId="{1B00966F-6BC6-4396-A23B-D13A3B22A8E8}" destId="{B772E230-2915-4618-B597-02FA2759A231}" srcOrd="1" destOrd="0" parTransId="{23C5EAA0-55D4-40B4-9241-BA5DE4B68039}" sibTransId="{C0070001-2D11-46A1-84A6-53038BB81F66}"/>
    <dgm:cxn modelId="{5A4FC28F-1B03-4A32-90A9-E45A4AFE07C8}" type="presOf" srcId="{B772E230-2915-4618-B597-02FA2759A231}" destId="{89D705DA-395C-4AA1-AF3B-3C0C6FDD1869}" srcOrd="1" destOrd="0" presId="urn:microsoft.com/office/officeart/2005/8/layout/vProcess5"/>
    <dgm:cxn modelId="{E30F8C37-99E3-4B74-A436-4B7572586AF5}" srcId="{1B00966F-6BC6-4396-A23B-D13A3B22A8E8}" destId="{DA1ABA34-5E2A-4868-9721-6782080B91A4}" srcOrd="2" destOrd="0" parTransId="{423BB7C0-39B9-4C4B-9588-ADF2E2D5EB4B}" sibTransId="{5FE60C77-36DD-46D2-AC5B-8CB2EEB8E6E0}"/>
    <dgm:cxn modelId="{DCA3B028-A030-4741-82D2-168DD40E67A6}" type="presOf" srcId="{DA1ABA34-5E2A-4868-9721-6782080B91A4}" destId="{19454086-E0D0-4800-BEDF-4B720B336AF3}" srcOrd="1" destOrd="0" presId="urn:microsoft.com/office/officeart/2005/8/layout/vProcess5"/>
    <dgm:cxn modelId="{B1D6A7CD-E154-4D42-9BC0-016EDF05563A}" type="presOf" srcId="{5A998ABD-C1C8-4469-BA90-18CBE9FCEB53}" destId="{AB32646C-08B9-44F6-A962-A24EE480687F}" srcOrd="0" destOrd="0" presId="urn:microsoft.com/office/officeart/2005/8/layout/vProcess5"/>
    <dgm:cxn modelId="{AC5138D9-9674-4C13-A203-FA08635D8A46}" srcId="{1B00966F-6BC6-4396-A23B-D13A3B22A8E8}" destId="{5A998ABD-C1C8-4469-BA90-18CBE9FCEB53}" srcOrd="3" destOrd="0" parTransId="{5FB889DF-F83F-4E7F-8BAF-DB1256FB74B0}" sibTransId="{9703CEE0-AA8F-4FB5-81AD-F93D2DE48E8F}"/>
    <dgm:cxn modelId="{8C5DC929-D373-44E5-9293-A2144ECA81CA}" type="presParOf" srcId="{95A6D5D9-EBEF-4238-A28F-EC4039144E2D}" destId="{888F38C2-BFD2-4974-A541-A781FF66DBC6}" srcOrd="0" destOrd="0" presId="urn:microsoft.com/office/officeart/2005/8/layout/vProcess5"/>
    <dgm:cxn modelId="{AEFBAC19-94FD-4798-A41B-268FFE8FBE91}" type="presParOf" srcId="{95A6D5D9-EBEF-4238-A28F-EC4039144E2D}" destId="{084F1AD2-1F42-4E5F-9497-9406660EF601}" srcOrd="1" destOrd="0" presId="urn:microsoft.com/office/officeart/2005/8/layout/vProcess5"/>
    <dgm:cxn modelId="{B0255947-F2B6-4E7D-A44C-9A3A78E9C2F3}" type="presParOf" srcId="{95A6D5D9-EBEF-4238-A28F-EC4039144E2D}" destId="{7C6F91E2-C447-4E1F-98F7-ACFB884E60A0}" srcOrd="2" destOrd="0" presId="urn:microsoft.com/office/officeart/2005/8/layout/vProcess5"/>
    <dgm:cxn modelId="{DC9EA595-D1FA-4D47-9D4D-19E09983531E}" type="presParOf" srcId="{95A6D5D9-EBEF-4238-A28F-EC4039144E2D}" destId="{8A7ED33C-C285-40C7-A6B2-47CF5A5D95BA}" srcOrd="3" destOrd="0" presId="urn:microsoft.com/office/officeart/2005/8/layout/vProcess5"/>
    <dgm:cxn modelId="{8D6F0A4B-EF89-466C-817E-ACDC59D9D327}" type="presParOf" srcId="{95A6D5D9-EBEF-4238-A28F-EC4039144E2D}" destId="{AB32646C-08B9-44F6-A962-A24EE480687F}" srcOrd="4" destOrd="0" presId="urn:microsoft.com/office/officeart/2005/8/layout/vProcess5"/>
    <dgm:cxn modelId="{83C0A631-5F07-4D7A-AB46-A282E29F837D}" type="presParOf" srcId="{95A6D5D9-EBEF-4238-A28F-EC4039144E2D}" destId="{0913AFFE-67DD-40AB-B69F-F031A5D294E2}" srcOrd="5" destOrd="0" presId="urn:microsoft.com/office/officeart/2005/8/layout/vProcess5"/>
    <dgm:cxn modelId="{09DA4FDE-9E1E-4C85-A445-379075D330DA}" type="presParOf" srcId="{95A6D5D9-EBEF-4238-A28F-EC4039144E2D}" destId="{D58EC3BD-6873-42FD-A423-A8E1A7C750F5}" srcOrd="6" destOrd="0" presId="urn:microsoft.com/office/officeart/2005/8/layout/vProcess5"/>
    <dgm:cxn modelId="{66D322CD-3477-4724-945F-B8DD2559A415}" type="presParOf" srcId="{95A6D5D9-EBEF-4238-A28F-EC4039144E2D}" destId="{3C82394B-58AB-4640-8675-650A4C8B0363}" srcOrd="7" destOrd="0" presId="urn:microsoft.com/office/officeart/2005/8/layout/vProcess5"/>
    <dgm:cxn modelId="{798CD8F1-5568-424A-86C8-C0EEAB550942}" type="presParOf" srcId="{95A6D5D9-EBEF-4238-A28F-EC4039144E2D}" destId="{1304F6F1-D569-40C4-8D2A-D7D6CAD2DE97}" srcOrd="8" destOrd="0" presId="urn:microsoft.com/office/officeart/2005/8/layout/vProcess5"/>
    <dgm:cxn modelId="{4A7794A9-EFEB-4A01-B96A-727BF085ABDA}" type="presParOf" srcId="{95A6D5D9-EBEF-4238-A28F-EC4039144E2D}" destId="{B7AF61EE-5997-444C-8672-E77E5A3AB168}" srcOrd="9" destOrd="0" presId="urn:microsoft.com/office/officeart/2005/8/layout/vProcess5"/>
    <dgm:cxn modelId="{9BC27D73-8C9D-424B-AFB5-367EBB597702}" type="presParOf" srcId="{95A6D5D9-EBEF-4238-A28F-EC4039144E2D}" destId="{485B2311-8FB9-41FF-9E1F-1CCC8AC2FA6E}" srcOrd="10" destOrd="0" presId="urn:microsoft.com/office/officeart/2005/8/layout/vProcess5"/>
    <dgm:cxn modelId="{ABDFD3E2-6F2E-4A32-A00B-DC66E21905A1}" type="presParOf" srcId="{95A6D5D9-EBEF-4238-A28F-EC4039144E2D}" destId="{89D705DA-395C-4AA1-AF3B-3C0C6FDD1869}" srcOrd="11" destOrd="0" presId="urn:microsoft.com/office/officeart/2005/8/layout/vProcess5"/>
    <dgm:cxn modelId="{2A31612B-3C55-424A-B69B-F8E29736AD48}" type="presParOf" srcId="{95A6D5D9-EBEF-4238-A28F-EC4039144E2D}" destId="{19454086-E0D0-4800-BEDF-4B720B336AF3}" srcOrd="12" destOrd="0" presId="urn:microsoft.com/office/officeart/2005/8/layout/vProcess5"/>
    <dgm:cxn modelId="{E7934DBB-9AF9-4664-9CE6-A2043BFE9874}" type="presParOf" srcId="{95A6D5D9-EBEF-4238-A28F-EC4039144E2D}" destId="{85CAF9EA-96F9-4B05-AA3F-9A069B7CD679}" srcOrd="13" destOrd="0" presId="urn:microsoft.com/office/officeart/2005/8/layout/vProcess5"/>
    <dgm:cxn modelId="{4DE85B54-8FD7-4F61-BA75-D37987C84D2E}" type="presParOf" srcId="{95A6D5D9-EBEF-4238-A28F-EC4039144E2D}" destId="{51643021-F08F-40D2-A722-79C45889D78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F1AD2-1F42-4E5F-9497-9406660EF601}">
      <dsp:nvSpPr>
        <dsp:cNvPr id="0" name=""/>
        <dsp:cNvSpPr/>
      </dsp:nvSpPr>
      <dsp:spPr>
        <a:xfrm>
          <a:off x="0" y="0"/>
          <a:ext cx="6621582" cy="1088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Мотивационный 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Фиксация начального состояния ПС, коррекция заказа на ППК</a:t>
          </a:r>
          <a:endParaRPr lang="ru-RU" sz="1400" kern="1200" dirty="0"/>
        </a:p>
      </dsp:txBody>
      <dsp:txXfrm>
        <a:off x="31889" y="31889"/>
        <a:ext cx="5320056" cy="1024982"/>
      </dsp:txXfrm>
    </dsp:sp>
    <dsp:sp modelId="{7C6F91E2-C447-4E1F-98F7-ACFB884E60A0}">
      <dsp:nvSpPr>
        <dsp:cNvPr id="0" name=""/>
        <dsp:cNvSpPr/>
      </dsp:nvSpPr>
      <dsp:spPr>
        <a:xfrm>
          <a:off x="494755" y="1239977"/>
          <a:ext cx="6625424" cy="1088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ПК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Компетентность в реализации СОПП на уровне ОО. Формирование команды</a:t>
          </a:r>
          <a:endParaRPr lang="ru-RU" sz="1800" kern="1200" dirty="0"/>
        </a:p>
      </dsp:txBody>
      <dsp:txXfrm>
        <a:off x="526644" y="1271866"/>
        <a:ext cx="5359196" cy="1024982"/>
      </dsp:txXfrm>
    </dsp:sp>
    <dsp:sp modelId="{8A7ED33C-C285-40C7-A6B2-47CF5A5D95BA}">
      <dsp:nvSpPr>
        <dsp:cNvPr id="0" name=""/>
        <dsp:cNvSpPr/>
      </dsp:nvSpPr>
      <dsp:spPr>
        <a:xfrm>
          <a:off x="989511" y="2479955"/>
          <a:ext cx="6625424" cy="1088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Стажировка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Разработка ПС образовательной организации</a:t>
          </a:r>
          <a:endParaRPr lang="ru-RU" sz="1800" kern="1200" dirty="0"/>
        </a:p>
      </dsp:txBody>
      <dsp:txXfrm>
        <a:off x="1021400" y="2511844"/>
        <a:ext cx="5359196" cy="1024982"/>
      </dsp:txXfrm>
    </dsp:sp>
    <dsp:sp modelId="{AB32646C-08B9-44F6-A962-A24EE480687F}">
      <dsp:nvSpPr>
        <dsp:cNvPr id="0" name=""/>
        <dsp:cNvSpPr/>
      </dsp:nvSpPr>
      <dsp:spPr>
        <a:xfrm>
          <a:off x="1484267" y="3719933"/>
          <a:ext cx="6625424" cy="1088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Системная реализация СОПП в ОО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Наличие опыта самостоятельной  системной реализации СОПП в организации.</a:t>
          </a:r>
          <a:endParaRPr lang="ru-RU" sz="1800" kern="1200" dirty="0"/>
        </a:p>
      </dsp:txBody>
      <dsp:txXfrm>
        <a:off x="1516156" y="3751822"/>
        <a:ext cx="5359196" cy="1024982"/>
      </dsp:txXfrm>
    </dsp:sp>
    <dsp:sp modelId="{0913AFFE-67DD-40AB-B69F-F031A5D294E2}">
      <dsp:nvSpPr>
        <dsp:cNvPr id="0" name=""/>
        <dsp:cNvSpPr/>
      </dsp:nvSpPr>
      <dsp:spPr>
        <a:xfrm>
          <a:off x="1944239" y="4928228"/>
          <a:ext cx="6625424" cy="10887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Разработка Программы развития ОО</a:t>
          </a:r>
          <a:endParaRPr lang="ru-RU" sz="1800" b="1" kern="1200" dirty="0"/>
        </a:p>
      </dsp:txBody>
      <dsp:txXfrm>
        <a:off x="1976128" y="4960117"/>
        <a:ext cx="5359196" cy="1024982"/>
      </dsp:txXfrm>
    </dsp:sp>
    <dsp:sp modelId="{D58EC3BD-6873-42FD-A423-A8E1A7C750F5}">
      <dsp:nvSpPr>
        <dsp:cNvPr id="0" name=""/>
        <dsp:cNvSpPr/>
      </dsp:nvSpPr>
      <dsp:spPr>
        <a:xfrm>
          <a:off x="5917730" y="795400"/>
          <a:ext cx="707694" cy="7076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6076961" y="795400"/>
        <a:ext cx="389232" cy="532540"/>
      </dsp:txXfrm>
    </dsp:sp>
    <dsp:sp modelId="{3C82394B-58AB-4640-8675-650A4C8B0363}">
      <dsp:nvSpPr>
        <dsp:cNvPr id="0" name=""/>
        <dsp:cNvSpPr/>
      </dsp:nvSpPr>
      <dsp:spPr>
        <a:xfrm>
          <a:off x="6412486" y="2035378"/>
          <a:ext cx="707694" cy="7076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6571717" y="2035378"/>
        <a:ext cx="389232" cy="532540"/>
      </dsp:txXfrm>
    </dsp:sp>
    <dsp:sp modelId="{1304F6F1-D569-40C4-8D2A-D7D6CAD2DE97}">
      <dsp:nvSpPr>
        <dsp:cNvPr id="0" name=""/>
        <dsp:cNvSpPr/>
      </dsp:nvSpPr>
      <dsp:spPr>
        <a:xfrm>
          <a:off x="6907241" y="3257209"/>
          <a:ext cx="707694" cy="7076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066472" y="3257209"/>
        <a:ext cx="389232" cy="532540"/>
      </dsp:txXfrm>
    </dsp:sp>
    <dsp:sp modelId="{B7AF61EE-5997-444C-8672-E77E5A3AB168}">
      <dsp:nvSpPr>
        <dsp:cNvPr id="0" name=""/>
        <dsp:cNvSpPr/>
      </dsp:nvSpPr>
      <dsp:spPr>
        <a:xfrm>
          <a:off x="7401997" y="4509284"/>
          <a:ext cx="707694" cy="7076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7561228" y="4509284"/>
        <a:ext cx="389232" cy="532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B55B0-BF4C-47C6-82EF-24A3B6397C20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5E598-7F52-4EE8-BF0F-31A37C671D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2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788AA-1D57-404B-9706-FB8197D22BC0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65170-BE36-47F8-8EE5-E36ED18F67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6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65170-BE36-47F8-8EE5-E36ED18F67C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821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5E64B5-98E0-464C-95CF-AA637B8EF95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4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25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50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07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1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3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2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44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39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50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13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32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8D460-69DB-47B2-82B9-3E11719E57C2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1FE2D-CD6B-4AAF-BCB4-B6761DC603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34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.yudin@yspu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.yudin@yspu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Программа распространения педагогических практик реализации субъектно-ориентированного типа педагогического процесса в условиях реализации </a:t>
            </a:r>
            <a:r>
              <a:rPr lang="ru-RU" sz="2800" b="1" dirty="0" smtClean="0">
                <a:solidFill>
                  <a:srgbClr val="7030A0"/>
                </a:solidFill>
              </a:rPr>
              <a:t>ФГОС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8864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Департамент образования </a:t>
            </a:r>
            <a:r>
              <a:rPr lang="ru-RU" smtClean="0"/>
              <a:t>Ярославской области </a:t>
            </a:r>
          </a:p>
          <a:p>
            <a:r>
              <a:rPr lang="ru-RU" smtClean="0"/>
              <a:t>Конкурс </a:t>
            </a:r>
            <a:r>
              <a:rPr lang="ru-RU" dirty="0" smtClean="0"/>
              <a:t>РИП Ярославской области на 2017 – 2018 гг. </a:t>
            </a:r>
            <a:endParaRPr lang="ru-RU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325727" y="4631040"/>
            <a:ext cx="8640960" cy="1956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1600"/>
              </a:lnSpc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ts val="1600"/>
              </a:lnSpc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ГОАУ ЯО Институт развития образования</a:t>
            </a: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Руководитель Проекта – С.М. Головлёва,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зав.каф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 ЕМД ГОАУ ЯО ИРО </a:t>
            </a:r>
            <a:r>
              <a:rPr lang="en-US" sz="2300" u="sng" dirty="0">
                <a:solidFill>
                  <a:srgbClr val="002060"/>
                </a:solidFill>
              </a:rPr>
              <a:t>golovleva@iro.yar.ru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Научный руководитель Проекта -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В.В. Юдин,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д.п.н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., 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доцент кафедры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ПТх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ЯГПУ им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</a:rPr>
              <a:t>К.Д.Ушинского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3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v.yudin@yspu.org</a:t>
            </a:r>
            <a:endParaRPr lang="ru-RU" sz="23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2522652"/>
              </p:ext>
            </p:extLst>
          </p:nvPr>
        </p:nvGraphicFramePr>
        <p:xfrm>
          <a:off x="1" y="1"/>
          <a:ext cx="9143999" cy="6910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991"/>
                <a:gridCol w="2537271"/>
                <a:gridCol w="2854429"/>
                <a:gridCol w="3277308"/>
              </a:tblGrid>
              <a:tr h="26302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kern="150" dirty="0">
                          <a:effectLst/>
                        </a:rPr>
                        <a:t>ФИНАНСОВОЕ ОБЕСПЕЧЕНИЕ ПРОЕКТА</a:t>
                      </a:r>
                      <a:endParaRPr lang="ru-RU" sz="1800" b="1" kern="150" dirty="0">
                        <a:effectLst/>
                        <a:latin typeface="Calibri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78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kern="150" dirty="0">
                          <a:effectLst/>
                        </a:rPr>
                        <a:t>N</a:t>
                      </a:r>
                      <a:endParaRPr lang="ru-RU" sz="1000" kern="15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kern="150" dirty="0">
                          <a:effectLst/>
                        </a:rPr>
                        <a:t>п/п</a:t>
                      </a:r>
                      <a:endParaRPr lang="ru-RU" sz="1000" kern="150" dirty="0">
                        <a:effectLst/>
                        <a:latin typeface="Calibri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Источники и объемы финансирования 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Направления расходов (по годам)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17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 smtClean="0">
                          <a:effectLst/>
                          <a:latin typeface="+mn-lt"/>
                        </a:rPr>
                        <a:t>2017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/>
                </a:tc>
                <a:tc>
                  <a:txBody>
                    <a:bodyPr/>
                    <a:lstStyle/>
                    <a:p>
                      <a:pPr marL="65722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 smtClean="0">
                          <a:effectLst/>
                          <a:latin typeface="+mn-lt"/>
                        </a:rPr>
                        <a:t>2018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295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kern="150" dirty="0">
                          <a:effectLst/>
                        </a:rPr>
                        <a:t> </a:t>
                      </a:r>
                      <a:endParaRPr lang="ru-RU" sz="1000" kern="150" dirty="0">
                        <a:effectLst/>
                        <a:latin typeface="Calibri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Средства регионального бюджета на обеспечение деятельности ИРО как РИП     </a:t>
                      </a:r>
                      <a:r>
                        <a:rPr lang="ru-RU" sz="1600" kern="15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600 </a:t>
                      </a:r>
                      <a:r>
                        <a:rPr lang="ru-RU" sz="1600" kern="15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тыс</a:t>
                      </a:r>
                      <a:endParaRPr lang="ru-RU" sz="1600" kern="150" dirty="0">
                        <a:solidFill>
                          <a:srgbClr val="FFFF00"/>
                        </a:solidFill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200 </a:t>
                      </a:r>
                      <a:r>
                        <a:rPr lang="ru-RU" sz="1600" kern="150" dirty="0" err="1">
                          <a:effectLst/>
                          <a:latin typeface="+mn-lt"/>
                        </a:rPr>
                        <a:t>тыс</a:t>
                      </a:r>
                      <a:endParaRPr lang="ru-RU" sz="1600" kern="15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ФОТ на оплату разработок, средства на проведение семинаров для участников </a:t>
                      </a:r>
                      <a:r>
                        <a:rPr lang="ru-RU" sz="1600" kern="150" dirty="0" smtClean="0">
                          <a:effectLst/>
                          <a:latin typeface="+mn-lt"/>
                        </a:rPr>
                        <a:t>РИП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200 </a:t>
                      </a:r>
                      <a:r>
                        <a:rPr lang="ru-RU" sz="1600" kern="150" dirty="0" err="1">
                          <a:effectLst/>
                          <a:latin typeface="+mn-lt"/>
                        </a:rPr>
                        <a:t>тыс</a:t>
                      </a:r>
                      <a:endParaRPr lang="ru-RU" sz="1600" kern="150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ФОТ на оплату разработок, средства на проведение семинаров для участников РИП,  конференции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</a:tr>
              <a:tr h="1841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kern="150" dirty="0">
                          <a:effectLst/>
                        </a:rPr>
                        <a:t> </a:t>
                      </a:r>
                      <a:endParaRPr lang="ru-RU" sz="1000" kern="150" dirty="0">
                        <a:effectLst/>
                        <a:latin typeface="Calibri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>
                          <a:effectLst/>
                          <a:latin typeface="+mn-lt"/>
                        </a:rPr>
                        <a:t>Средства  ИРО на сопровождение деятельности РИП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>
                          <a:effectLst/>
                          <a:latin typeface="+mn-lt"/>
                        </a:rPr>
                        <a:t>150 тыс</a:t>
                      </a:r>
                      <a:endParaRPr lang="ru-RU" sz="1600" kern="15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Транспортные расходы, командировочные расходы, экспертиза материалов   50 </a:t>
                      </a:r>
                      <a:r>
                        <a:rPr lang="ru-RU" sz="1600" kern="150" dirty="0" err="1">
                          <a:effectLst/>
                          <a:latin typeface="+mn-lt"/>
                        </a:rPr>
                        <a:t>тыс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Транспортные расходы, командировочные расходы, экспертиза материалов   50 </a:t>
                      </a:r>
                      <a:r>
                        <a:rPr lang="ru-RU" sz="1600" kern="150" dirty="0" err="1">
                          <a:effectLst/>
                          <a:latin typeface="+mn-lt"/>
                        </a:rPr>
                        <a:t>тыс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</a:tr>
              <a:tr h="157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kern="150" dirty="0">
                          <a:effectLst/>
                        </a:rPr>
                        <a:t> </a:t>
                      </a:r>
                      <a:endParaRPr lang="ru-RU" sz="1000" kern="150" dirty="0">
                        <a:effectLst/>
                        <a:latin typeface="Calibri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>
                          <a:effectLst/>
                          <a:latin typeface="+mn-lt"/>
                        </a:rPr>
                        <a:t>Средства соисполнителей проекта 150 тыс</a:t>
                      </a:r>
                      <a:endParaRPr lang="ru-RU" sz="1600" kern="15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Материальное поощрение участников проекта, организационные расходы  50 </a:t>
                      </a:r>
                      <a:r>
                        <a:rPr lang="ru-RU" sz="1600" kern="150" dirty="0" err="1">
                          <a:effectLst/>
                          <a:latin typeface="+mn-lt"/>
                        </a:rPr>
                        <a:t>тыс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50" dirty="0">
                          <a:effectLst/>
                          <a:latin typeface="+mn-lt"/>
                        </a:rPr>
                        <a:t>Материальное поощрение участников проекта, организационные расходы  50 </a:t>
                      </a:r>
                      <a:r>
                        <a:rPr lang="ru-RU" sz="1600" kern="150" dirty="0" err="1">
                          <a:effectLst/>
                          <a:latin typeface="+mn-lt"/>
                        </a:rPr>
                        <a:t>тыс</a:t>
                      </a:r>
                      <a:endParaRPr lang="ru-RU" sz="1600" kern="150" dirty="0">
                        <a:effectLst/>
                        <a:latin typeface="+mn-lt"/>
                        <a:ea typeface="Lucida Sans Unicode"/>
                        <a:cs typeface="Tahoma"/>
                      </a:endParaRPr>
                    </a:p>
                  </a:txBody>
                  <a:tcPr marL="63650" marR="6365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95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67944" y="4437112"/>
            <a:ext cx="4892080" cy="2154163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Руководитель </a:t>
            </a:r>
            <a:r>
              <a:rPr lang="ru-RU" sz="2000" dirty="0"/>
              <a:t>Проекта – </a:t>
            </a:r>
            <a:r>
              <a:rPr lang="ru-RU" sz="2000" dirty="0" smtClean="0"/>
              <a:t>С.М. </a:t>
            </a:r>
            <a:r>
              <a:rPr lang="ru-RU" sz="2000" dirty="0" err="1" smtClean="0"/>
              <a:t>ГоловлЕва</a:t>
            </a:r>
            <a:r>
              <a:rPr lang="ru-RU" sz="2000" dirty="0" smtClean="0"/>
              <a:t>, заведующая кафедрой ЕМД  </a:t>
            </a:r>
            <a:r>
              <a:rPr lang="ru-RU" sz="2000" dirty="0"/>
              <a:t>ГОАУ ЯО ИРО </a:t>
            </a:r>
            <a:r>
              <a:rPr lang="en-US" sz="2200" cap="none" dirty="0">
                <a:solidFill>
                  <a:srgbClr val="0070C0"/>
                </a:solidFill>
              </a:rPr>
              <a:t>golovleva@iro.yar.ru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Научный руководитель Проекта - 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В.В</a:t>
            </a:r>
            <a:r>
              <a:rPr lang="ru-RU" sz="2000" dirty="0"/>
              <a:t>. </a:t>
            </a:r>
            <a:r>
              <a:rPr lang="ru-RU" sz="2000" dirty="0" smtClean="0"/>
              <a:t>Юдин, </a:t>
            </a:r>
            <a:r>
              <a:rPr lang="ru-RU" sz="2000" dirty="0" err="1" smtClean="0"/>
              <a:t>д.п.н</a:t>
            </a:r>
            <a:r>
              <a:rPr lang="ru-RU" sz="2000" dirty="0"/>
              <a:t>., </a:t>
            </a:r>
            <a:r>
              <a:rPr lang="ru-RU" sz="2000" dirty="0" smtClean="0"/>
              <a:t>доцент кафедры </a:t>
            </a:r>
            <a:r>
              <a:rPr lang="ru-RU" sz="2000" dirty="0" err="1"/>
              <a:t>ПТх</a:t>
            </a:r>
            <a:r>
              <a:rPr lang="ru-RU" sz="2000" dirty="0"/>
              <a:t> </a:t>
            </a:r>
            <a:br>
              <a:rPr lang="ru-RU" sz="2000" dirty="0"/>
            </a:br>
            <a:r>
              <a:rPr lang="ru-RU" sz="2000" dirty="0"/>
              <a:t>ЯГПУ им </a:t>
            </a:r>
            <a:r>
              <a:rPr lang="ru-RU" sz="2000" dirty="0" err="1" smtClean="0"/>
              <a:t>К.Д.Ушинского</a:t>
            </a:r>
            <a:r>
              <a:rPr lang="ru-RU" sz="2000" dirty="0" smtClean="0"/>
              <a:t> 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en-US" sz="2200" cap="none" dirty="0" smtClean="0">
                <a:solidFill>
                  <a:srgbClr val="0070C0"/>
                </a:solidFill>
                <a:hlinkClick r:id="rId3"/>
              </a:rPr>
              <a:t>v.yudin@yspu.org</a:t>
            </a:r>
            <a:endParaRPr lang="ru-RU" sz="2200" cap="none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83568" y="3861048"/>
            <a:ext cx="7772400" cy="50405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Приглашаем к сотрудничеству</a:t>
            </a:r>
            <a:r>
              <a:rPr lang="en-US" sz="3600" b="1" dirty="0" smtClean="0">
                <a:solidFill>
                  <a:srgbClr val="C00000"/>
                </a:solidFill>
              </a:rPr>
              <a:t>!</a:t>
            </a:r>
            <a:endParaRPr lang="ru-RU" sz="3600" b="1" dirty="0" smtClean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332656"/>
            <a:ext cx="842493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Резюме</a:t>
            </a:r>
          </a:p>
          <a:p>
            <a:r>
              <a:rPr lang="ru-RU" dirty="0" smtClean="0"/>
              <a:t>Программа диссеминации </a:t>
            </a:r>
            <a:r>
              <a:rPr lang="ru-RU" dirty="0"/>
              <a:t>опыта базового Проекта </a:t>
            </a:r>
            <a:r>
              <a:rPr lang="ru-RU" dirty="0" smtClean="0"/>
              <a:t>развития образцов субъектно-ориентированного образования представляет собой логичный шаг к реализации его Миссии  - </a:t>
            </a:r>
          </a:p>
          <a:p>
            <a:r>
              <a:rPr lang="ru-RU" sz="2400" dirty="0" smtClean="0"/>
              <a:t>обогащение  </a:t>
            </a:r>
            <a:r>
              <a:rPr lang="ru-RU" sz="2400" dirty="0"/>
              <a:t>человеческого потенциала региона выпускниками школы, способными отвечать за себя, способными выстраивать собственные проекты на благо социума и в согласовании с партнерами.</a:t>
            </a:r>
          </a:p>
          <a:p>
            <a:endParaRPr lang="ru-RU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2620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Цели Проекта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СОПП-ФГОС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Конкретная цель</a:t>
            </a:r>
            <a:r>
              <a:rPr lang="ru-RU" dirty="0"/>
              <a:t>: создание целостной системы педагогических, методических и организационно-управленческих средств обеспечения воспитания школьников в соответствии с требованиями ФГОС в образовательном пространстве муниципального района</a:t>
            </a:r>
            <a:r>
              <a:rPr lang="ru-RU" dirty="0" smtClean="0"/>
              <a:t>.</a:t>
            </a:r>
          </a:p>
          <a:p>
            <a:r>
              <a:rPr lang="ru-RU" dirty="0"/>
              <a:t>Проект создаст условия для достижения </a:t>
            </a:r>
            <a:r>
              <a:rPr lang="ru-RU" b="1" dirty="0"/>
              <a:t>стратегической цели</a:t>
            </a:r>
            <a:r>
              <a:rPr lang="ru-RU" dirty="0"/>
              <a:t>: воспроизводство в подведомственных образовательных организациях современного педагогического процесса, отвечающего социально-экономическим запросам региона.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07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Концептуальные основы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Педагогический процесс, обеспечивающий образовательный результат, востребованный ФГОС, качественно отличается от традиционного своим типом</a:t>
            </a:r>
          </a:p>
          <a:p>
            <a:r>
              <a:rPr lang="ru-RU" dirty="0" smtClean="0"/>
              <a:t>Использован технологический подход (в строгом его понимании – законосообразное  представление процесса, гарантирующего его результат)</a:t>
            </a:r>
          </a:p>
          <a:p>
            <a:r>
              <a:rPr lang="ru-RU" dirty="0" smtClean="0"/>
              <a:t>Общепедагогические технологии </a:t>
            </a:r>
            <a:r>
              <a:rPr lang="ru-RU" dirty="0"/>
              <a:t>(</a:t>
            </a:r>
            <a:r>
              <a:rPr lang="ru-RU" dirty="0" err="1"/>
              <a:t>ОПТх</a:t>
            </a:r>
            <a:r>
              <a:rPr lang="ru-RU" dirty="0" smtClean="0"/>
              <a:t>)  описывают </a:t>
            </a:r>
            <a:r>
              <a:rPr lang="ru-RU" dirty="0"/>
              <a:t>стержень педагогического процесса определённого типа.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7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сотрудничества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Повышение квалификации ППК 72 часа «Реализация СОПП в организациях общего образования»</a:t>
            </a:r>
          </a:p>
          <a:p>
            <a:r>
              <a:rPr lang="ru-RU" dirty="0" smtClean="0"/>
              <a:t>Консультирование (</a:t>
            </a:r>
            <a:r>
              <a:rPr lang="ru-RU" dirty="0" err="1" smtClean="0"/>
              <a:t>самообследование</a:t>
            </a:r>
            <a:r>
              <a:rPr lang="ru-RU" dirty="0" smtClean="0"/>
              <a:t> с помощью инструментов, разработанных в рамках проекта)</a:t>
            </a:r>
          </a:p>
          <a:p>
            <a:r>
              <a:rPr lang="ru-RU" dirty="0" smtClean="0"/>
              <a:t>Экспертиза различных практик с позиций их соответствия требованиям ФГОС с рекомендациями по совершенствованию</a:t>
            </a:r>
          </a:p>
          <a:p>
            <a:r>
              <a:rPr lang="ru-RU" dirty="0" smtClean="0"/>
              <a:t>Распространение опыта: включение практик СОПП в образовательный процесс ОО, формирование организационной культуры, соответствующей современным требованиям к образованию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6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858218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Основа Программы:  </a:t>
            </a:r>
            <a:r>
              <a:rPr lang="ru-RU" sz="2400" dirty="0" smtClean="0"/>
              <a:t>завершённый Проект </a:t>
            </a:r>
            <a:r>
              <a:rPr lang="ru-RU" sz="2400" dirty="0"/>
              <a:t>(РИП </a:t>
            </a:r>
            <a:r>
              <a:rPr lang="ru-RU" sz="2400" dirty="0" smtClean="0"/>
              <a:t>2014-16 гг.) </a:t>
            </a:r>
            <a:r>
              <a:rPr lang="ru-RU" sz="2400" dirty="0"/>
              <a:t>«Развитие образцов субъектно-ориентированного педагогического процесса в основной школе в рамках реализации ФГОС» </a:t>
            </a:r>
            <a:r>
              <a:rPr lang="ru-RU" sz="1800" i="1" dirty="0"/>
              <a:t>(Приказ Департамента образования ЯО о присвоения статуса РИП на 2014 г. от 18.02.2014),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88840"/>
            <a:ext cx="45720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92080" y="2132856"/>
            <a:ext cx="3851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/>
              <a:t>Проект </a:t>
            </a:r>
            <a:r>
              <a:rPr lang="ru-RU" sz="2400" u="sng" dirty="0" smtClean="0"/>
              <a:t>предоставил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теоретически обоснованный и апробированный на практике </a:t>
            </a:r>
            <a:r>
              <a:rPr lang="ru-RU" sz="2400" b="1" dirty="0">
                <a:solidFill>
                  <a:srgbClr val="FF0000"/>
                </a:solidFill>
              </a:rPr>
              <a:t>инструментарий</a:t>
            </a:r>
            <a:r>
              <a:rPr lang="ru-RU" sz="2400" b="1" dirty="0"/>
              <a:t> </a:t>
            </a:r>
            <a:r>
              <a:rPr lang="ru-RU" sz="2400" dirty="0"/>
              <a:t>реализации </a:t>
            </a:r>
            <a:r>
              <a:rPr lang="ru-RU" sz="2400" dirty="0" smtClean="0"/>
              <a:t>в рамках </a:t>
            </a:r>
            <a:r>
              <a:rPr lang="ru-RU" sz="2400" dirty="0"/>
              <a:t>общеобразовательной школе </a:t>
            </a:r>
            <a:r>
              <a:rPr lang="ru-RU" sz="2400" b="1" dirty="0">
                <a:solidFill>
                  <a:srgbClr val="FF0000"/>
                </a:solidFill>
              </a:rPr>
              <a:t>инварианта педагогического процесса</a:t>
            </a:r>
            <a:r>
              <a:rPr lang="ru-RU" sz="2400" dirty="0">
                <a:solidFill>
                  <a:srgbClr val="FF0000"/>
                </a:solidFill>
              </a:rPr>
              <a:t>, </a:t>
            </a:r>
            <a:r>
              <a:rPr lang="ru-RU" sz="2400" dirty="0"/>
              <a:t>соответствующего требованиям </a:t>
            </a:r>
            <a:r>
              <a:rPr lang="ru-RU" sz="2400" dirty="0">
                <a:solidFill>
                  <a:srgbClr val="FF0000"/>
                </a:solidFill>
              </a:rPr>
              <a:t>ФГОС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69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</a:t>
            </a:r>
            <a:r>
              <a:rPr lang="ru-RU" dirty="0"/>
              <a:t>распространения </a:t>
            </a:r>
            <a:r>
              <a:rPr lang="ru-RU" dirty="0" smtClean="0"/>
              <a:t>практики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073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Появление </a:t>
            </a:r>
            <a:r>
              <a:rPr lang="ru-RU" dirty="0"/>
              <a:t>в муниципальных районах-участниках программы (Рыбинск, Тутаев, Углич) </a:t>
            </a:r>
            <a:r>
              <a:rPr lang="ru-RU" b="1" dirty="0">
                <a:solidFill>
                  <a:srgbClr val="FF0000"/>
                </a:solidFill>
              </a:rPr>
              <a:t>школ</a:t>
            </a:r>
            <a:r>
              <a:rPr lang="ru-RU" dirty="0"/>
              <a:t>, способных организовать педагогический процесс, ориентированный на СОПП;</a:t>
            </a:r>
          </a:p>
          <a:p>
            <a:pPr lvl="0"/>
            <a:r>
              <a:rPr lang="ru-RU" dirty="0"/>
              <a:t>Создание </a:t>
            </a:r>
            <a:r>
              <a:rPr lang="ru-RU" b="1" dirty="0">
                <a:solidFill>
                  <a:srgbClr val="FF0000"/>
                </a:solidFill>
              </a:rPr>
              <a:t>сети</a:t>
            </a:r>
            <a:r>
              <a:rPr lang="ru-RU" dirty="0"/>
              <a:t> образовательных организаций, реализующих педагогические практики субъектно-ориентированного типа;</a:t>
            </a:r>
          </a:p>
          <a:p>
            <a:pPr lvl="0"/>
            <a:r>
              <a:rPr lang="ru-RU" dirty="0"/>
              <a:t>Наличие апробированной системы уровневого </a:t>
            </a:r>
            <a:r>
              <a:rPr lang="ru-RU" b="1" dirty="0" smtClean="0">
                <a:solidFill>
                  <a:srgbClr val="FF0000"/>
                </a:solidFill>
              </a:rPr>
              <a:t>персонифицированного повышения квалификации </a:t>
            </a:r>
            <a:r>
              <a:rPr lang="ru-RU" dirty="0" smtClean="0"/>
              <a:t>педагогических </a:t>
            </a:r>
            <a:r>
              <a:rPr lang="ru-RU" dirty="0"/>
              <a:t>работников, позволяющей формировать компетентности, необходимые для реализации в образовательной организации общего образования СОПП.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00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964488" cy="60095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Направления </a:t>
            </a:r>
            <a:r>
              <a:rPr lang="ru-RU" b="1" dirty="0"/>
              <a:t>инновационной деятельности </a:t>
            </a:r>
            <a:r>
              <a:rPr lang="ru-RU" b="1" dirty="0" smtClean="0"/>
              <a:t>РСО,</a:t>
            </a:r>
            <a:r>
              <a:rPr lang="ru-RU" dirty="0" smtClean="0"/>
              <a:t> реализуемые в Программе:</a:t>
            </a:r>
          </a:p>
          <a:p>
            <a:pPr marL="0" indent="0" algn="ctr">
              <a:buNone/>
            </a:pPr>
            <a:endParaRPr lang="ru-RU" dirty="0"/>
          </a:p>
          <a:p>
            <a:pPr lvl="0"/>
            <a:r>
              <a:rPr lang="ru-RU" dirty="0"/>
              <a:t>Модернизация содержания и технологий достижения образовательных результатов;</a:t>
            </a:r>
          </a:p>
          <a:p>
            <a:pPr lvl="0"/>
            <a:r>
              <a:rPr lang="ru-RU" dirty="0"/>
              <a:t>Технологии формирования организационной культуры ОО, ориентированной на развитие.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20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7647" y="188640"/>
            <a:ext cx="6267427" cy="836712"/>
          </a:xfrm>
        </p:spPr>
        <p:txBody>
          <a:bodyPr>
            <a:normAutofit fontScale="90000"/>
          </a:bodyPr>
          <a:lstStyle/>
          <a:p>
            <a:pPr>
              <a:lnSpc>
                <a:spcPct val="75000"/>
              </a:lnSpc>
            </a:pPr>
            <a:r>
              <a:rPr lang="ru-RU" b="1" dirty="0" smtClean="0"/>
              <a:t>Методические продукты проекта</a:t>
            </a:r>
            <a:endParaRPr lang="ru-RU" b="1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49165" y="1410709"/>
            <a:ext cx="5972277" cy="4795154"/>
            <a:chOff x="395536" y="1214686"/>
            <a:chExt cx="8291264" cy="4590578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395536" y="1214686"/>
              <a:ext cx="8291264" cy="4590578"/>
              <a:chOff x="395536" y="1214686"/>
              <a:chExt cx="8291264" cy="4590578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395536" y="1214686"/>
                <a:ext cx="1810544" cy="1325036"/>
                <a:chOff x="395536" y="1232723"/>
                <a:chExt cx="1810544" cy="1325036"/>
              </a:xfrm>
            </p:grpSpPr>
            <p:sp>
              <p:nvSpPr>
                <p:cNvPr id="4" name="TextBox 3"/>
                <p:cNvSpPr txBox="1"/>
                <p:nvPr/>
              </p:nvSpPr>
              <p:spPr>
                <a:xfrm>
                  <a:off x="395536" y="1232723"/>
                  <a:ext cx="1810544" cy="132503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ru-RU" sz="1200" dirty="0" smtClean="0"/>
                    <a:t>Цель – образ выпускника = </a:t>
                  </a:r>
                  <a:r>
                    <a:rPr lang="ru-RU" sz="1200" dirty="0" smtClean="0">
                      <a:solidFill>
                        <a:srgbClr val="FF0000"/>
                      </a:solidFill>
                    </a:rPr>
                    <a:t>результат СОПП</a:t>
                  </a:r>
                </a:p>
                <a:p>
                  <a:endParaRPr lang="ru-RU" sz="1200" dirty="0" smtClean="0"/>
                </a:p>
                <a:p>
                  <a:endParaRPr lang="ru-RU" sz="1200" dirty="0"/>
                </a:p>
                <a:p>
                  <a:endParaRPr lang="ru-RU" sz="1200" dirty="0"/>
                </a:p>
              </p:txBody>
            </p:sp>
            <p:grpSp>
              <p:nvGrpSpPr>
                <p:cNvPr id="7" name="Группа 6"/>
                <p:cNvGrpSpPr/>
                <p:nvPr/>
              </p:nvGrpSpPr>
              <p:grpSpPr>
                <a:xfrm>
                  <a:off x="988519" y="1872866"/>
                  <a:ext cx="397768" cy="648070"/>
                  <a:chOff x="561815" y="1850671"/>
                  <a:chExt cx="397768" cy="648070"/>
                </a:xfrm>
              </p:grpSpPr>
              <p:sp>
                <p:nvSpPr>
                  <p:cNvPr id="5" name="Овал 4"/>
                  <p:cNvSpPr/>
                  <p:nvPr/>
                </p:nvSpPr>
                <p:spPr>
                  <a:xfrm>
                    <a:off x="616684" y="1850671"/>
                    <a:ext cx="288032" cy="28803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6" name="Блок-схема: объединение 5"/>
                  <p:cNvSpPr/>
                  <p:nvPr/>
                </p:nvSpPr>
                <p:spPr>
                  <a:xfrm>
                    <a:off x="561815" y="2138703"/>
                    <a:ext cx="397768" cy="360038"/>
                  </a:xfrm>
                  <a:prstGeom prst="flowChartMerg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</p:grpSp>
          <p:sp>
            <p:nvSpPr>
              <p:cNvPr id="25" name="Прямоугольник 24"/>
              <p:cNvSpPr/>
              <p:nvPr/>
            </p:nvSpPr>
            <p:spPr>
              <a:xfrm>
                <a:off x="395536" y="1232723"/>
                <a:ext cx="8291264" cy="457254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1264632" y="2415918"/>
              <a:ext cx="7422168" cy="3314452"/>
              <a:chOff x="1234231" y="2417263"/>
              <a:chExt cx="7422168" cy="3314452"/>
            </a:xfrm>
          </p:grpSpPr>
          <p:sp>
            <p:nvSpPr>
              <p:cNvPr id="9" name="Овал 8"/>
              <p:cNvSpPr/>
              <p:nvPr/>
            </p:nvSpPr>
            <p:spPr>
              <a:xfrm>
                <a:off x="1234231" y="2417263"/>
                <a:ext cx="7422168" cy="3314452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sz="1200"/>
              </a:p>
            </p:txBody>
          </p:sp>
          <p:sp>
            <p:nvSpPr>
              <p:cNvPr id="13" name="TextBox 6"/>
              <p:cNvSpPr txBox="1"/>
              <p:nvPr/>
            </p:nvSpPr>
            <p:spPr>
              <a:xfrm>
                <a:off x="3382805" y="2959077"/>
                <a:ext cx="1513409" cy="58911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200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Содержание образования</a:t>
                </a:r>
                <a:endParaRPr lang="ru-RU" sz="1200" dirty="0">
                  <a:effectLst/>
                  <a:latin typeface="Times New Roman"/>
                  <a:ea typeface="Times New Roman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ru-RU" sz="1400" dirty="0">
                    <a:effectLst/>
                    <a:latin typeface="Times New Roman"/>
                    <a:ea typeface="Calibri"/>
                    <a:cs typeface="Times New Roman"/>
                  </a:rPr>
                  <a:t> </a:t>
                </a:r>
              </a:p>
            </p:txBody>
          </p:sp>
          <p:sp>
            <p:nvSpPr>
              <p:cNvPr id="14" name="TextBox 7"/>
              <p:cNvSpPr txBox="1"/>
              <p:nvPr/>
            </p:nvSpPr>
            <p:spPr>
              <a:xfrm>
                <a:off x="3314599" y="4807715"/>
                <a:ext cx="1355052" cy="3065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100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Управление</a:t>
                </a:r>
                <a:endParaRPr lang="ru-RU" sz="1000" dirty="0">
                  <a:effectLst/>
                  <a:latin typeface="Times New Roman"/>
                  <a:ea typeface="Times New Roman"/>
                </a:endParaRPr>
              </a:p>
            </p:txBody>
          </p:sp>
          <p:sp>
            <p:nvSpPr>
              <p:cNvPr id="24" name="TextBox 34"/>
              <p:cNvSpPr txBox="1"/>
              <p:nvPr/>
            </p:nvSpPr>
            <p:spPr>
              <a:xfrm rot="615683">
                <a:off x="5782983" y="2781598"/>
                <a:ext cx="1827761" cy="31718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600" i="1" kern="1200" dirty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С  р  е  д  а</a:t>
                </a:r>
                <a:endParaRPr lang="ru-RU" sz="1400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2" name="Прямая со стрелкой 21"/>
              <p:cNvCxnSpPr/>
              <p:nvPr/>
            </p:nvCxnSpPr>
            <p:spPr>
              <a:xfrm flipH="1">
                <a:off x="3205873" y="3468163"/>
                <a:ext cx="262794" cy="48201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3199367" y="4351334"/>
                <a:ext cx="459700" cy="458391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Группа 34"/>
            <p:cNvGrpSpPr/>
            <p:nvPr/>
          </p:nvGrpSpPr>
          <p:grpSpPr>
            <a:xfrm>
              <a:off x="2368500" y="3623020"/>
              <a:ext cx="5687953" cy="944518"/>
              <a:chOff x="1206335" y="3934952"/>
              <a:chExt cx="5687953" cy="944518"/>
            </a:xfrm>
          </p:grpSpPr>
          <p:sp>
            <p:nvSpPr>
              <p:cNvPr id="11" name="TextBox 4"/>
              <p:cNvSpPr txBox="1"/>
              <p:nvPr/>
            </p:nvSpPr>
            <p:spPr>
              <a:xfrm>
                <a:off x="1206335" y="4236557"/>
                <a:ext cx="1155573" cy="53981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1100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Де </a:t>
                </a:r>
                <a:r>
                  <a:rPr lang="ru-RU" sz="1050" b="1" kern="1200" dirty="0" smtClean="0">
                    <a:solidFill>
                      <a:srgbClr val="000000"/>
                    </a:solidFill>
                    <a:effectLst/>
                    <a:latin typeface="Calibri"/>
                    <a:ea typeface="Times New Roman"/>
                    <a:cs typeface="Times New Roman"/>
                  </a:rPr>
                  <a:t>педагога</a:t>
                </a:r>
                <a:endParaRPr lang="ru-RU" sz="1100" b="1" dirty="0">
                  <a:effectLst/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7" name="Прямая со стрелкой 16"/>
              <p:cNvCxnSpPr/>
              <p:nvPr/>
            </p:nvCxnSpPr>
            <p:spPr>
              <a:xfrm>
                <a:off x="2361908" y="4473419"/>
                <a:ext cx="93610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" name="Группа 26"/>
              <p:cNvGrpSpPr/>
              <p:nvPr/>
            </p:nvGrpSpPr>
            <p:grpSpPr>
              <a:xfrm>
                <a:off x="3307236" y="4132521"/>
                <a:ext cx="3480616" cy="625022"/>
                <a:chOff x="3307236" y="4132521"/>
                <a:chExt cx="3480616" cy="625022"/>
              </a:xfrm>
            </p:grpSpPr>
            <p:sp>
              <p:nvSpPr>
                <p:cNvPr id="10" name="Прямоугольник 9"/>
                <p:cNvSpPr/>
                <p:nvPr/>
              </p:nvSpPr>
              <p:spPr>
                <a:xfrm>
                  <a:off x="3341780" y="4132521"/>
                  <a:ext cx="3446072" cy="6250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ru-RU" sz="1200"/>
                </a:p>
              </p:txBody>
            </p:sp>
            <p:sp>
              <p:nvSpPr>
                <p:cNvPr id="12" name="TextBox 5"/>
                <p:cNvSpPr txBox="1"/>
                <p:nvPr/>
              </p:nvSpPr>
              <p:spPr>
                <a:xfrm>
                  <a:off x="3307236" y="4236558"/>
                  <a:ext cx="1341932" cy="4970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ru-RU" sz="11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Де </a:t>
                  </a:r>
                  <a:r>
                    <a:rPr lang="ru-RU" sz="60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обучающегося</a:t>
                  </a:r>
                  <a:endParaRPr lang="ru-RU" sz="10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" name="TextBox 8"/>
                <p:cNvSpPr txBox="1"/>
                <p:nvPr/>
              </p:nvSpPr>
              <p:spPr>
                <a:xfrm>
                  <a:off x="5240369" y="4243656"/>
                  <a:ext cx="1518935" cy="2671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ru-RU" sz="1050" kern="1200" dirty="0">
                      <a:solidFill>
                        <a:srgbClr val="000000"/>
                      </a:solidFill>
                      <a:effectLst/>
                      <a:latin typeface="Calibri"/>
                      <a:ea typeface="Times New Roman"/>
                      <a:cs typeface="Times New Roman"/>
                    </a:rPr>
                    <a:t>Результат</a:t>
                  </a:r>
                  <a:endParaRPr lang="ru-RU" sz="10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4484336" y="4288776"/>
                  <a:ext cx="756455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>
                  <a:endCxn id="15" idx="1"/>
                </p:cNvCxnSpPr>
                <p:nvPr/>
              </p:nvCxnSpPr>
              <p:spPr>
                <a:xfrm>
                  <a:off x="4483991" y="4377222"/>
                  <a:ext cx="756378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4484336" y="4510875"/>
                  <a:ext cx="756455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Прямоугольник 27"/>
              <p:cNvSpPr/>
              <p:nvPr/>
            </p:nvSpPr>
            <p:spPr>
              <a:xfrm>
                <a:off x="1224366" y="3934952"/>
                <a:ext cx="5669922" cy="944518"/>
              </a:xfrm>
              <a:prstGeom prst="rect">
                <a:avLst/>
              </a:prstGeom>
              <a:solidFill>
                <a:schemeClr val="accent1">
                  <a:alpha val="31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</p:grpSp>
        <p:grpSp>
          <p:nvGrpSpPr>
            <p:cNvPr id="55" name="Группа 54"/>
            <p:cNvGrpSpPr/>
            <p:nvPr/>
          </p:nvGrpSpPr>
          <p:grpSpPr>
            <a:xfrm>
              <a:off x="2627784" y="1227323"/>
              <a:ext cx="5582181" cy="2784157"/>
              <a:chOff x="2627784" y="1227323"/>
              <a:chExt cx="5582181" cy="2784157"/>
            </a:xfrm>
          </p:grpSpPr>
          <p:cxnSp>
            <p:nvCxnSpPr>
              <p:cNvPr id="18" name="Прямая со стрелкой 17"/>
              <p:cNvCxnSpPr/>
              <p:nvPr/>
            </p:nvCxnSpPr>
            <p:spPr>
              <a:xfrm flipH="1">
                <a:off x="2848808" y="2275912"/>
                <a:ext cx="192862" cy="16152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/>
              <p:nvPr/>
            </p:nvCxnSpPr>
            <p:spPr>
              <a:xfrm>
                <a:off x="4955477" y="2208081"/>
                <a:ext cx="130022" cy="18033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4" name="Группа 53"/>
              <p:cNvGrpSpPr/>
              <p:nvPr/>
            </p:nvGrpSpPr>
            <p:grpSpPr>
              <a:xfrm>
                <a:off x="2627784" y="1227323"/>
                <a:ext cx="5582181" cy="1146993"/>
                <a:chOff x="2627784" y="1227323"/>
                <a:chExt cx="5582181" cy="1146993"/>
              </a:xfrm>
            </p:grpSpPr>
            <p:grpSp>
              <p:nvGrpSpPr>
                <p:cNvPr id="44" name="Группа 43"/>
                <p:cNvGrpSpPr/>
                <p:nvPr/>
              </p:nvGrpSpPr>
              <p:grpSpPr>
                <a:xfrm>
                  <a:off x="4742599" y="1455972"/>
                  <a:ext cx="397768" cy="648072"/>
                  <a:chOff x="4981933" y="1517862"/>
                  <a:chExt cx="397768" cy="648072"/>
                </a:xfrm>
              </p:grpSpPr>
              <p:sp>
                <p:nvSpPr>
                  <p:cNvPr id="40" name="Овал 39"/>
                  <p:cNvSpPr/>
                  <p:nvPr/>
                </p:nvSpPr>
                <p:spPr>
                  <a:xfrm>
                    <a:off x="5036801" y="1517862"/>
                    <a:ext cx="288032" cy="28803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41" name="Блок-схема: объединение 40"/>
                  <p:cNvSpPr/>
                  <p:nvPr/>
                </p:nvSpPr>
                <p:spPr>
                  <a:xfrm>
                    <a:off x="4981933" y="1805894"/>
                    <a:ext cx="397768" cy="360040"/>
                  </a:xfrm>
                  <a:prstGeom prst="flowChartMerg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  <p:grpSp>
              <p:nvGrpSpPr>
                <p:cNvPr id="43" name="Группа 42"/>
                <p:cNvGrpSpPr/>
                <p:nvPr/>
              </p:nvGrpSpPr>
              <p:grpSpPr>
                <a:xfrm>
                  <a:off x="2945239" y="1394477"/>
                  <a:ext cx="295137" cy="756571"/>
                  <a:chOff x="4073551" y="1507406"/>
                  <a:chExt cx="295137" cy="756571"/>
                </a:xfrm>
              </p:grpSpPr>
              <p:sp>
                <p:nvSpPr>
                  <p:cNvPr id="38" name="Овал 37"/>
                  <p:cNvSpPr/>
                  <p:nvPr/>
                </p:nvSpPr>
                <p:spPr>
                  <a:xfrm>
                    <a:off x="4073551" y="1507406"/>
                    <a:ext cx="288032" cy="28803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42" name="Прямоугольник 41"/>
                  <p:cNvSpPr/>
                  <p:nvPr/>
                </p:nvSpPr>
                <p:spPr>
                  <a:xfrm>
                    <a:off x="4080656" y="1782543"/>
                    <a:ext cx="288032" cy="48143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  <p:sp>
              <p:nvSpPr>
                <p:cNvPr id="52" name="Прямоугольник 51"/>
                <p:cNvSpPr/>
                <p:nvPr/>
              </p:nvSpPr>
              <p:spPr>
                <a:xfrm>
                  <a:off x="2627784" y="1232723"/>
                  <a:ext cx="5428668" cy="1141593"/>
                </a:xfrm>
                <a:prstGeom prst="rect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200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114037" y="1227323"/>
                  <a:ext cx="2095928" cy="713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200" dirty="0" smtClean="0"/>
                    <a:t>Участники образовательных</a:t>
                  </a:r>
                </a:p>
                <a:p>
                  <a:r>
                    <a:rPr lang="ru-RU" sz="1200" dirty="0" smtClean="0"/>
                    <a:t> отношений</a:t>
                  </a:r>
                  <a:endParaRPr lang="ru-RU" sz="1200" dirty="0"/>
                </a:p>
              </p:txBody>
            </p:sp>
          </p:grpSp>
        </p:grpSp>
      </p:grpSp>
      <p:sp>
        <p:nvSpPr>
          <p:cNvPr id="61" name="TextBox 60"/>
          <p:cNvSpPr txBox="1"/>
          <p:nvPr/>
        </p:nvSpPr>
        <p:spPr>
          <a:xfrm>
            <a:off x="6079779" y="142155"/>
            <a:ext cx="3028839" cy="688803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b="1" dirty="0" smtClean="0"/>
              <a:t>Рекомендации </a:t>
            </a:r>
            <a:r>
              <a:rPr lang="ru-RU" sz="1600" b="1" dirty="0"/>
              <a:t>по реализации СОПП</a:t>
            </a:r>
            <a:r>
              <a:rPr lang="ru-RU" sz="1600" dirty="0"/>
              <a:t> </a:t>
            </a:r>
            <a:r>
              <a:rPr lang="ru-RU" sz="1600" dirty="0" smtClean="0"/>
              <a:t>2015 г.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/>
              <a:t>Сборник описаний практик реализации СОПП. </a:t>
            </a:r>
            <a:r>
              <a:rPr lang="ru-RU" sz="1600" dirty="0" smtClean="0"/>
              <a:t>2015 г</a:t>
            </a:r>
            <a:r>
              <a:rPr lang="ru-RU" sz="1600" dirty="0"/>
              <a:t>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b="1" dirty="0" smtClean="0"/>
              <a:t>Руководство </a:t>
            </a:r>
            <a:r>
              <a:rPr lang="ru-RU" sz="1600" b="1" dirty="0"/>
              <a:t>по реализации СОПП </a:t>
            </a:r>
            <a:r>
              <a:rPr lang="ru-RU" sz="1600" dirty="0"/>
              <a:t>в рамках (условиях) </a:t>
            </a:r>
            <a:r>
              <a:rPr lang="ru-RU" sz="1600" dirty="0" smtClean="0"/>
              <a:t>ОУ (2016 г.)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/>
              <a:t>Сборник описаний практик реализации СОПП. </a:t>
            </a:r>
            <a:r>
              <a:rPr lang="ru-RU" sz="1600" dirty="0" smtClean="0"/>
              <a:t>2016 г.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b="1" dirty="0"/>
              <a:t>Программа повышения квалификации </a:t>
            </a:r>
            <a:r>
              <a:rPr lang="ru-RU" sz="1600" dirty="0"/>
              <a:t>«Реализация СОПП в организациях общего образования»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b="1" dirty="0" smtClean="0"/>
              <a:t>Программа </a:t>
            </a:r>
            <a:r>
              <a:rPr lang="ru-RU" sz="1600" b="1" dirty="0"/>
              <a:t>стажировки </a:t>
            </a:r>
            <a:r>
              <a:rPr lang="ru-RU" sz="1600" dirty="0"/>
              <a:t>«Развитие профессиональных компетенций педагога, реализующего СОПП</a:t>
            </a:r>
            <a:r>
              <a:rPr lang="ru-RU" sz="1600" dirty="0" smtClean="0"/>
              <a:t>»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b="1" dirty="0" smtClean="0"/>
              <a:t>Рекомендации</a:t>
            </a:r>
            <a:r>
              <a:rPr lang="ru-RU" sz="1600" dirty="0" smtClean="0"/>
              <a:t> по формированию </a:t>
            </a:r>
            <a:r>
              <a:rPr lang="ru-RU" sz="1600" b="1" dirty="0" smtClean="0"/>
              <a:t>образовательной среды </a:t>
            </a:r>
            <a:r>
              <a:rPr lang="ru-RU" sz="1600" dirty="0" smtClean="0"/>
              <a:t>СО типа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</a:rPr>
              <a:t>Опыт формирования педагогических компетенций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субъектно-ориентированного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типа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b="1" dirty="0" smtClean="0"/>
              <a:t>Комплексная методика оценки</a:t>
            </a:r>
            <a:r>
              <a:rPr lang="ru-RU" sz="1600" dirty="0" smtClean="0"/>
              <a:t> состояния ПС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Записка «</a:t>
            </a: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</a:rPr>
              <a:t>Организационно-управленческие средства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поддержки СОПП в школе» 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4669" y="3984383"/>
            <a:ext cx="5229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1-4</a:t>
            </a:r>
            <a:endParaRPr lang="ru-RU" sz="2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955201" y="1425809"/>
            <a:ext cx="7184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5-6,8</a:t>
            </a:r>
            <a:endParaRPr lang="ru-RU" sz="20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4941746" y="318606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7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42690" y="496395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9</a:t>
            </a:r>
            <a:endParaRPr lang="ru-RU" sz="20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022560" y="512247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10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4409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485740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>
                <a:solidFill>
                  <a:srgbClr val="002060"/>
                </a:solidFill>
              </a:rPr>
              <a:t>Опора на имеющийся опыт </a:t>
            </a:r>
            <a:r>
              <a:rPr lang="ru-RU" b="1" dirty="0" smtClean="0"/>
              <a:t>организации образования </a:t>
            </a:r>
          </a:p>
          <a:p>
            <a:pPr lvl="0"/>
            <a:endParaRPr lang="ru-RU" b="1" i="1" dirty="0" smtClean="0"/>
          </a:p>
          <a:p>
            <a:pPr marL="0" lvl="0" indent="0">
              <a:buNone/>
            </a:pPr>
            <a:r>
              <a:rPr lang="ru-RU" b="1" i="1" dirty="0" smtClean="0"/>
              <a:t>(Основной </a:t>
            </a:r>
            <a:r>
              <a:rPr lang="ru-RU" b="1" i="1" dirty="0"/>
              <a:t>замысел </a:t>
            </a:r>
            <a:r>
              <a:rPr lang="ru-RU" b="1" i="1" dirty="0" smtClean="0"/>
              <a:t>Проекта СОПП-ФГОС </a:t>
            </a:r>
            <a:r>
              <a:rPr lang="ru-RU" i="1" dirty="0"/>
              <a:t>– не создавать новое, а осмыслить существующий опыт реализации «современного» образовательного процесса с позиций </a:t>
            </a:r>
            <a:r>
              <a:rPr lang="ru-RU" i="1" dirty="0">
                <a:solidFill>
                  <a:srgbClr val="C00000"/>
                </a:solidFill>
              </a:rPr>
              <a:t>уровневой метамодели </a:t>
            </a:r>
            <a:r>
              <a:rPr lang="ru-RU" i="1" dirty="0" smtClean="0">
                <a:solidFill>
                  <a:srgbClr val="C00000"/>
                </a:solidFill>
              </a:rPr>
              <a:t>ПП </a:t>
            </a:r>
            <a:r>
              <a:rPr lang="ru-RU" i="1" dirty="0"/>
              <a:t>и развить практику имеющихся образцов субъектно-ориентированного типа педагогического </a:t>
            </a:r>
            <a:r>
              <a:rPr lang="ru-RU" i="1" dirty="0" smtClean="0"/>
              <a:t>процесса)</a:t>
            </a:r>
          </a:p>
          <a:p>
            <a:pPr marL="0" lvl="0" indent="0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i="1" dirty="0" smtClean="0"/>
              <a:t>Вывод:  </a:t>
            </a:r>
            <a:r>
              <a:rPr lang="ru-RU" i="1" dirty="0" smtClean="0">
                <a:solidFill>
                  <a:srgbClr val="FF0000"/>
                </a:solidFill>
              </a:rPr>
              <a:t>«СОПП </a:t>
            </a:r>
            <a:r>
              <a:rPr lang="ru-RU" i="1" dirty="0">
                <a:solidFill>
                  <a:srgbClr val="FF0000"/>
                </a:solidFill>
              </a:rPr>
              <a:t>максимально подходит под требования ФГОС, позволяет обеспечить результаты </a:t>
            </a:r>
            <a:r>
              <a:rPr lang="ru-RU" i="1" dirty="0" smtClean="0">
                <a:solidFill>
                  <a:srgbClr val="FF0000"/>
                </a:solidFill>
              </a:rPr>
              <a:t>ФГОС»</a:t>
            </a:r>
            <a:r>
              <a:rPr lang="ru-RU" b="1" i="1" dirty="0" smtClean="0"/>
              <a:t> / </a:t>
            </a:r>
            <a:r>
              <a:rPr lang="ru-RU" sz="2800" b="1" i="1" dirty="0" smtClean="0"/>
              <a:t>Оценка целесообразности использования СОПП в массовой школе и в пилотных ОО (СОШ №№ 1, 32 </a:t>
            </a:r>
            <a:r>
              <a:rPr lang="ru-RU" sz="2800" b="1" i="1" dirty="0" err="1" smtClean="0"/>
              <a:t>г.Рыбинска</a:t>
            </a:r>
            <a:r>
              <a:rPr lang="ru-RU" sz="2800" b="1" i="1" dirty="0" smtClean="0"/>
              <a:t>) </a:t>
            </a:r>
            <a:endParaRPr lang="ru-RU" sz="2800" i="1" dirty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332656"/>
            <a:ext cx="8496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Принципы реализации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41657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Принципы реализации Программы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155367"/>
            <a:ext cx="8568952" cy="568863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Технологический</a:t>
            </a:r>
            <a:r>
              <a:rPr lang="ru-RU" b="1" dirty="0" smtClean="0"/>
              <a:t>, </a:t>
            </a:r>
            <a:r>
              <a:rPr lang="ru-RU" dirty="0" smtClean="0"/>
              <a:t>позволяющий </a:t>
            </a:r>
            <a:r>
              <a:rPr lang="ru-RU" dirty="0" smtClean="0">
                <a:solidFill>
                  <a:srgbClr val="FF0000"/>
                </a:solidFill>
              </a:rPr>
              <a:t>предъявлять  </a:t>
            </a:r>
            <a:r>
              <a:rPr lang="ru-RU" dirty="0">
                <a:solidFill>
                  <a:srgbClr val="FF0000"/>
                </a:solidFill>
              </a:rPr>
              <a:t>требования к </a:t>
            </a:r>
            <a:r>
              <a:rPr lang="ru-RU" dirty="0" smtClean="0">
                <a:solidFill>
                  <a:srgbClr val="FF0000"/>
                </a:solidFill>
              </a:rPr>
              <a:t>ПП, образовательной </a:t>
            </a:r>
            <a:r>
              <a:rPr lang="ru-RU" dirty="0">
                <a:solidFill>
                  <a:srgbClr val="FF0000"/>
                </a:solidFill>
              </a:rPr>
              <a:t>среде, качествам педагогов и стилю </a:t>
            </a:r>
            <a:r>
              <a:rPr lang="ru-RU" dirty="0" smtClean="0">
                <a:solidFill>
                  <a:srgbClr val="FF0000"/>
                </a:solidFill>
              </a:rPr>
              <a:t>управления, а также </a:t>
            </a:r>
            <a:r>
              <a:rPr lang="ru-RU" dirty="0" smtClean="0"/>
              <a:t>отбирать целесообразные для ФГОС педагогические практики в школах и направлять их развитие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Субъектный </a:t>
            </a:r>
            <a:r>
              <a:rPr lang="ru-RU" dirty="0" smtClean="0"/>
              <a:t>(опорные организации осознанно принимают на себя роль таковых, используя это для собственного развития; освоение СОПП новыми площадками происходит как ответ на решение собственных проблем ОО)</a:t>
            </a:r>
          </a:p>
          <a:p>
            <a:r>
              <a:rPr lang="ru-RU" b="1" dirty="0" err="1" smtClean="0">
                <a:solidFill>
                  <a:srgbClr val="002060"/>
                </a:solidFill>
              </a:rPr>
              <a:t>Этапность</a:t>
            </a:r>
            <a:r>
              <a:rPr lang="ru-RU" b="1" dirty="0" smtClean="0"/>
              <a:t>, </a:t>
            </a:r>
            <a:r>
              <a:rPr lang="ru-RU" dirty="0" smtClean="0"/>
              <a:t>соответствующая полному циклу проектной деятельности и переходу от решения персональных задач к муниципальным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Сетевое</a:t>
            </a:r>
            <a:r>
              <a:rPr lang="ru-RU" dirty="0" smtClean="0"/>
              <a:t> построение взаимодействия площадок и поддержки  развития ОО </a:t>
            </a:r>
          </a:p>
        </p:txBody>
      </p:sp>
    </p:spTree>
    <p:extLst>
      <p:ext uri="{BB962C8B-B14F-4D97-AF65-F5344CB8AC3E}">
        <p14:creationId xmlns:p14="http://schemas.microsoft.com/office/powerpoint/2010/main" val="33461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965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Площадки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582600"/>
              </p:ext>
            </p:extLst>
          </p:nvPr>
        </p:nvGraphicFramePr>
        <p:xfrm>
          <a:off x="107504" y="656966"/>
          <a:ext cx="9036496" cy="5549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8064"/>
                <a:gridCol w="2253445"/>
                <a:gridCol w="2253445"/>
                <a:gridCol w="2541542"/>
              </a:tblGrid>
              <a:tr h="89625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Опорные СОШ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Нацеленность собственного развития.  Сильная сторона опыта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Новые площадки</a:t>
                      </a:r>
                      <a:endParaRPr lang="ru-RU" dirty="0"/>
                    </a:p>
                  </a:txBody>
                  <a:tcPr/>
                </a:tc>
              </a:tr>
              <a:tr h="1280359">
                <a:tc>
                  <a:txBody>
                    <a:bodyPr/>
                    <a:lstStyle/>
                    <a:p>
                      <a:r>
                        <a:rPr lang="ru-RU" dirty="0" smtClean="0"/>
                        <a:t>Рыбинск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СОШ  №1</a:t>
                      </a:r>
                    </a:p>
                    <a:p>
                      <a:r>
                        <a:rPr lang="ru-RU" dirty="0" smtClean="0"/>
                        <a:t>СОШ №32</a:t>
                      </a:r>
                    </a:p>
                    <a:p>
                      <a:r>
                        <a:rPr lang="ru-RU" dirty="0" smtClean="0"/>
                        <a:t>СОШ  №</a:t>
                      </a:r>
                      <a:r>
                        <a:rPr lang="ru-RU" baseline="0" dirty="0" smtClean="0"/>
                        <a:t> 6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2-4</a:t>
                      </a:r>
                      <a:endParaRPr lang="ru-RU" dirty="0"/>
                    </a:p>
                  </a:txBody>
                  <a:tcPr/>
                </a:tc>
              </a:tr>
              <a:tr h="1280359">
                <a:tc>
                  <a:txBody>
                    <a:bodyPr/>
                    <a:lstStyle/>
                    <a:p>
                      <a:r>
                        <a:rPr lang="ru-RU" dirty="0" smtClean="0"/>
                        <a:t>Тутаев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СОШ №4</a:t>
                      </a:r>
                    </a:p>
                    <a:p>
                      <a:r>
                        <a:rPr lang="ru-RU" dirty="0" smtClean="0"/>
                        <a:t>Константиновская</a:t>
                      </a:r>
                    </a:p>
                    <a:p>
                      <a:r>
                        <a:rPr lang="ru-RU" dirty="0" smtClean="0"/>
                        <a:t>СОШ</a:t>
                      </a:r>
                      <a:r>
                        <a:rPr lang="ru-RU" baseline="0" dirty="0" smtClean="0"/>
                        <a:t> №7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Фоминская</a:t>
                      </a:r>
                      <a:endParaRPr lang="ru-RU" dirty="0" smtClean="0"/>
                    </a:p>
                    <a:p>
                      <a:r>
                        <a:rPr lang="ru-RU" dirty="0" err="1" smtClean="0"/>
                        <a:t>Чебаковская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УДО «Созвездие»</a:t>
                      </a:r>
                      <a:endParaRPr lang="ru-RU" dirty="0"/>
                    </a:p>
                  </a:txBody>
                  <a:tcPr/>
                </a:tc>
              </a:tr>
              <a:tr h="1280359">
                <a:tc>
                  <a:txBody>
                    <a:bodyPr/>
                    <a:lstStyle/>
                    <a:p>
                      <a:r>
                        <a:rPr lang="ru-RU" dirty="0" smtClean="0"/>
                        <a:t>Ярославский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Кузнечихинская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Дубковская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СОШ пос. Ярославка</a:t>
                      </a:r>
                    </a:p>
                    <a:p>
                      <a:pPr algn="r"/>
                      <a:r>
                        <a:rPr lang="ru-RU" dirty="0" smtClean="0"/>
                        <a:t>Всего 2-5</a:t>
                      </a:r>
                      <a:endParaRPr lang="ru-RU" dirty="0"/>
                    </a:p>
                  </a:txBody>
                  <a:tcPr/>
                </a:tc>
              </a:tr>
              <a:tr h="519257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Переславль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Гимназия №1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5616" y="6231025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Опорная научно-методическая структура – кафедра естественно-математических дисциплин ГАОУ  ЯО ИРО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реализации Программы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0047031"/>
              </p:ext>
            </p:extLst>
          </p:nvPr>
        </p:nvGraphicFramePr>
        <p:xfrm>
          <a:off x="539552" y="692696"/>
          <a:ext cx="8604448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24328" y="616530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/>
              <a:t>Ноябрь-декабрь 2018 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55976" y="198884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Сентябрь - Декабрь 2017 г.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60032" y="3251261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Январь – </a:t>
            </a:r>
            <a:r>
              <a:rPr lang="ru-RU" dirty="0" smtClean="0"/>
              <a:t>июнь </a:t>
            </a:r>
            <a:r>
              <a:rPr lang="ru-RU" dirty="0"/>
              <a:t>2018 г.</a:t>
            </a:r>
          </a:p>
        </p:txBody>
      </p:sp>
    </p:spTree>
    <p:extLst>
      <p:ext uri="{BB962C8B-B14F-4D97-AF65-F5344CB8AC3E}">
        <p14:creationId xmlns:p14="http://schemas.microsoft.com/office/powerpoint/2010/main" val="197942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937</Words>
  <Application>Microsoft Office PowerPoint</Application>
  <PresentationFormat>Экран (4:3)</PresentationFormat>
  <Paragraphs>137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Программа распространения педагогических практик реализации субъектно-ориентированного типа педагогического процесса в условиях реализации ФГОС</vt:lpstr>
      <vt:lpstr>Основа Программы:  завершённый Проект (РИП 2014-16 гг.) «Развитие образцов субъектно-ориентированного педагогического процесса в основной школе в рамках реализации ФГОС» (Приказ Департамента образования ЯО о присвоения статуса РИП на 2014 г. от 18.02.2014), </vt:lpstr>
      <vt:lpstr>Цели распространения практики</vt:lpstr>
      <vt:lpstr>Презентация PowerPoint</vt:lpstr>
      <vt:lpstr>Методические продукты проекта</vt:lpstr>
      <vt:lpstr>Презентация PowerPoint</vt:lpstr>
      <vt:lpstr>Принципы реализации Программы</vt:lpstr>
      <vt:lpstr>Площадки </vt:lpstr>
      <vt:lpstr>Этапы реализации Программы</vt:lpstr>
      <vt:lpstr>Презентация PowerPoint</vt:lpstr>
      <vt:lpstr>Руководитель Проекта – С.М. ГоловлЕва, заведующая кафедрой ЕМД  ГОАУ ЯО ИРО golovleva@iro.yar.ru Научный руководитель Проекта -   В.В. Юдин, д.п.н., доцент кафедры ПТх  ЯГПУ им К.Д.Ушинского   v.yudin@yspu.org</vt:lpstr>
      <vt:lpstr>Цели Проекта СОПП-ФГОС</vt:lpstr>
      <vt:lpstr>Концептуальные основы</vt:lpstr>
      <vt:lpstr>Формы сотрудничества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распространения педагогических практик реализации субъектно-ориентированного типа педагогического процесса в условиях реализации ФГОС</dc:title>
  <dc:creator>Alina</dc:creator>
  <cp:lastModifiedBy>Светлана Михайловна Головлева</cp:lastModifiedBy>
  <cp:revision>19</cp:revision>
  <cp:lastPrinted>2017-02-27T08:13:03Z</cp:lastPrinted>
  <dcterms:created xsi:type="dcterms:W3CDTF">2017-02-26T06:39:20Z</dcterms:created>
  <dcterms:modified xsi:type="dcterms:W3CDTF">2017-11-29T06:03:41Z</dcterms:modified>
</cp:coreProperties>
</file>