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11"/>
  </p:notesMasterIdLst>
  <p:handoutMasterIdLst>
    <p:handoutMasterId r:id="rId12"/>
  </p:handoutMasterIdLst>
  <p:sldIdLst>
    <p:sldId id="263" r:id="rId2"/>
    <p:sldId id="276" r:id="rId3"/>
    <p:sldId id="300" r:id="rId4"/>
    <p:sldId id="329" r:id="rId5"/>
    <p:sldId id="330" r:id="rId6"/>
    <p:sldId id="331" r:id="rId7"/>
    <p:sldId id="333" r:id="rId8"/>
    <p:sldId id="335" r:id="rId9"/>
    <p:sldId id="289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A50021"/>
    <a:srgbClr val="660033"/>
    <a:srgbClr val="000066"/>
    <a:srgbClr val="FF9900"/>
    <a:srgbClr val="000099"/>
    <a:srgbClr val="3B1107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929"/>
  </p:normalViewPr>
  <p:slideViewPr>
    <p:cSldViewPr>
      <p:cViewPr varScale="1">
        <p:scale>
          <a:sx n="99" d="100"/>
          <a:sy n="99" d="100"/>
        </p:scale>
        <p:origin x="10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48309F-0F04-4B8D-B988-2B333C24B3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5944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8CD755-E096-4891-A00D-8723E9ABC6B9}" type="datetimeFigureOut">
              <a:rPr lang="ru-RU"/>
              <a:pPr>
                <a:defRPr/>
              </a:pPr>
              <a:t>01.12.2017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9466F3-56C4-4105-85AE-F299F3DA3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860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2F3E6F-A974-4303-A8C4-B917BF173E4D}" type="slidenum">
              <a:rPr lang="ru-RU" altLang="ru-RU" sz="1200" smtClean="0"/>
              <a:pPr/>
              <a:t>1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val="249555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E6152-12E0-4081-BA58-ABF9ED6698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037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76F1-71C3-4300-B70E-4712712438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499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2020-9B6C-4B0A-ABD4-3534379D9B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58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FD780-C96C-4AB4-8BDF-94A82FB9DD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820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55B6-40CB-4678-BE4A-AD0CFC1651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306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1D3F7-7CAA-48CB-8F8F-477F620002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06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06CA-9786-4F51-B74F-B1B12FA51C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212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B1B71-7804-45BE-A62F-21EF06CE97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355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05EB-08D8-43E0-914E-71DD0E4787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490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75FE5-79D7-4AD2-80F9-4C33C8FB3A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91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2EDB-05A7-4BBE-8E43-A4EFAE293D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4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9190A9-A77B-4E5C-9F17-3573DAD859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du.rybadm.ru/info/innovations/2017/30_pl.pdf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edu.rybadm.ru/info/innovations/2017/23_p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du.rybadm.ru/info/innovations/2017/20_pl.pdf" TargetMode="External"/><Relationship Id="rId5" Type="http://schemas.openxmlformats.org/officeDocument/2006/relationships/hyperlink" Target="http://edu.rybadm.ru/info/innovations/2017/12_pl.pdf" TargetMode="External"/><Relationship Id="rId4" Type="http://schemas.openxmlformats.org/officeDocument/2006/relationships/hyperlink" Target="http://edu.rybadm.ru/info/innovations/2017/5_pl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63" y="2565400"/>
            <a:ext cx="8856662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4205288"/>
            <a:ext cx="8569325" cy="1600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Освоение </a:t>
            </a:r>
            <a:r>
              <a:rPr lang="ru-RU" altLang="ru-RU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механизмов использования </a:t>
            </a:r>
            <a: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ресурсов </a:t>
            </a:r>
            <a:r>
              <a:rPr lang="ru-RU" altLang="ru-RU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открытого </a:t>
            </a:r>
            <a: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/>
            </a:r>
            <a:b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</a:br>
            <a: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информационно-образовательного </a:t>
            </a:r>
            <a:r>
              <a:rPr lang="ru-RU" altLang="ru-RU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пространства </a:t>
            </a:r>
            <a: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в </a:t>
            </a:r>
            <a:r>
              <a:rPr lang="ru-RU" altLang="ru-RU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деятельности </a:t>
            </a:r>
            <a:r>
              <a:rPr lang="ru-RU" altLang="ru-RU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информационно-библиотечных </a:t>
            </a:r>
            <a:r>
              <a:rPr lang="ru-RU" altLang="ru-RU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центров </a:t>
            </a:r>
            <a:r>
              <a:rPr lang="ru-RU" sz="4800" dirty="0"/>
              <a:t> </a:t>
            </a:r>
            <a:br>
              <a:rPr lang="ru-RU" sz="4800" dirty="0"/>
            </a:br>
            <a:endParaRPr lang="ru-RU"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10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938" y="5876925"/>
            <a:ext cx="8856662" cy="8270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Карастелина Светлана Владимировна, 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ИТ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mtClean="0"/>
          </a:p>
        </p:txBody>
      </p:sp>
      <p:pic>
        <p:nvPicPr>
          <p:cNvPr id="4101" name="Рисунок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8263" y="0"/>
            <a:ext cx="254635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Рисунок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8263" y="479425"/>
            <a:ext cx="1927225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Надпись 13"/>
          <p:cNvSpPr txBox="1">
            <a:spLocks noChangeArrowheads="1"/>
          </p:cNvSpPr>
          <p:nvPr/>
        </p:nvSpPr>
        <p:spPr bwMode="auto">
          <a:xfrm>
            <a:off x="539750" y="423863"/>
            <a:ext cx="5472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altLang="ru-RU" sz="1800"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учреждение</a:t>
            </a:r>
            <a:br>
              <a:rPr lang="ru-RU" altLang="ru-RU" sz="18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1800"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дополнительного профессионального образования </a:t>
            </a:r>
            <a:br>
              <a:rPr lang="ru-RU" altLang="ru-RU" sz="18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1800">
                <a:ea typeface="Calibri" panose="020F0502020204030204" pitchFamily="34" charset="0"/>
                <a:cs typeface="Times New Roman" panose="02020603050405020304" pitchFamily="18" charset="0"/>
              </a:rPr>
              <a:t>«Информационно-образовательный Центр»</a:t>
            </a:r>
            <a:endParaRPr lang="ru-RU" altLang="ru-RU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800" y="2347913"/>
            <a:ext cx="8351838" cy="2905125"/>
          </a:xfrm>
        </p:spPr>
        <p:txBody>
          <a:bodyPr/>
          <a:lstStyle/>
          <a:p>
            <a:pPr algn="r">
              <a:lnSpc>
                <a:spcPct val="130000"/>
              </a:lnSpc>
              <a:spcBef>
                <a:spcPct val="0"/>
              </a:spcBef>
            </a:pPr>
            <a:r>
              <a:rPr lang="ru-RU" altLang="ru-RU" sz="3200" b="1" i="1" smtClean="0"/>
              <a:t>Мы лишаем детей будущего,</a:t>
            </a:r>
            <a:br>
              <a:rPr lang="ru-RU" altLang="ru-RU" sz="3200" b="1" i="1" smtClean="0"/>
            </a:br>
            <a:r>
              <a:rPr lang="ru-RU" altLang="ru-RU" sz="3200" b="1" i="1" smtClean="0"/>
              <a:t> если продолжаем учить сегодня так, </a:t>
            </a:r>
            <a:br>
              <a:rPr lang="ru-RU" altLang="ru-RU" sz="3200" b="1" i="1" smtClean="0"/>
            </a:br>
            <a:r>
              <a:rPr lang="ru-RU" altLang="ru-RU" sz="3200" b="1" i="1" smtClean="0"/>
              <a:t>как учили этому вчера.</a:t>
            </a:r>
          </a:p>
          <a:p>
            <a:pPr algn="r"/>
            <a:r>
              <a:rPr lang="ru-RU" altLang="ru-RU" sz="3200" i="1" smtClean="0"/>
              <a:t>Д. Дьюи</a:t>
            </a:r>
          </a:p>
          <a:p>
            <a:pPr algn="r" eaLnBrk="1" hangingPunct="1"/>
            <a:r>
              <a:rPr lang="ru-RU" altLang="ru-RU" sz="2400" b="1" i="1" smtClean="0">
                <a:solidFill>
                  <a:srgbClr val="002060"/>
                </a:solidFill>
              </a:rPr>
              <a:t>.</a:t>
            </a:r>
            <a:br>
              <a:rPr lang="ru-RU" altLang="ru-RU" sz="2400" b="1" i="1" smtClean="0">
                <a:solidFill>
                  <a:srgbClr val="002060"/>
                </a:solidFill>
              </a:rPr>
            </a:br>
            <a:r>
              <a:rPr lang="ru-RU" altLang="ru-RU" b="1" i="1" smtClean="0">
                <a:solidFill>
                  <a:srgbClr val="002060"/>
                </a:solidFill>
              </a:rPr>
              <a:t/>
            </a:r>
            <a:br>
              <a:rPr lang="ru-RU" altLang="ru-RU" b="1" i="1" smtClean="0">
                <a:solidFill>
                  <a:srgbClr val="002060"/>
                </a:solidFill>
              </a:rPr>
            </a:br>
            <a:endParaRPr lang="ru-RU" altLang="ru-RU" sz="1600" smtClean="0"/>
          </a:p>
        </p:txBody>
      </p:sp>
      <p:pic>
        <p:nvPicPr>
          <p:cNvPr id="6148" name="Рисунок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8263" y="0"/>
            <a:ext cx="254635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Рисунок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8263" y="479425"/>
            <a:ext cx="1927225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Заголовок 1"/>
          <p:cNvSpPr>
            <a:spLocks noGrp="1"/>
          </p:cNvSpPr>
          <p:nvPr>
            <p:ph type="title"/>
          </p:nvPr>
        </p:nvSpPr>
        <p:spPr>
          <a:xfrm>
            <a:off x="525463" y="269875"/>
            <a:ext cx="7886700" cy="973138"/>
          </a:xfrm>
        </p:spPr>
        <p:txBody>
          <a:bodyPr/>
          <a:lstStyle/>
          <a:p>
            <a:pPr>
              <a:defRPr/>
            </a:pPr>
            <a:r>
              <a:rPr lang="ru-RU" altLang="ru-RU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0538" y="1412875"/>
            <a:ext cx="8234362" cy="435133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</a:p>
          <a:p>
            <a:pPr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информационно-библиотечных центров,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приказом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15.06.2016 № 715</a:t>
            </a:r>
          </a:p>
          <a:p>
            <a:pPr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в области воспитания»,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 приказом Минтруда России от 10.01.2017 № 10н</a:t>
            </a:r>
          </a:p>
          <a:p>
            <a:pPr>
              <a:lnSpc>
                <a:spcPct val="95000"/>
              </a:lnSpc>
              <a:spcBef>
                <a:spcPts val="600"/>
              </a:spcBef>
              <a:defRPr/>
            </a:pP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целевая программа развития образования на 2016-2010 годы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«Цифровая экономика Российской Федерации»,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распоряжением Правительства Российской Федерации от 28 июля 2017 г. № 1632-р</a:t>
            </a:r>
          </a:p>
        </p:txBody>
      </p:sp>
      <p:pic>
        <p:nvPicPr>
          <p:cNvPr id="3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713" y="211138"/>
            <a:ext cx="1927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Прямоугольник 1"/>
          <p:cNvSpPr>
            <a:spLocks noChangeArrowheads="1"/>
          </p:cNvSpPr>
          <p:nvPr/>
        </p:nvSpPr>
        <p:spPr bwMode="auto">
          <a:xfrm>
            <a:off x="314325" y="1700213"/>
            <a:ext cx="8497888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информационно-методическую поддержку образовательного процесса;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мониторинг и фиксацию хода и результатов образовательного процесса;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мониторинг здоровья обучающихся;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современные процедуры создания, поиска, сбора, анализа, обработки, хранения и представления информации;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дистанционное взаимодействие всех участников образовательного процесса, в том числе, в рамках дистанционного образования;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дистанционное взаимодействие образовательного учреждения с другими организациями социальной сферы.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850" y="352425"/>
            <a:ext cx="5688013" cy="785813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ИОС образовательной </a:t>
            </a:r>
            <a:r>
              <a:rPr lang="ru-RU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обеспечивает:  </a:t>
            </a:r>
          </a:p>
        </p:txBody>
      </p:sp>
      <p:pic>
        <p:nvPicPr>
          <p:cNvPr id="8197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713" y="211138"/>
            <a:ext cx="1927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Прямоугольник 1"/>
          <p:cNvSpPr>
            <a:spLocks noChangeArrowheads="1"/>
          </p:cNvSpPr>
          <p:nvPr/>
        </p:nvSpPr>
        <p:spPr bwMode="auto">
          <a:xfrm>
            <a:off x="358775" y="4494213"/>
            <a:ext cx="8497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>
                <a:cs typeface="Times New Roman" panose="02020603050405020304" pitchFamily="18" charset="0"/>
              </a:rPr>
              <a:t>Объём: 36 часов</a:t>
            </a:r>
          </a:p>
          <a:p>
            <a:r>
              <a:rPr lang="ru-RU" altLang="ru-RU" sz="2800">
                <a:cs typeface="Times New Roman" panose="02020603050405020304" pitchFamily="18" charset="0"/>
              </a:rPr>
              <a:t>Категория кадров: команды ОО (2-3 человека)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1557338"/>
            <a:ext cx="8497887" cy="554037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ru-RU" sz="35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ДПП «</a:t>
            </a:r>
            <a:r>
              <a:rPr lang="ru-RU" sz="35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механизмов использования ресурсов открытого информационно-образовательного пространства в деятельности информационно-библиотечных центров»</a:t>
            </a:r>
          </a:p>
        </p:txBody>
      </p:sp>
      <p:pic>
        <p:nvPicPr>
          <p:cNvPr id="9221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713" y="211138"/>
            <a:ext cx="1927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Прямоугольник 1"/>
          <p:cNvSpPr>
            <a:spLocks noChangeArrowheads="1"/>
          </p:cNvSpPr>
          <p:nvPr/>
        </p:nvSpPr>
        <p:spPr bwMode="auto">
          <a:xfrm>
            <a:off x="179388" y="1292225"/>
            <a:ext cx="84963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2800">
                <a:cs typeface="Times New Roman" panose="02020603050405020304" pitchFamily="18" charset="0"/>
              </a:rPr>
              <a:t>создание условий для освоения практик использования возможностей открытого информационно-образовательного пространства для достижения результатов учащихся в соответствии с требованиями ФГОС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9750" y="506413"/>
            <a:ext cx="5688013" cy="785812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ДПП:  </a:t>
            </a:r>
            <a:endParaRPr lang="ru-RU" sz="36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5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713" y="211138"/>
            <a:ext cx="1927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750" y="4325938"/>
            <a:ext cx="5688013" cy="1047750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аттестация:</a:t>
            </a:r>
          </a:p>
          <a:p>
            <a:pPr>
              <a:spcAft>
                <a:spcPts val="0"/>
              </a:spcAft>
              <a:defRPr/>
            </a:pPr>
            <a:endParaRPr lang="ru-RU" sz="2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портфолио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слушателя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Прямоугольник 1"/>
          <p:cNvSpPr>
            <a:spLocks noChangeArrowheads="1"/>
          </p:cNvSpPr>
          <p:nvPr/>
        </p:nvSpPr>
        <p:spPr bwMode="auto">
          <a:xfrm>
            <a:off x="179388" y="1292225"/>
            <a:ext cx="84963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Теоретические блоки (МУ ДПО «Информационно-образовательный Центр»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Стажировочная площадка «Организация дистанционной поддержки учащихся» (СОШ № 5)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Стажировочная площадка «Функциональные возможности деятельности ИБЦ» (Гимназия № 8)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Стажировочная площадка «Индивидуализация образовательной деятельности школьников в открытом образовательном пространстве в условиях реализации ФГОС» (СОШ № 23)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altLang="ru-RU" sz="2500">
                <a:cs typeface="Times New Roman" panose="02020603050405020304" pitchFamily="18" charset="0"/>
              </a:rPr>
              <a:t>Стажировочная площадка «Образовательное событие в открытом информационно-образовательном пространстве в деятельности ШИБЦ» (СОШ № 20)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9750" y="360363"/>
            <a:ext cx="5688013" cy="765175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ДПП</a:t>
            </a:r>
            <a:r>
              <a:rPr lang="ru-RU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9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713" y="211138"/>
            <a:ext cx="1927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25" y="2205038"/>
            <a:ext cx="8856663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0825" y="182563"/>
            <a:ext cx="6408738" cy="765175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Марафон «Школа IT-решений»</a:t>
            </a:r>
          </a:p>
        </p:txBody>
      </p:sp>
      <p:pic>
        <p:nvPicPr>
          <p:cNvPr id="12292" name="Рисунок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713" y="211138"/>
            <a:ext cx="1927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0825" y="957263"/>
            <a:ext cx="6557963" cy="785812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виртуальных площадок «</a:t>
            </a:r>
            <a:r>
              <a:rPr lang="ru-RU" sz="2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в сети»  </a:t>
            </a:r>
            <a:endParaRPr lang="ru-RU" sz="28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4" name="Прямоугольник 1"/>
          <p:cNvSpPr>
            <a:spLocks noChangeArrowheads="1"/>
          </p:cNvSpPr>
          <p:nvPr/>
        </p:nvSpPr>
        <p:spPr bwMode="auto">
          <a:xfrm>
            <a:off x="215900" y="1844675"/>
            <a:ext cx="84963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 sz="2000">
                <a:cs typeface="Times New Roman" panose="02020603050405020304" pitchFamily="18" charset="0"/>
              </a:rPr>
              <a:t>СОШ № 5. </a:t>
            </a:r>
            <a:r>
              <a:rPr lang="ru-RU" altLang="ru-RU" sz="2000">
                <a:cs typeface="Times New Roman" panose="02020603050405020304" pitchFamily="18" charset="0"/>
                <a:hlinkClick r:id="rId4"/>
              </a:rPr>
              <a:t>Площадка дистанционной поддержки обучающихся в рамках обучения на элективных учебных курсах предпрофильной подготовки</a:t>
            </a:r>
            <a:endParaRPr lang="ru-RU" altLang="ru-RU" sz="200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>
                <a:cs typeface="Times New Roman" panose="02020603050405020304" pitchFamily="18" charset="0"/>
              </a:rPr>
              <a:t>СОШ № 12 им. П.Ф. Дерунова. </a:t>
            </a:r>
            <a:r>
              <a:rPr lang="ru-RU" altLang="ru-RU" sz="2000">
                <a:cs typeface="Times New Roman" panose="02020603050405020304" pitchFamily="18" charset="0"/>
                <a:hlinkClick r:id="rId5"/>
              </a:rPr>
              <a:t>Площадка для взаимодействия учащихся, педагогов, родителей</a:t>
            </a:r>
            <a:endParaRPr lang="ru-RU" altLang="ru-RU" sz="200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>
                <a:cs typeface="Times New Roman" panose="02020603050405020304" pitchFamily="18" charset="0"/>
              </a:rPr>
              <a:t>СОШ № 20 им. П.И. Батова. </a:t>
            </a:r>
            <a:r>
              <a:rPr lang="ru-RU" altLang="ru-RU" sz="2000">
                <a:cs typeface="Times New Roman" panose="02020603050405020304" pitchFamily="18" charset="0"/>
                <a:hlinkClick r:id="rId6"/>
              </a:rPr>
              <a:t>Площадка «Музей краеведческой находки СОШ № 20</a:t>
            </a:r>
            <a:r>
              <a:rPr lang="ru-RU" altLang="ru-RU" sz="2000">
                <a:cs typeface="Times New Roman" panose="02020603050405020304" pitchFamily="18" charset="0"/>
              </a:rPr>
              <a:t>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>
                <a:cs typeface="Times New Roman" panose="02020603050405020304" pitchFamily="18" charset="0"/>
              </a:rPr>
              <a:t>СОШ № 23. </a:t>
            </a:r>
            <a:r>
              <a:rPr lang="ru-RU" altLang="ru-RU" sz="2000">
                <a:cs typeface="Times New Roman" panose="02020603050405020304" pitchFamily="18" charset="0"/>
                <a:hlinkClick r:id="rId7"/>
              </a:rPr>
              <a:t>Виртуальная площадка  Центра развития кадрового потенциала школы.</a:t>
            </a:r>
            <a:endParaRPr lang="ru-RU" altLang="ru-RU" sz="200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>
                <a:cs typeface="Times New Roman" panose="02020603050405020304" pitchFamily="18" charset="0"/>
              </a:rPr>
              <a:t>СОШ № 30. </a:t>
            </a:r>
            <a:r>
              <a:rPr lang="ru-RU" altLang="ru-RU" sz="2000">
                <a:cs typeface="Times New Roman" panose="02020603050405020304" pitchFamily="18" charset="0"/>
                <a:hlinkClick r:id="rId8"/>
              </a:rPr>
              <a:t>Образовательный портал СОШ № 30</a:t>
            </a:r>
            <a:endParaRPr lang="ru-RU" altLang="ru-RU" sz="2000"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39750" y="5154613"/>
            <a:ext cx="6557963" cy="785812"/>
          </a:xfrm>
          <a:prstGeom prst="rect">
            <a:avLst/>
          </a:prstGeom>
        </p:spPr>
        <p:txBody>
          <a:bodyPr lIns="18000" rIns="18000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Банк инновационных идей</a:t>
            </a:r>
            <a:endParaRPr lang="ru-RU" sz="28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6" name="Прямоугольник 1"/>
          <p:cNvSpPr>
            <a:spLocks noChangeArrowheads="1"/>
          </p:cNvSpPr>
          <p:nvPr/>
        </p:nvSpPr>
        <p:spPr bwMode="auto">
          <a:xfrm>
            <a:off x="250825" y="5654675"/>
            <a:ext cx="8569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ru-RU" altLang="ru-RU" sz="2000">
                <a:cs typeface="Times New Roman" panose="02020603050405020304" pitchFamily="18" charset="0"/>
              </a:rPr>
              <a:t>Детский сад № 106. Проект «Электронный Библиогид в образовательной деятельности дошкольной организации в условиях реализации ФГОС»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205038"/>
            <a:ext cx="8856662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5450" y="2870200"/>
            <a:ext cx="7920038" cy="1600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i="1" spc="-5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Приглашаем к сотрудничеству!</a:t>
            </a:r>
            <a:endParaRPr lang="ru-RU" sz="5400" i="1" dirty="0"/>
          </a:p>
        </p:txBody>
      </p:sp>
      <p:pic>
        <p:nvPicPr>
          <p:cNvPr id="13316" name="Рисунок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8263" y="0"/>
            <a:ext cx="254635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Рисунок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8263" y="479425"/>
            <a:ext cx="1927225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312</Words>
  <Application>Microsoft Office PowerPoint</Application>
  <PresentationFormat>Экран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Calibri Light</vt:lpstr>
      <vt:lpstr>Calibri</vt:lpstr>
      <vt:lpstr>Тема Office</vt:lpstr>
      <vt:lpstr> Освоение механизмов использования ресурсов открытого  информационно-образовательного пространства в деятельности информационно-библиотечных центров   </vt:lpstr>
      <vt:lpstr>Презентация PowerPoint</vt:lpstr>
      <vt:lpstr>Документы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Приглашаем к сотрудничеству!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Evgeniy</dc:creator>
  <cp:lastModifiedBy>Светлана Юрьевна Белянчева</cp:lastModifiedBy>
  <cp:revision>102</cp:revision>
  <dcterms:created xsi:type="dcterms:W3CDTF">2002-11-18T15:39:28Z</dcterms:created>
  <dcterms:modified xsi:type="dcterms:W3CDTF">2017-12-01T07:16:39Z</dcterms:modified>
</cp:coreProperties>
</file>