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1" r:id="rId4"/>
    <p:sldId id="258" r:id="rId5"/>
    <p:sldId id="264" r:id="rId6"/>
    <p:sldId id="259" r:id="rId7"/>
    <p:sldId id="260" r:id="rId8"/>
    <p:sldId id="261" r:id="rId9"/>
    <p:sldId id="262" r:id="rId10"/>
    <p:sldId id="272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54" autoAdjust="0"/>
  </p:normalViewPr>
  <p:slideViewPr>
    <p:cSldViewPr snapToGrid="0">
      <p:cViewPr varScale="1">
        <p:scale>
          <a:sx n="106" d="100"/>
          <a:sy n="106" d="100"/>
        </p:scale>
        <p:origin x="17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E3D86-E318-4CB6-B84F-5312446C01A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859BD-DABF-4696-BE79-B11B92AD3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888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0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411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319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872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543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46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368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369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59BD-DABF-4696-BE79-B11B92AD343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31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04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10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77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46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6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27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9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2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3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8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D80B-CD5B-4356-9703-B2CB22206CD4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72AC1-63BF-4F15-9D3A-D9D6FA7D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1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7187" y="1119011"/>
            <a:ext cx="7874757" cy="316206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Технология создания профессиональных обучающихся сообществ как  средство повышения профессиональной компетентности педагогов в  школах при переходе в эффективный режим работы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6" y="463813"/>
            <a:ext cx="1128948" cy="113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43473" y="4936274"/>
            <a:ext cx="5418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>
                <a:latin typeface="Bookman Old Style" panose="02050604050505020204" pitchFamily="18" charset="0"/>
              </a:rPr>
              <a:t>Центр развития инновационной инфраструктуры</a:t>
            </a:r>
          </a:p>
          <a:p>
            <a:pPr algn="r"/>
            <a:r>
              <a:rPr lang="ru-RU" sz="1600" dirty="0">
                <a:latin typeface="Bookman Old Style" panose="02050604050505020204" pitchFamily="18" charset="0"/>
              </a:rPr>
              <a:t>ГАУ ДПО ЯО Институт развития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1505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углом вверх 3"/>
          <p:cNvSpPr/>
          <p:nvPr/>
        </p:nvSpPr>
        <p:spPr>
          <a:xfrm>
            <a:off x="303698" y="1474237"/>
            <a:ext cx="2716875" cy="86371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3698" y="2500727"/>
            <a:ext cx="2600668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Подготовить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научно-теоретические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основания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инструментарий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оценки влияния деятельности ПОС на качество преподавания в школах в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НСУ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Информационное обеспечение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16607" y="1906095"/>
            <a:ext cx="2668555" cy="48347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влиянии ПОС на качество преподавания в школах в НСУ (апробация и корректировка инструментария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Описать особенности создания и организации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деятельности ПОС на базе пилотных школ (соисполнителей проекта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Информационное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углом вверх 6"/>
          <p:cNvSpPr/>
          <p:nvPr/>
        </p:nvSpPr>
        <p:spPr>
          <a:xfrm>
            <a:off x="3239829" y="929305"/>
            <a:ext cx="2834400" cy="914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97403" y="1578779"/>
            <a:ext cx="2615117" cy="384675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Описать и интерпретировать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исследования</a:t>
            </a:r>
          </a:p>
          <a:p>
            <a:pPr algn="just">
              <a:lnSpc>
                <a:spcPct val="107000"/>
              </a:lnSpc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Пакет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материалов</a:t>
            </a:r>
          </a:p>
          <a:p>
            <a:pPr algn="just">
              <a:lnSpc>
                <a:spcPct val="107000"/>
              </a:lnSpc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Информационное обеспечение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проекта: проведение семинаров, совещаний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круглых столов,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публикаций и др.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951" y="1659484"/>
            <a:ext cx="2556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5184" y="1225209"/>
            <a:ext cx="2806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углом вверх 11"/>
          <p:cNvSpPr/>
          <p:nvPr/>
        </p:nvSpPr>
        <p:spPr>
          <a:xfrm>
            <a:off x="6370263" y="615820"/>
            <a:ext cx="2708423" cy="85841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399527" y="855877"/>
            <a:ext cx="2556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Результирующий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780936" y="174465"/>
            <a:ext cx="7886700" cy="544277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реализации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968" y="493734"/>
            <a:ext cx="7886700" cy="676275"/>
          </a:xfrm>
        </p:spPr>
        <p:txBody>
          <a:bodyPr vert="horz" lIns="68580" tIns="34290" rIns="68580" bIns="34290" rtlCol="0" anchor="b">
            <a:noAutofit/>
          </a:bodyPr>
          <a:lstStyle/>
          <a:p>
            <a:pPr marL="0" algn="ctr">
              <a:spcBef>
                <a:spcPct val="0"/>
              </a:spcBef>
              <a:buNone/>
            </a:pPr>
            <a:r>
              <a:rPr lang="ru-RU" sz="4000" b="1" dirty="0">
                <a:latin typeface="Bookman Old Style" panose="020506040505050202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910" y="37034"/>
            <a:ext cx="1128948" cy="113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89174" y="1626709"/>
            <a:ext cx="3308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Полищук С.М.,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О.В.,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Егорова Т.Ю.,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Алферова А.Б.,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Никитина Ю.С.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2842" y="4544997"/>
            <a:ext cx="7591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 ответить на ваши вопросы!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5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006" y="142885"/>
            <a:ext cx="7886700" cy="636360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226" y="1973797"/>
            <a:ext cx="2537389" cy="15856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поддержки школ, работающих  в НСУ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9017" y="2227082"/>
            <a:ext cx="1856007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sz="2000" dirty="0"/>
              <a:t>Изменение качества управления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64073" y="3644248"/>
            <a:ext cx="1880951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2000" dirty="0"/>
              <a:t>Изменение качества преподавания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6551" y="5886941"/>
            <a:ext cx="5225143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sz="2800" dirty="0"/>
              <a:t>Изменение качества образования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2708913" y="2553176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4355278" y="3256651"/>
            <a:ext cx="181737" cy="3928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5345024" y="3981295"/>
            <a:ext cx="637765" cy="30332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TextBox 10"/>
          <p:cNvSpPr txBox="1"/>
          <p:nvPr/>
        </p:nvSpPr>
        <p:spPr>
          <a:xfrm>
            <a:off x="4732356" y="3465894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82789" y="3274916"/>
            <a:ext cx="3082834" cy="175432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обучающиеся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learning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communities)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9314" y="5548386"/>
            <a:ext cx="486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!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9017" y="1381664"/>
            <a:ext cx="210032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среды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4322173" y="1795680"/>
            <a:ext cx="181737" cy="4174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объединение 14"/>
          <p:cNvSpPr/>
          <p:nvPr/>
        </p:nvSpPr>
        <p:spPr>
          <a:xfrm>
            <a:off x="1498060" y="5142316"/>
            <a:ext cx="6122126" cy="6858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98" y="224080"/>
            <a:ext cx="4603824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объединения учителей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36322" y="946407"/>
            <a:ext cx="2377440" cy="1018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Методические объединения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036322" y="2287527"/>
            <a:ext cx="2377440" cy="1018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Творческие группы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036322" y="3628647"/>
            <a:ext cx="2377440" cy="1018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Проблемные группы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036322" y="4969767"/>
            <a:ext cx="2377440" cy="1018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Интернет-объединения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9089" y="2691548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8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9" y="2691548"/>
            <a:ext cx="3847976" cy="156966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педагогической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еятельности при выходе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неэффективного режима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школы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185" y="-539953"/>
            <a:ext cx="7886700" cy="1325563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02893" y="1175656"/>
            <a:ext cx="2891245" cy="1015663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выхода из неэффективного режима работы школы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02893" y="2712664"/>
            <a:ext cx="2795451" cy="707886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изменения качества преподавания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7177" y="1435978"/>
            <a:ext cx="1680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ДА!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0203" y="2779795"/>
            <a:ext cx="2929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2364" y="1893372"/>
            <a:ext cx="2242457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54856" y="2119739"/>
            <a:ext cx="211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4338237" y="2198690"/>
            <a:ext cx="303535" cy="52134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841007" y="4015275"/>
            <a:ext cx="75416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описано влияние деятельности ПОС на качество преподавания и не разработан механизм внедрения  этой прак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тики в деятельность ОУ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Двойные фигурные скобки 16"/>
          <p:cNvSpPr/>
          <p:nvPr/>
        </p:nvSpPr>
        <p:spPr>
          <a:xfrm>
            <a:off x="2771034" y="1593003"/>
            <a:ext cx="3554964" cy="1510294"/>
          </a:xfrm>
          <a:prstGeom prst="bracePair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9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2296"/>
            <a:ext cx="7886700" cy="603865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151" y="1784161"/>
            <a:ext cx="8584441" cy="2334994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технологию создания профессиональных обучающихся сообществ в школах, работающих в неблагоприятных социальных условиях;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сследовать влияние деятельности ПОС на качество преподавания.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5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91320"/>
            <a:ext cx="7886700" cy="476039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</a:t>
            </a:r>
          </a:p>
        </p:txBody>
      </p:sp>
      <p:sp>
        <p:nvSpPr>
          <p:cNvPr id="5" name="Овал 4"/>
          <p:cNvSpPr/>
          <p:nvPr/>
        </p:nvSpPr>
        <p:spPr>
          <a:xfrm>
            <a:off x="421822" y="4529192"/>
            <a:ext cx="3834492" cy="1677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преподавания и управления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167743" y="2862943"/>
            <a:ext cx="2862943" cy="1426028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124450" y="1382486"/>
            <a:ext cx="3834492" cy="1251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к совершенствованию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1822" y="1501494"/>
            <a:ext cx="3834492" cy="1132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климат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24450" y="4517572"/>
            <a:ext cx="3834492" cy="1688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льтернатива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традиционным формам профессионального развития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stCxn id="6" idx="1"/>
            <a:endCxn id="8" idx="4"/>
          </p:cNvCxnSpPr>
          <p:nvPr/>
        </p:nvCxnSpPr>
        <p:spPr>
          <a:xfrm flipH="1" flipV="1">
            <a:off x="2339068" y="2633608"/>
            <a:ext cx="1247943" cy="438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7"/>
            <a:endCxn id="7" idx="4"/>
          </p:cNvCxnSpPr>
          <p:nvPr/>
        </p:nvCxnSpPr>
        <p:spPr>
          <a:xfrm flipV="1">
            <a:off x="5611418" y="2633608"/>
            <a:ext cx="1430278" cy="438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3"/>
            <a:endCxn id="5" idx="0"/>
          </p:cNvCxnSpPr>
          <p:nvPr/>
        </p:nvCxnSpPr>
        <p:spPr>
          <a:xfrm flipH="1">
            <a:off x="2339068" y="4080134"/>
            <a:ext cx="1247943" cy="449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5"/>
            <a:endCxn id="9" idx="0"/>
          </p:cNvCxnSpPr>
          <p:nvPr/>
        </p:nvCxnSpPr>
        <p:spPr>
          <a:xfrm>
            <a:off x="5611418" y="4080134"/>
            <a:ext cx="1430278" cy="437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1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6" y="137281"/>
            <a:ext cx="7886700" cy="530629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эффекты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для РСО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54341" y="903680"/>
            <a:ext cx="5907505" cy="770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позитивная культура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54341" y="1952240"/>
            <a:ext cx="5907505" cy="770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новая модель профессионального развития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654340" y="2926337"/>
            <a:ext cx="5907505" cy="770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инновационная активность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10800000">
            <a:off x="1118936" y="4005362"/>
            <a:ext cx="7146758" cy="5173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02368" y="4587365"/>
            <a:ext cx="791677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востребован как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дополнительного профессионального образования педагогов (повышении квалификации, внутрифирменном обучении и проч.), так и высшего профессионального образования, а также на уровне муниципальных методических служб.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1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86603"/>
            <a:ext cx="7886700" cy="503334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продукты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93362"/>
            <a:ext cx="78867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Методические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созданию и организации деятельности ПОС в школах при переходе в эффективный режим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Пакет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диагностических материалов и методические рекомендации по их применению: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инструментарий для выявления профессиональных дефицитов педагога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инструментарий для отслеживания влияния ПОС на качество преподавания в школах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4372"/>
            <a:ext cx="7886700" cy="544277"/>
          </a:xfrm>
        </p:spPr>
        <p:txBody>
          <a:bodyPr vert="horz" lIns="68580" tIns="34290" rIns="68580" bIns="34290" rtlCol="0" anchor="b"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85257" y="113989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322545" y="1366257"/>
            <a:ext cx="1287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ЦРИИ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03371" y="1139890"/>
            <a:ext cx="2362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740659" y="1366257"/>
            <a:ext cx="1287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КНО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147457" y="1414983"/>
            <a:ext cx="1055914" cy="364212"/>
          </a:xfrm>
          <a:prstGeom prst="leftRightArrow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19877" y="3088433"/>
            <a:ext cx="1716833" cy="1017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590411" y="3088433"/>
            <a:ext cx="1944267" cy="1017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988379" y="3088433"/>
            <a:ext cx="1944265" cy="1017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81093" y="3097764"/>
            <a:ext cx="1791477" cy="10170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411116" y="4926690"/>
            <a:ext cx="2594688" cy="10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28650" y="3212163"/>
            <a:ext cx="1287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 №4 г. Тутаев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27176" y="3203631"/>
            <a:ext cx="1623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 №60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Ярославль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35917" y="3215394"/>
            <a:ext cx="1649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Покров-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Рогульская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35914" y="3135286"/>
            <a:ext cx="1548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 №3 г. Переславль-Залесский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5809" y="5029845"/>
            <a:ext cx="2034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 №50 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Ярославль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>
            <a:stCxn id="10" idx="5"/>
            <a:endCxn id="11" idx="0"/>
          </p:cNvCxnSpPr>
          <p:nvPr/>
        </p:nvCxnSpPr>
        <p:spPr>
          <a:xfrm flipH="1">
            <a:off x="1278294" y="1688142"/>
            <a:ext cx="3397120" cy="1400291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5"/>
            <a:endCxn id="12" idx="0"/>
          </p:cNvCxnSpPr>
          <p:nvPr/>
        </p:nvCxnSpPr>
        <p:spPr>
          <a:xfrm flipH="1">
            <a:off x="3562545" y="1688142"/>
            <a:ext cx="1112869" cy="1400291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5"/>
            <a:endCxn id="13" idx="0"/>
          </p:cNvCxnSpPr>
          <p:nvPr/>
        </p:nvCxnSpPr>
        <p:spPr>
          <a:xfrm>
            <a:off x="4675414" y="1688142"/>
            <a:ext cx="1285098" cy="1400291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0" idx="5"/>
            <a:endCxn id="14" idx="0"/>
          </p:cNvCxnSpPr>
          <p:nvPr/>
        </p:nvCxnSpPr>
        <p:spPr>
          <a:xfrm>
            <a:off x="4675414" y="1688142"/>
            <a:ext cx="3601418" cy="1409622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Двойная стрелка влево/вправо 29"/>
          <p:cNvSpPr/>
          <p:nvPr/>
        </p:nvSpPr>
        <p:spPr>
          <a:xfrm>
            <a:off x="2134962" y="3506540"/>
            <a:ext cx="465364" cy="182104"/>
          </a:xfrm>
          <a:prstGeom prst="leftRightArrow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войная стрелка влево/вправо 30"/>
          <p:cNvSpPr/>
          <p:nvPr/>
        </p:nvSpPr>
        <p:spPr>
          <a:xfrm>
            <a:off x="4549254" y="3475054"/>
            <a:ext cx="465364" cy="182104"/>
          </a:xfrm>
          <a:prstGeom prst="leftRightArrow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войная стрелка влево/вправо 31"/>
          <p:cNvSpPr/>
          <p:nvPr/>
        </p:nvSpPr>
        <p:spPr>
          <a:xfrm>
            <a:off x="6943140" y="3499022"/>
            <a:ext cx="465364" cy="182104"/>
          </a:xfrm>
          <a:prstGeom prst="leftRightArrow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>
            <a:stCxn id="30" idx="5"/>
            <a:endCxn id="15" idx="0"/>
          </p:cNvCxnSpPr>
          <p:nvPr/>
        </p:nvCxnSpPr>
        <p:spPr>
          <a:xfrm>
            <a:off x="2367644" y="3643118"/>
            <a:ext cx="2340816" cy="1283572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1" idx="5"/>
            <a:endCxn id="15" idx="0"/>
          </p:cNvCxnSpPr>
          <p:nvPr/>
        </p:nvCxnSpPr>
        <p:spPr>
          <a:xfrm flipH="1">
            <a:off x="4708460" y="3611632"/>
            <a:ext cx="73476" cy="1315058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2" idx="5"/>
            <a:endCxn id="15" idx="0"/>
          </p:cNvCxnSpPr>
          <p:nvPr/>
        </p:nvCxnSpPr>
        <p:spPr>
          <a:xfrm flipH="1">
            <a:off x="4708460" y="3635600"/>
            <a:ext cx="2467362" cy="129109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оединительная линия уступом 59"/>
          <p:cNvCxnSpPr>
            <a:stCxn id="15" idx="2"/>
          </p:cNvCxnSpPr>
          <p:nvPr/>
        </p:nvCxnSpPr>
        <p:spPr>
          <a:xfrm rot="10800000">
            <a:off x="233266" y="942392"/>
            <a:ext cx="3177851" cy="4497482"/>
          </a:xfrm>
          <a:prstGeom prst="bentConnector2">
            <a:avLst/>
          </a:prstGeom>
          <a:ln w="25400">
            <a:solidFill>
              <a:schemeClr val="accent1">
                <a:lumMod val="5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/>
          <p:nvPr/>
        </p:nvCxnSpPr>
        <p:spPr>
          <a:xfrm>
            <a:off x="177283" y="985992"/>
            <a:ext cx="4442148" cy="520350"/>
          </a:xfrm>
          <a:prstGeom prst="bentConnector2">
            <a:avLst/>
          </a:prstGeom>
          <a:ln w="25400">
            <a:solidFill>
              <a:schemeClr val="accent1">
                <a:lumMod val="50000"/>
              </a:schemeClr>
            </a:solidFill>
            <a:headEnd type="triangl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 flipH="1" flipV="1">
            <a:off x="210406" y="978510"/>
            <a:ext cx="45719" cy="47220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</TotalTime>
  <Words>396</Words>
  <Application>Microsoft Office PowerPoint</Application>
  <PresentationFormat>Экран (4:3)</PresentationFormat>
  <Paragraphs>98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Актуальность проекта</vt:lpstr>
      <vt:lpstr>Презентация PowerPoint</vt:lpstr>
      <vt:lpstr>Инновационность проекта</vt:lpstr>
      <vt:lpstr>Основная идея проекта</vt:lpstr>
      <vt:lpstr>Практическая значимость</vt:lpstr>
      <vt:lpstr>Ожидаемые эффекты проекта для РСО</vt:lpstr>
      <vt:lpstr>Ожидаемые продукты</vt:lpstr>
      <vt:lpstr>Команда проекта</vt:lpstr>
      <vt:lpstr>Стратегия реализации проекта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Сергеевна Никитина</dc:creator>
  <cp:lastModifiedBy>Юлия Сергеевна Никитина</cp:lastModifiedBy>
  <cp:revision>46</cp:revision>
  <dcterms:created xsi:type="dcterms:W3CDTF">2017-02-22T07:24:21Z</dcterms:created>
  <dcterms:modified xsi:type="dcterms:W3CDTF">2017-02-28T11:48:04Z</dcterms:modified>
</cp:coreProperties>
</file>