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611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79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747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428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751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824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66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61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237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738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22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62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Программа исследования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Профессиональная компетентность учителей.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Программа исследования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«Профессиональная </a:t>
            </a:r>
            <a:r>
              <a:rPr lang="ru-RU" dirty="0"/>
              <a:t>компетентность </a:t>
            </a:r>
            <a:r>
              <a:rPr lang="ru-RU" dirty="0" smtClean="0"/>
              <a:t>учителей»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Автор программы:</a:t>
            </a:r>
            <a:r>
              <a:rPr lang="ru-RU" dirty="0">
                <a:solidFill>
                  <a:schemeClr val="tx1"/>
                </a:solidFill>
              </a:rPr>
              <a:t> Ваганова </a:t>
            </a:r>
            <a:r>
              <a:rPr lang="ru-RU" dirty="0" smtClean="0">
                <a:solidFill>
                  <a:schemeClr val="tx1"/>
                </a:solidFill>
              </a:rPr>
              <a:t>И.В., </a:t>
            </a:r>
            <a:r>
              <a:rPr lang="ru-RU" dirty="0">
                <a:solidFill>
                  <a:schemeClr val="tx1"/>
                </a:solidFill>
              </a:rPr>
              <a:t>заместитель директора по УВР МОУ </a:t>
            </a:r>
            <a:r>
              <a:rPr lang="ru-RU" dirty="0" err="1">
                <a:solidFill>
                  <a:schemeClr val="tx1"/>
                </a:solidFill>
              </a:rPr>
              <a:t>Коленовской</a:t>
            </a:r>
            <a:r>
              <a:rPr lang="ru-RU" dirty="0">
                <a:solidFill>
                  <a:schemeClr val="tx1"/>
                </a:solidFill>
              </a:rPr>
              <a:t> СОШ </a:t>
            </a:r>
            <a:r>
              <a:rPr lang="ru-RU" dirty="0" err="1">
                <a:solidFill>
                  <a:schemeClr val="tx1"/>
                </a:solidFill>
              </a:rPr>
              <a:t>РостовскогоМР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837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Кадровое обеспечение: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Педагогический </a:t>
            </a:r>
            <a:r>
              <a:rPr lang="ru-RU" dirty="0"/>
              <a:t>коллектив в 2015-2016 учебном году составляет 18 человек, в том числе - 4 совместителя (трое внешних) и 8 сотрудников (учебно-вспомогательный и обслуживающий персонал). </a:t>
            </a:r>
          </a:p>
          <a:p>
            <a:r>
              <a:rPr lang="ru-RU" dirty="0"/>
              <a:t>     Средний возраст учителей составляет – 47 лет, средний возраст всех сотрудников по школе – 53 года. </a:t>
            </a:r>
          </a:p>
          <a:p>
            <a:r>
              <a:rPr lang="ru-RU" dirty="0"/>
              <a:t>     Уровень квалификации: </a:t>
            </a:r>
          </a:p>
          <a:p>
            <a:r>
              <a:rPr lang="ru-RU" dirty="0"/>
              <a:t>6 учителей имеют высшую квалификационную категорию (33%), 7 первую категорию (39%), 2 – второю (11%), 1 учитель – соответствует занимаемой должности (6%), 2 человека пока не имеют категории (11%). </a:t>
            </a:r>
          </a:p>
          <a:p>
            <a:r>
              <a:rPr lang="ru-RU" dirty="0"/>
              <a:t>     Уровень образования: Из 18 учителей 13 человек (72%) имеют высшее педагогическое образование, 4 человек - среднее профессиональное педагогическое (22%), 1 – среднее профессиональное непедагогическое (6%).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228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Цель:</a:t>
            </a:r>
            <a:endParaRPr lang="ru-RU" dirty="0"/>
          </a:p>
          <a:p>
            <a:r>
              <a:rPr lang="ru-RU" dirty="0"/>
              <a:t> - исследовать профессиональную компетентность учителей для выявления педагогических дефицитов и наметить пути их устранения.</a:t>
            </a:r>
          </a:p>
          <a:p>
            <a:r>
              <a:rPr lang="ru-RU" b="1" dirty="0"/>
              <a:t> 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Задачи:</a:t>
            </a:r>
            <a:endParaRPr lang="ru-RU" dirty="0"/>
          </a:p>
          <a:p>
            <a:pPr lvl="0"/>
            <a:r>
              <a:rPr lang="ru-RU" dirty="0"/>
              <a:t>Проанализировать профессиональный уровень, мобильность педагогических работников;</a:t>
            </a:r>
          </a:p>
          <a:p>
            <a:pPr lvl="0"/>
            <a:r>
              <a:rPr lang="ru-RU" dirty="0"/>
              <a:t>Определить, как педагогический коллектив школы оценивает свою профессиональную деятельность в ОУ.</a:t>
            </a:r>
          </a:p>
          <a:p>
            <a:pPr lvl="0"/>
            <a:r>
              <a:rPr lang="ru-RU" dirty="0"/>
              <a:t>Разработать стратегию по повышению профессиональной компетенции педагогического коллектива.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529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Объект исследования</a:t>
            </a:r>
            <a:r>
              <a:rPr lang="ru-RU" dirty="0"/>
              <a:t> – педагогический коллектив.</a:t>
            </a:r>
          </a:p>
          <a:p>
            <a:r>
              <a:rPr lang="ru-RU" b="1" dirty="0"/>
              <a:t>Предмет</a:t>
            </a:r>
            <a:r>
              <a:rPr lang="ru-RU" dirty="0"/>
              <a:t> – профессиональная компетентность учителей.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229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556316"/>
              </p:ext>
            </p:extLst>
          </p:nvPr>
        </p:nvGraphicFramePr>
        <p:xfrm>
          <a:off x="323528" y="548680"/>
          <a:ext cx="8496944" cy="58326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0503"/>
                <a:gridCol w="5896441"/>
              </a:tblGrid>
              <a:tr h="558333">
                <a:tc>
                  <a:txBody>
                    <a:bodyPr/>
                    <a:lstStyle/>
                    <a:p>
                      <a:pPr indent="450215" algn="l" fontAlgn="base">
                        <a:lnSpc>
                          <a:spcPct val="92000"/>
                        </a:lnSpc>
                        <a:spcAft>
                          <a:spcPts val="0"/>
                        </a:spcAft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400" kern="1200" dirty="0">
                          <a:effectLst/>
                        </a:rPr>
                        <a:t>Компонент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66675"/>
                </a:tc>
                <a:tc>
                  <a:txBody>
                    <a:bodyPr/>
                    <a:lstStyle/>
                    <a:p>
                      <a:pPr indent="450215" algn="l" fontAlgn="base">
                        <a:lnSpc>
                          <a:spcPct val="92000"/>
                        </a:lnSpc>
                        <a:spcAft>
                          <a:spcPts val="0"/>
                        </a:spcAft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400" kern="1200">
                          <a:effectLst/>
                        </a:rPr>
                        <a:t>Группы показателей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66675"/>
                </a:tc>
              </a:tr>
              <a:tr h="1636199">
                <a:tc>
                  <a:txBody>
                    <a:bodyPr/>
                    <a:lstStyle/>
                    <a:p>
                      <a:pPr indent="450215" algn="l" fontAlgn="base">
                        <a:lnSpc>
                          <a:spcPct val="92000"/>
                        </a:lnSpc>
                        <a:spcAft>
                          <a:spcPts val="0"/>
                        </a:spcAft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400" kern="1200">
                          <a:effectLst/>
                        </a:rPr>
                        <a:t>Функциональный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66675"/>
                </a:tc>
                <a:tc>
                  <a:txBody>
                    <a:bodyPr/>
                    <a:lstStyle/>
                    <a:p>
                      <a:pPr marL="342900" lvl="0" indent="-342900" algn="l" fontAlgn="base">
                        <a:lnSpc>
                          <a:spcPct val="92000"/>
                        </a:lnSpc>
                        <a:buFont typeface="Wingdings"/>
                        <a:buChar char=""/>
                        <a:tabLst>
                          <a:tab pos="341630" algn="l"/>
                          <a:tab pos="457200" algn="l"/>
                          <a:tab pos="1256030" algn="l"/>
                          <a:tab pos="2170430" algn="l"/>
                          <a:tab pos="3084830" algn="l"/>
                          <a:tab pos="3999230" algn="l"/>
                          <a:tab pos="4913630" algn="l"/>
                          <a:tab pos="5828030" algn="l"/>
                          <a:tab pos="6742430" algn="l"/>
                          <a:tab pos="7656830" algn="l"/>
                          <a:tab pos="8571230" algn="l"/>
                          <a:tab pos="9485630" algn="l"/>
                          <a:tab pos="10400030" algn="l"/>
                        </a:tabLst>
                      </a:pPr>
                      <a:r>
                        <a:rPr lang="ru-RU" sz="1400" kern="1200" dirty="0">
                          <a:effectLst/>
                        </a:rPr>
                        <a:t>Знания об особенностях педагогической деятельности в современных условиях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 algn="l" fontAlgn="base">
                        <a:lnSpc>
                          <a:spcPct val="92000"/>
                        </a:lnSpc>
                        <a:buFont typeface="Wingdings"/>
                        <a:buChar char=""/>
                        <a:tabLst>
                          <a:tab pos="341630" algn="l"/>
                          <a:tab pos="457200" algn="l"/>
                          <a:tab pos="1256030" algn="l"/>
                          <a:tab pos="2170430" algn="l"/>
                          <a:tab pos="3084830" algn="l"/>
                          <a:tab pos="3999230" algn="l"/>
                          <a:tab pos="4913630" algn="l"/>
                          <a:tab pos="5828030" algn="l"/>
                          <a:tab pos="6742430" algn="l"/>
                          <a:tab pos="7656830" algn="l"/>
                          <a:tab pos="8571230" algn="l"/>
                          <a:tab pos="9485630" algn="l"/>
                          <a:tab pos="10400030" algn="l"/>
                        </a:tabLst>
                      </a:pPr>
                      <a:r>
                        <a:rPr lang="ru-RU" sz="1400" kern="1200" dirty="0">
                          <a:effectLst/>
                        </a:rPr>
                        <a:t>Технологические и методические умения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T="63500"/>
                </a:tc>
              </a:tr>
              <a:tr h="1449727">
                <a:tc>
                  <a:txBody>
                    <a:bodyPr/>
                    <a:lstStyle/>
                    <a:p>
                      <a:pPr indent="450215" algn="l" fontAlgn="base">
                        <a:lnSpc>
                          <a:spcPct val="92000"/>
                        </a:lnSpc>
                        <a:spcAft>
                          <a:spcPts val="0"/>
                        </a:spcAft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400" kern="1200">
                          <a:effectLst/>
                        </a:rPr>
                        <a:t>Коммуникативный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66675"/>
                </a:tc>
                <a:tc>
                  <a:txBody>
                    <a:bodyPr/>
                    <a:lstStyle/>
                    <a:p>
                      <a:pPr marL="342900" lvl="0" indent="-342900" algn="l" fontAlgn="base">
                        <a:lnSpc>
                          <a:spcPct val="92000"/>
                        </a:lnSpc>
                        <a:buFont typeface="Wingdings"/>
                        <a:buChar char=""/>
                        <a:tabLst>
                          <a:tab pos="457200" algn="l"/>
                          <a:tab pos="1371600" algn="l"/>
                          <a:tab pos="2286000" algn="l"/>
                          <a:tab pos="3200400" algn="l"/>
                          <a:tab pos="4114800" algn="l"/>
                          <a:tab pos="5029200" algn="l"/>
                          <a:tab pos="5943600" algn="l"/>
                          <a:tab pos="6858000" algn="l"/>
                          <a:tab pos="7772400" algn="l"/>
                          <a:tab pos="8686800" algn="l"/>
                          <a:tab pos="9601200" algn="l"/>
                          <a:tab pos="10515600" algn="l"/>
                        </a:tabLst>
                      </a:pPr>
                      <a:r>
                        <a:rPr lang="ru-RU" sz="1400" kern="1200" dirty="0">
                          <a:effectLst/>
                        </a:rPr>
                        <a:t>Владение способами обмена информацией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 algn="l" fontAlgn="base">
                        <a:lnSpc>
                          <a:spcPct val="92000"/>
                        </a:lnSpc>
                        <a:buFont typeface="Wingdings"/>
                        <a:buChar char=""/>
                        <a:tabLst>
                          <a:tab pos="457200" algn="l"/>
                          <a:tab pos="1371600" algn="l"/>
                          <a:tab pos="2286000" algn="l"/>
                          <a:tab pos="3200400" algn="l"/>
                          <a:tab pos="4114800" algn="l"/>
                          <a:tab pos="5029200" algn="l"/>
                          <a:tab pos="5943600" algn="l"/>
                          <a:tab pos="6858000" algn="l"/>
                          <a:tab pos="7772400" algn="l"/>
                          <a:tab pos="8686800" algn="l"/>
                          <a:tab pos="9601200" algn="l"/>
                          <a:tab pos="10515600" algn="l"/>
                        </a:tabLst>
                      </a:pPr>
                      <a:r>
                        <a:rPr lang="ru-RU" sz="1400" kern="1200" dirty="0">
                          <a:effectLst/>
                        </a:rPr>
                        <a:t>Владение средствами общения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T="63500"/>
                </a:tc>
              </a:tr>
              <a:tr h="1003491">
                <a:tc>
                  <a:txBody>
                    <a:bodyPr/>
                    <a:lstStyle/>
                    <a:p>
                      <a:pPr indent="450215" algn="l" fontAlgn="base">
                        <a:lnSpc>
                          <a:spcPct val="92000"/>
                        </a:lnSpc>
                        <a:spcAft>
                          <a:spcPts val="0"/>
                        </a:spcAft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400" kern="1200">
                          <a:effectLst/>
                        </a:rPr>
                        <a:t>Личностный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66675"/>
                </a:tc>
                <a:tc>
                  <a:txBody>
                    <a:bodyPr/>
                    <a:lstStyle/>
                    <a:p>
                      <a:pPr marL="342900" lvl="0" indent="-342900" algn="l" fontAlgn="base">
                        <a:lnSpc>
                          <a:spcPct val="92000"/>
                        </a:lnSpc>
                        <a:buFont typeface="Wingdings"/>
                        <a:buChar char=""/>
                        <a:tabLst>
                          <a:tab pos="341630" algn="l"/>
                          <a:tab pos="457200" algn="l"/>
                          <a:tab pos="1256030" algn="l"/>
                          <a:tab pos="2170430" algn="l"/>
                          <a:tab pos="3084830" algn="l"/>
                          <a:tab pos="3999230" algn="l"/>
                          <a:tab pos="4913630" algn="l"/>
                          <a:tab pos="5828030" algn="l"/>
                          <a:tab pos="6742430" algn="l"/>
                          <a:tab pos="7656830" algn="l"/>
                          <a:tab pos="8571230" algn="l"/>
                          <a:tab pos="9485630" algn="l"/>
                          <a:tab pos="10400030" algn="l"/>
                        </a:tabLst>
                      </a:pPr>
                      <a:r>
                        <a:rPr lang="ru-RU" sz="1400" kern="1200">
                          <a:effectLst/>
                        </a:rPr>
                        <a:t>Профессиональные позиции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 algn="l" fontAlgn="base">
                        <a:lnSpc>
                          <a:spcPct val="92000"/>
                        </a:lnSpc>
                        <a:buFont typeface="Wingdings"/>
                        <a:buChar char=""/>
                        <a:tabLst>
                          <a:tab pos="341630" algn="l"/>
                          <a:tab pos="457200" algn="l"/>
                          <a:tab pos="1256030" algn="l"/>
                          <a:tab pos="2170430" algn="l"/>
                          <a:tab pos="3084830" algn="l"/>
                          <a:tab pos="3999230" algn="l"/>
                          <a:tab pos="4913630" algn="l"/>
                          <a:tab pos="5828030" algn="l"/>
                          <a:tab pos="6742430" algn="l"/>
                          <a:tab pos="7656830" algn="l"/>
                          <a:tab pos="8571230" algn="l"/>
                          <a:tab pos="9485630" algn="l"/>
                          <a:tab pos="10400030" algn="l"/>
                        </a:tabLst>
                      </a:pPr>
                      <a:r>
                        <a:rPr lang="ru-RU" sz="1400" kern="1200">
                          <a:effectLst/>
                        </a:rPr>
                        <a:t>Профессиональные личностные качества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T="63500"/>
                </a:tc>
              </a:tr>
              <a:tr h="1184897">
                <a:tc>
                  <a:txBody>
                    <a:bodyPr/>
                    <a:lstStyle/>
                    <a:p>
                      <a:pPr indent="450215" algn="l" fontAlgn="base">
                        <a:lnSpc>
                          <a:spcPct val="92000"/>
                        </a:lnSpc>
                        <a:spcAft>
                          <a:spcPts val="0"/>
                        </a:spcAft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400" kern="1200">
                          <a:effectLst/>
                        </a:rPr>
                        <a:t>Рефлексивный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66675"/>
                </a:tc>
                <a:tc>
                  <a:txBody>
                    <a:bodyPr/>
                    <a:lstStyle/>
                    <a:p>
                      <a:pPr marL="342900" lvl="0" indent="-342900" algn="l" fontAlgn="base">
                        <a:lnSpc>
                          <a:spcPct val="92000"/>
                        </a:lnSpc>
                        <a:buFont typeface="Wingdings"/>
                        <a:buChar char=""/>
                        <a:tabLst>
                          <a:tab pos="341630" algn="l"/>
                          <a:tab pos="457200" algn="l"/>
                          <a:tab pos="1256030" algn="l"/>
                          <a:tab pos="2170430" algn="l"/>
                          <a:tab pos="3084830" algn="l"/>
                          <a:tab pos="3999230" algn="l"/>
                          <a:tab pos="4913630" algn="l"/>
                          <a:tab pos="5828030" algn="l"/>
                          <a:tab pos="6742430" algn="l"/>
                          <a:tab pos="7656830" algn="l"/>
                          <a:tab pos="8571230" algn="l"/>
                          <a:tab pos="9485630" algn="l"/>
                          <a:tab pos="10400030" algn="l"/>
                        </a:tabLst>
                      </a:pPr>
                      <a:r>
                        <a:rPr lang="ru-RU" sz="1400" kern="1200" dirty="0">
                          <a:effectLst/>
                        </a:rPr>
                        <a:t>Знания в области педагогической рефлексии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 algn="l" fontAlgn="base">
                        <a:lnSpc>
                          <a:spcPct val="92000"/>
                        </a:lnSpc>
                        <a:buFont typeface="Wingdings"/>
                        <a:buChar char=""/>
                        <a:tabLst>
                          <a:tab pos="341630" algn="l"/>
                          <a:tab pos="457200" algn="l"/>
                          <a:tab pos="1256030" algn="l"/>
                          <a:tab pos="2170430" algn="l"/>
                          <a:tab pos="3084830" algn="l"/>
                          <a:tab pos="3999230" algn="l"/>
                          <a:tab pos="4913630" algn="l"/>
                          <a:tab pos="5828030" algn="l"/>
                          <a:tab pos="6742430" algn="l"/>
                          <a:tab pos="7656830" algn="l"/>
                          <a:tab pos="8571230" algn="l"/>
                          <a:tab pos="9485630" algn="l"/>
                          <a:tab pos="10400030" algn="l"/>
                        </a:tabLst>
                      </a:pPr>
                      <a:r>
                        <a:rPr lang="ru-RU" sz="1400" kern="1200" dirty="0">
                          <a:effectLst/>
                        </a:rPr>
                        <a:t>Рефлексивные умения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T="635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92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Может быть сформулирован ряд сопутствующих гипотез, основанных на оценке текущей ситуации в школе: 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Среди </a:t>
            </a:r>
            <a:r>
              <a:rPr lang="ru-RU" dirty="0"/>
              <a:t>педагогов школы наблюдается </a:t>
            </a:r>
          </a:p>
          <a:p>
            <a:r>
              <a:rPr lang="ru-RU" dirty="0"/>
              <a:t>недостаточный уровень: </a:t>
            </a:r>
          </a:p>
          <a:p>
            <a:r>
              <a:rPr lang="ru-RU" dirty="0"/>
              <a:t>- должной профессиональной подготовки у отдельных педагогов школы для реализации </a:t>
            </a:r>
            <a:r>
              <a:rPr lang="ru-RU" dirty="0" err="1"/>
              <a:t>компетентностного</a:t>
            </a:r>
            <a:r>
              <a:rPr lang="ru-RU" dirty="0"/>
              <a:t> подхода в образовательном процессе и для формирования УУД; </a:t>
            </a:r>
          </a:p>
          <a:p>
            <a:r>
              <a:rPr lang="ru-RU" dirty="0"/>
              <a:t>- системной работы по развитию интеллектуальных способностей учащихся с низкими стартовыми возможностями и имеющими ОВЗ </a:t>
            </a:r>
          </a:p>
          <a:p>
            <a:r>
              <a:rPr lang="ru-RU" dirty="0"/>
              <a:t>- из-за нехватки учительских кадров большая учебная нагрузка у многих членов педагогического коллектива, как следствие – усталость и эмоциональное выгорание, в отдельных случаях даже инертность 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133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Этапы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pPr lvl="0"/>
            <a:r>
              <a:rPr lang="ru-RU" dirty="0" smtClean="0"/>
              <a:t>Сбор </a:t>
            </a:r>
            <a:r>
              <a:rPr lang="ru-RU" dirty="0"/>
              <a:t>данных путем анкетирования и наблюдения.</a:t>
            </a:r>
          </a:p>
          <a:p>
            <a:pPr lvl="0"/>
            <a:r>
              <a:rPr lang="ru-RU" dirty="0"/>
              <a:t>Анализ полученных данных, при помощи электронных таблиц и построение графиков.</a:t>
            </a:r>
          </a:p>
          <a:p>
            <a:pPr lvl="0"/>
            <a:r>
              <a:rPr lang="ru-RU" dirty="0"/>
              <a:t>Обсуждение полученных результатов с коллективом учителей (педсовет, семинар, круглый стол и т.п.) и принятие решений по устранению выявленных дефицитов.</a:t>
            </a:r>
          </a:p>
          <a:p>
            <a:pPr lvl="0"/>
            <a:r>
              <a:rPr lang="ru-RU" dirty="0"/>
              <a:t> Составление плана действий по повышению профессиональной компетенции.</a:t>
            </a:r>
          </a:p>
          <a:p>
            <a:pPr lvl="0"/>
            <a:r>
              <a:rPr lang="ru-RU" dirty="0"/>
              <a:t>Реализация намеченного плана по запланированным срокам (в течении </a:t>
            </a:r>
            <a:r>
              <a:rPr lang="ru-RU" dirty="0" err="1"/>
              <a:t>уч.года</a:t>
            </a:r>
            <a:r>
              <a:rPr lang="ru-RU" dirty="0"/>
              <a:t>).</a:t>
            </a:r>
          </a:p>
          <a:p>
            <a:pPr lvl="0"/>
            <a:r>
              <a:rPr lang="ru-RU" dirty="0"/>
              <a:t>Последующий замер.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970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br>
              <a:rPr lang="ru-RU" dirty="0" smtClean="0"/>
            </a:br>
            <a:r>
              <a:rPr lang="ru-RU" sz="2200" b="1" dirty="0" smtClean="0"/>
              <a:t>В ходе анкетирования выяснилось, что наибольшие затруднения учителя школы испытывают в ответе на следующие вопросы анкеты</a:t>
            </a:r>
            <a:br>
              <a:rPr lang="ru-RU" sz="2200" b="1" dirty="0" smtClean="0"/>
            </a:br>
            <a:endParaRPr lang="ru-RU" sz="2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9</a:t>
            </a:r>
            <a:r>
              <a:rPr lang="ru-RU" dirty="0"/>
              <a:t>. Знаю  психологические основы работы с взрослыми (характеристики периода взрослости и особенности организации обучения взрослых)</a:t>
            </a:r>
          </a:p>
          <a:p>
            <a:pPr lvl="0"/>
            <a:r>
              <a:rPr lang="ru-RU" dirty="0"/>
              <a:t>15. Умею формулировать педагогическую проблему, оформлять ее решение в виде педагогических задач и прогнозировать результат </a:t>
            </a:r>
          </a:p>
          <a:p>
            <a:pPr lvl="0"/>
            <a:r>
              <a:rPr lang="ru-RU" dirty="0"/>
              <a:t>16.Умею гибко перестраивать педагогические задачи по мере изменения педагогической ситуации </a:t>
            </a:r>
          </a:p>
          <a:p>
            <a:pPr lvl="0"/>
            <a:r>
              <a:rPr lang="ru-RU" dirty="0"/>
              <a:t>17. Владею способами активизации мышления </a:t>
            </a:r>
          </a:p>
          <a:p>
            <a:pPr lvl="0"/>
            <a:r>
              <a:rPr lang="ru-RU" dirty="0"/>
              <a:t>22. Умею адаптировать методические материалы к реальным образовательным потребностям учащихся (в </a:t>
            </a:r>
            <a:r>
              <a:rPr lang="ru-RU" dirty="0" err="1"/>
              <a:t>т.ч</a:t>
            </a:r>
            <a:r>
              <a:rPr lang="ru-RU" dirty="0"/>
              <a:t>. к условиям домашнего обучения, семейного образования, дистанционного обучения) </a:t>
            </a:r>
          </a:p>
          <a:p>
            <a:pPr lvl="0"/>
            <a:r>
              <a:rPr lang="ru-RU" dirty="0"/>
              <a:t>23. Умею составлять индивидуальную программу развития учащегося </a:t>
            </a:r>
          </a:p>
          <a:p>
            <a:pPr lvl="0"/>
            <a:r>
              <a:rPr lang="ru-RU" dirty="0"/>
              <a:t>29. Владею приемами косвенного воздействия </a:t>
            </a:r>
          </a:p>
          <a:p>
            <a:pPr lvl="0"/>
            <a:r>
              <a:rPr lang="ru-RU" dirty="0"/>
              <a:t>38. Я обозначаю для партнеров по деятельности (в </a:t>
            </a:r>
            <a:r>
              <a:rPr lang="ru-RU" dirty="0" err="1"/>
              <a:t>т.ч</a:t>
            </a:r>
            <a:r>
              <a:rPr lang="ru-RU" dirty="0"/>
              <a:t>. и для детей) замыслы и цели своих действий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534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/>
              <a:t>Поддержка профессионального развития учителей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6885362"/>
              </p:ext>
            </p:extLst>
          </p:nvPr>
        </p:nvGraphicFramePr>
        <p:xfrm>
          <a:off x="827584" y="1598615"/>
          <a:ext cx="7776864" cy="4662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5085"/>
                <a:gridCol w="2357469"/>
                <a:gridCol w="1536171"/>
                <a:gridCol w="1248139"/>
              </a:tblGrid>
              <a:tr h="127837">
                <a:tc>
                  <a:txBody>
                    <a:bodyPr/>
                    <a:lstStyle/>
                    <a:p>
                      <a:endParaRPr lang="ru-RU" sz="500"/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endParaRPr lang="ru-RU" sz="500"/>
                    </a:p>
                  </a:txBody>
                  <a:tcPr marL="24678" marR="24678" marT="12339" marB="12339"/>
                </a:tc>
                <a:tc>
                  <a:txBody>
                    <a:bodyPr/>
                    <a:lstStyle/>
                    <a:p>
                      <a:endParaRPr lang="ru-RU" sz="500"/>
                    </a:p>
                  </a:txBody>
                  <a:tcPr marL="24678" marR="24678" marT="12339" marB="12339"/>
                </a:tc>
                <a:tc>
                  <a:txBody>
                    <a:bodyPr/>
                    <a:lstStyle/>
                    <a:p>
                      <a:endParaRPr lang="ru-RU" sz="500"/>
                    </a:p>
                  </a:txBody>
                  <a:tcPr marL="24678" marR="24678" marT="12339" marB="12339"/>
                </a:tc>
              </a:tr>
              <a:tr h="293711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   Проведение в образовательном учреждении аналитических семинаров по выявлению причин низких результатов обучения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Оперативная информация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Раз в четверть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Администрация, рук. МО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</a:tr>
              <a:tr h="412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Мониторинг «Использование современных образовательных технологий в образовательном процессе»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Карта профессиональной компетентности педагога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Раз в полугодие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Администрация, рук. МО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</a:tr>
              <a:tr h="709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Повышение квалификации педагогических работников через: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 курсовую подготовку,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 участие в работе ММО, ШМО;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 участие в конкурсах и проектах;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- самообразование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Повышение компетентностей учителей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Аттестация на более высокие категории и подтверждение имеющихся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 плану ГОУ ЯО ИРО, плану методической работы в школе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Администрация, рук. МО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</a:tr>
              <a:tr h="590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Методический семинар для учителей начальной и основной школы «Оценка достижений планируемых результатов в начальной школе в рамках преемственности»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Единые требования к оценке школы и ДОУ, на начальной и основной ступенях обучения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Март 2016г.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Администрация, рук. МО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</a:tr>
              <a:tr h="590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Участие учителей-предметников - в обучающих семинарах по подготовке к ГИА на базе ИРО и районных предметных МО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Повышение компетентностей учителей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Стабильные результаты ЕГЭ и ОГЭ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 плану ГОУ ЯО ИРО, плану методической работы в школе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Администрация, рук. МО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</a:tr>
              <a:tr h="709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Мотивирование учителей школы на участие в инновационной работе и распространению педагогического опыта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Повышение компетентностей учителей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Аттестация на более высокие категории и подтверждение имеющихся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Январь 2016г.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Администрация, творческая группа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</a:tr>
              <a:tr h="709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Сопровождение педагогических работников в период прохождения аттестации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Повышение компетентностей учителей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Аттестация на более высокие категории и подтверждение имеющихся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течение учебного года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Администрация, рук. МО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509" marR="18509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698875" y="15986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67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653</Words>
  <Application>Microsoft Office PowerPoint</Application>
  <PresentationFormat>Экран (4:3)</PresentationFormat>
  <Paragraphs>113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Тема Office</vt:lpstr>
      <vt:lpstr>Программа исследования   Профессиональная компетентность учителей.       Программа исследования   «Профессиональная компетентность учителей»                </vt:lpstr>
      <vt:lpstr>Кадровое обеспечение:  </vt:lpstr>
      <vt:lpstr>Презентация PowerPoint</vt:lpstr>
      <vt:lpstr>Презентация PowerPoint</vt:lpstr>
      <vt:lpstr>Презентация PowerPoint</vt:lpstr>
      <vt:lpstr>Может быть сформулирован ряд сопутствующих гипотез, основанных на оценке текущей ситуации в школе:  </vt:lpstr>
      <vt:lpstr>Этапы</vt:lpstr>
      <vt:lpstr>  В ходе анкетирования выяснилось, что наибольшие затруднения учителя школы испытывают в ответе на следующие вопросы анкеты </vt:lpstr>
      <vt:lpstr>Поддержка профессионального развития учителей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исследования   Профессиональная компетентность учителей.       Программа исследования   Профессиональная компетентность учителей.                </dc:title>
  <dc:creator>Пользователь</dc:creator>
  <cp:lastModifiedBy>Анна Борисовна Алферова</cp:lastModifiedBy>
  <cp:revision>3</cp:revision>
  <dcterms:created xsi:type="dcterms:W3CDTF">2017-05-16T01:19:42Z</dcterms:created>
  <dcterms:modified xsi:type="dcterms:W3CDTF">2017-07-06T07:31:59Z</dcterms:modified>
</cp:coreProperties>
</file>