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56" r:id="rId3"/>
    <p:sldMasterId id="2147483770" r:id="rId4"/>
    <p:sldMasterId id="2147483784" r:id="rId5"/>
    <p:sldMasterId id="2147483798" r:id="rId6"/>
    <p:sldMasterId id="2147483812" r:id="rId7"/>
    <p:sldMasterId id="2147483850" r:id="rId8"/>
    <p:sldMasterId id="2147483862" r:id="rId9"/>
  </p:sldMasterIdLst>
  <p:sldIdLst>
    <p:sldId id="256" r:id="rId10"/>
    <p:sldId id="257" r:id="rId11"/>
    <p:sldId id="258" r:id="rId12"/>
    <p:sldId id="259" r:id="rId13"/>
    <p:sldId id="273" r:id="rId14"/>
    <p:sldId id="290" r:id="rId15"/>
    <p:sldId id="296" r:id="rId16"/>
    <p:sldId id="293" r:id="rId17"/>
    <p:sldId id="270" r:id="rId18"/>
    <p:sldId id="297" r:id="rId19"/>
    <p:sldId id="298" r:id="rId20"/>
    <p:sldId id="299" r:id="rId21"/>
    <p:sldId id="308" r:id="rId22"/>
    <p:sldId id="319" r:id="rId23"/>
    <p:sldId id="318" r:id="rId24"/>
    <p:sldId id="311" r:id="rId25"/>
    <p:sldId id="312" r:id="rId26"/>
    <p:sldId id="313" r:id="rId27"/>
    <p:sldId id="314" r:id="rId28"/>
    <p:sldId id="315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ADD603-CE66-4BC6-A750-FD0BD02F28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676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95003-E36F-4791-8211-81E53B6D52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0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13F38-DEEA-4599-BC90-D5CABC2618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667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878738-181E-425D-BB86-A48EACDCEB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C2C08C-9F1A-4FE6-9BAF-0A50F63FBF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68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10B2C1-1414-45D1-B55A-070292C4B9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1C03-39F6-4D7C-952B-C157157510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442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32039-DE4F-46BF-AB18-4BF114C5FB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0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4707D-2AA8-49DC-80F9-F982EE806F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04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8A26C7-83AD-4E93-9E52-CF8A511B8F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428FA0-ACDA-41B4-AF50-C74DDBB26B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374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54F7D0-BAD3-4123-A2AF-61680C616F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2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8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4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1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F67D7-CEE7-46C6-A019-E65053DD0C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382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19882-912C-4733-85DB-18401D288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83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8A436-4C95-4903-9A9E-F7ACC2DBF0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01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2E17F-632C-4623-AC2E-1DA0B36F5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C927B-8FAE-4C49-A707-42004A3A3A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9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BDF8F-BD9D-4B9B-861B-6C13D27DF9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9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61479-A153-4BED-96CD-D3586AC5F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7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4DD22-1CDE-4299-AA00-7892E85389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96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E9B31-9A94-4AD6-BB3E-E444B65BC4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F8B36-AFA6-464E-AA1A-F0FE1CA7B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0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3A335-DF45-43A1-905D-F9C8A313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4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1BE00-8B56-410F-A360-60E85EEB04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09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8F6173-7B1A-4CBC-9E99-06A337B1E1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3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F67D7-CEE7-46C6-A019-E65053DD0C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21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19882-912C-4733-85DB-18401D288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9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8A436-4C95-4903-9A9E-F7ACC2DBF0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52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2E17F-632C-4623-AC2E-1DA0B36F5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C927B-8FAE-4C49-A707-42004A3A3A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7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BDF8F-BD9D-4B9B-861B-6C13D27DF9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7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61479-A153-4BED-96CD-D3586AC5F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2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4DD22-1CDE-4299-AA00-7892E85389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5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E9B31-9A94-4AD6-BB3E-E444B65BC4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4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F8B36-AFA6-464E-AA1A-F0FE1CA7B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12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3A335-DF45-43A1-905D-F9C8A313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8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1BE00-8B56-410F-A360-60E85EEB04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86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8F6173-7B1A-4CBC-9E99-06A337B1E1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78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F67D7-CEE7-46C6-A019-E65053DD0C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01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19882-912C-4733-85DB-18401D288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09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8A436-4C95-4903-9A9E-F7ACC2DBF0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94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2E17F-632C-4623-AC2E-1DA0B36F5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27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C927B-8FAE-4C49-A707-42004A3A3A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9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BDF8F-BD9D-4B9B-861B-6C13D27DF9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1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61479-A153-4BED-96CD-D3586AC5F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64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4DD22-1CDE-4299-AA00-7892E85389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5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E9B31-9A94-4AD6-BB3E-E444B65BC4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3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F8B36-AFA6-464E-AA1A-F0FE1CA7B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8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3A335-DF45-43A1-905D-F9C8A313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7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1BE00-8B56-410F-A360-60E85EEB04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91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8F6173-7B1A-4CBC-9E99-06A337B1E1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4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F67D7-CEE7-46C6-A019-E65053DD0C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031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19882-912C-4733-85DB-18401D288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9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8A436-4C95-4903-9A9E-F7ACC2DBF0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70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2E17F-632C-4623-AC2E-1DA0B36F5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C927B-8FAE-4C49-A707-42004A3A3A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2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BDF8F-BD9D-4B9B-861B-6C13D27DF9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3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61479-A153-4BED-96CD-D3586AC5F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288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4DD22-1CDE-4299-AA00-7892E85389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0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E9B31-9A94-4AD6-BB3E-E444B65BC4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01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F8B36-AFA6-464E-AA1A-F0FE1CA7B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23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3A335-DF45-43A1-905D-F9C8A313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1BE00-8B56-410F-A360-60E85EEB04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5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8F6173-7B1A-4CBC-9E99-06A337B1E1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6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F67D7-CEE7-46C6-A019-E65053DD0C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0252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19882-912C-4733-85DB-18401D288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90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8A436-4C95-4903-9A9E-F7ACC2DBF0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0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2E17F-632C-4623-AC2E-1DA0B36F5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5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C927B-8FAE-4C49-A707-42004A3A3A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BDF8F-BD9D-4B9B-861B-6C13D27DF9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0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61479-A153-4BED-96CD-D3586AC5F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4DD22-1CDE-4299-AA00-7892E85389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73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E9B31-9A94-4AD6-BB3E-E444B65BC4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04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F8B36-AFA6-464E-AA1A-F0FE1CA7B9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8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3A335-DF45-43A1-905D-F9C8A313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9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1BE00-8B56-410F-A360-60E85EEB04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5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8F6173-7B1A-4CBC-9E99-06A337B1E1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616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4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2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011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7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7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64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76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287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57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13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813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3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D04CC3-1157-4AA4-9FAC-EF809EC4D1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44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0AD85-D4BD-4149-BEBB-2949867D1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0AD85-D4BD-4149-BEBB-2949867D1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0AD85-D4BD-4149-BEBB-2949867D1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0AD85-D4BD-4149-BEBB-2949867D1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0AD85-D4BD-4149-BEBB-2949867D1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2143E-3732-48C7-BC84-A38DEF8655D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7200800" cy="1894362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Программа исследования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Оценка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эффективности реализации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программы  перехода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эффективный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режим  работы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6172200" cy="237626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МОУ «Средняя школа№ 60»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Корниенко М.Н.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Ярославль, 2017 г.</a:t>
            </a:r>
          </a:p>
          <a:p>
            <a:pPr algn="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68" y="3348718"/>
            <a:ext cx="2771704" cy="27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исследовательской </a:t>
            </a:r>
            <a:r>
              <a:rPr lang="ru-RU" sz="4800" b="1" cap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рабочей группы по отслеживанию результатов  реализации программы перехода школы в эффективный режим.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Сбор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информации, диагностика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анкетирование участников образовательного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процесса.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Ввод и анализ полученных данных, построение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диаграмм, графиков при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помощи электронных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таблиц.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Обсуждение полученных результатов с коллективом учителей (педсовет, семинар, круглый стол и т.п.) и принятие решений по устранению выявленных дефицитов.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Составление плана работы.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Реализация намеченного плана (в течение учебного года).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Подведение итогов работы.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pPr marL="90170"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Методы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Диагностика учебной мотивации по Н.И.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Калининой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М.И. Лукьяновой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Успеваемость учащихся по журналу;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Результаты ЕГЭ и ГИА;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Диагностика познавательных способностей учащихся;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Анкетирование участников образовательного процесса для изучения удовлетворённости…;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Сбор данных о количестве обучающихся в школе;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Анкета для учителей по педагогической культуре;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Наблюдение динамики результатов учебной деятельности по предметам;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Сбор данных об участии педагогического состава в конкурсах профессионального мастерства, представлении опыта;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Сбор данных о количестве детей, участвовавших в предметных олимпиадах и конкурсах;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Сбор данных о повышении квалификации учителей;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Сбор данных об аттестации учителей.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выводы по исследованию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результате исследования взаимосвязей между результатами диагностики учебной мотивации и успеваемостью обучающихся выявлена незначительная прямая связь. Поэтому можно утверждать, что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ровень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мотивации учебной деятельности влияет на успеваемость учащихся: чем выше уровень мотивации, тем выше и уровень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успеваемости. Чем больше внимания учителя и родители будут уделять формированию и развитию учебной мотивации, тем лучше будут результаты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чебной деятельности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</a:t>
            </a:r>
            <a:r>
              <a:rPr lang="ru-RU" b="1" i="1">
                <a:solidFill>
                  <a:srgbClr val="0000FF"/>
                </a:solidFill>
              </a:rPr>
              <a:t>«Учитель лишь до тех пор  способен на самом деле воспитывать и образовывать, пока сам работает над собственным образованием и воспитанием».</a:t>
            </a:r>
          </a:p>
          <a:p>
            <a:pPr>
              <a:buFont typeface="Wingdings" pitchFamily="2" charset="2"/>
              <a:buNone/>
            </a:pPr>
            <a:r>
              <a:rPr lang="ru-RU" b="1" i="1"/>
              <a:t>                                      </a:t>
            </a:r>
            <a:r>
              <a:rPr lang="ru-RU" sz="2800" b="1" i="1"/>
              <a:t>Адольф Дистервег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                          </a:t>
            </a:r>
            <a:r>
              <a:rPr lang="ru-RU" sz="2000" b="1" i="1"/>
              <a:t>(немецкий педагог и политический  деятель)</a:t>
            </a:r>
          </a:p>
        </p:txBody>
      </p:sp>
      <p:pic>
        <p:nvPicPr>
          <p:cNvPr id="49156" name="Picture 4" descr="Учителей Башкирии оставили без Интернета - Trac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1538"/>
            <a:ext cx="2895600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2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выводы по результатам анкетирования: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Видим, что стало меньше связей между компонентами, и эти связи стали более слабыми: система стала менее устойчивой. Из нее «выключились» компоненты «Отношение к школе» и «Общая оценка изменений».</a:t>
            </a:r>
          </a:p>
          <a:p>
            <a:r>
              <a:rPr lang="ru-RU" dirty="0" smtClean="0"/>
              <a:t>Педагогическому коллективу стала более «ясна» Общая стратегия развития, и на несколько пунктов подтянулись почти все показатели.</a:t>
            </a:r>
          </a:p>
          <a:p>
            <a:r>
              <a:rPr lang="ru-RU" dirty="0" smtClean="0"/>
              <a:t>Если в 2015 году на первый план по числу положительных связей выходили показатели Целенаправленное руководство и Привлечение поддержки, то в 2017 – это Профессиональная удовлетворенность, акценты несколько сместились. Значимыми остаются показатели «Участие в управлении» и «Установка на учебные результаты «(«второе место» по числу связей). Причем особое значение приобретает Участие в управлении – самые сильные связи.</a:t>
            </a:r>
          </a:p>
          <a:p>
            <a:r>
              <a:rPr lang="ru-RU" dirty="0" smtClean="0"/>
              <a:t>Появляются две отрицательных связи: чем выше оценивается Целенаправленное руководство, тем  ниже – Общая стратегия развития и Установка на учебные результаты. В результатах 2015 года этих связей не было. </a:t>
            </a:r>
          </a:p>
          <a:p>
            <a:r>
              <a:rPr lang="ru-RU" dirty="0" smtClean="0"/>
              <a:t>Вышеперечисленные изменения могут быть вызваны не только реальным изменением ситуации, но и разным числом и составом респондентов в 2015 (22 человека) и 2017 году (16 человек).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8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>
                <a:solidFill>
                  <a:schemeClr val="bg2"/>
                </a:solidFill>
              </a:rPr>
              <a:t>Основные направления и формы работы по развитию </a:t>
            </a:r>
            <a:r>
              <a:rPr lang="ru-RU" sz="2800" b="1" dirty="0" smtClean="0">
                <a:solidFill>
                  <a:schemeClr val="bg2"/>
                </a:solidFill>
              </a:rPr>
              <a:t>профессиональной компетентности педагогов </a:t>
            </a:r>
            <a:r>
              <a:rPr lang="ru-RU" sz="2800" b="1" dirty="0">
                <a:solidFill>
                  <a:schemeClr val="bg2"/>
                </a:solidFill>
              </a:rPr>
              <a:t/>
            </a:r>
            <a:br>
              <a:rPr lang="ru-RU" sz="2800" b="1" dirty="0">
                <a:solidFill>
                  <a:schemeClr val="bg2"/>
                </a:solidFill>
              </a:rPr>
            </a:br>
            <a:r>
              <a:rPr lang="ru-RU" sz="2800" b="1" dirty="0">
                <a:solidFill>
                  <a:schemeClr val="bg2"/>
                </a:solidFill>
              </a:rPr>
              <a:t>МОУ СОШ № 60</a:t>
            </a:r>
          </a:p>
        </p:txBody>
      </p:sp>
      <p:graphicFrame>
        <p:nvGraphicFramePr>
          <p:cNvPr id="76842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56961"/>
              </p:ext>
            </p:extLst>
          </p:nvPr>
        </p:nvGraphicFramePr>
        <p:xfrm>
          <a:off x="107504" y="3090672"/>
          <a:ext cx="8686800" cy="3767328"/>
        </p:xfrm>
        <a:graphic>
          <a:graphicData uri="http://schemas.openxmlformats.org/drawingml/2006/table">
            <a:tbl>
              <a:tblPr/>
              <a:tblGrid>
                <a:gridCol w="1752600"/>
                <a:gridCol w="3429000"/>
                <a:gridCol w="1828800"/>
                <a:gridCol w="1676400"/>
              </a:tblGrid>
              <a:tr h="799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Документация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Рейтинг учителя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Самоанализ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Мониторинг (отношение детей, родителей, коллег)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3.Промежуточная и итоговая аттестация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Единая 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УВР,ВР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Психолог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УВР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5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27" name="Group 79"/>
          <p:cNvGraphicFramePr>
            <a:graphicFrameLocks noGrp="1"/>
          </p:cNvGraphicFramePr>
          <p:nvPr>
            <p:ph idx="1"/>
          </p:nvPr>
        </p:nvGraphicFramePr>
        <p:xfrm>
          <a:off x="228600" y="457200"/>
          <a:ext cx="8686800" cy="6382512"/>
        </p:xfrm>
        <a:graphic>
          <a:graphicData uri="http://schemas.openxmlformats.org/drawingml/2006/table">
            <a:tbl>
              <a:tblPr/>
              <a:tblGrid>
                <a:gridCol w="1600200"/>
                <a:gridCol w="3200400"/>
                <a:gridCol w="2286000"/>
                <a:gridCol w="1600200"/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Обмен опытом, обобщение и представление опыта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1.Обязательное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взаимопосещение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уроков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Конкурс профессионального мастерства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3.Создание сайтов учителей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Уроки «с открытой дверью»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Портфолио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единая схема анализа, график и принцип посещения, результаты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Обновленная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УВР,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УВР,ВР,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УВР,ВР,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98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99" name="Group 103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991600" cy="5334000"/>
        </p:xfrm>
        <a:graphic>
          <a:graphicData uri="http://schemas.openxmlformats.org/drawingml/2006/table">
            <a:tbl>
              <a:tblPr/>
              <a:tblGrid>
                <a:gridCol w="2133600"/>
                <a:gridCol w="3276600"/>
                <a:gridCol w="1981200"/>
                <a:gridCol w="1600200"/>
              </a:tblGrid>
              <a:tr h="533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совместной деятельности участников образовательных отношений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Сетевое сообщество учителей и уч-ся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Дистанционные род. собрания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Совместные проекты детей, педагогов,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Предметные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/межпредметные недели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Порядок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Порядок проведения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Методические разработки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06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94" name="Group 50"/>
          <p:cNvGraphicFramePr>
            <a:graphicFrameLocks noGrp="1"/>
          </p:cNvGraphicFramePr>
          <p:nvPr>
            <p:ph idx="1"/>
          </p:nvPr>
        </p:nvGraphicFramePr>
        <p:xfrm>
          <a:off x="152400" y="414338"/>
          <a:ext cx="8991600" cy="6455664"/>
        </p:xfrm>
        <a:graphic>
          <a:graphicData uri="http://schemas.openxmlformats.org/drawingml/2006/table">
            <a:tbl>
              <a:tblPr/>
              <a:tblGrid>
                <a:gridCol w="1876425"/>
                <a:gridCol w="3533775"/>
                <a:gridCol w="1905000"/>
                <a:gridCol w="1676400"/>
              </a:tblGrid>
              <a:tr h="297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Методическая работа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Четкое построение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Специальный день для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метод.работы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 коллективом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Виртуальный (электронный) методический кабинет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4.Межпредметные объединения педагогов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5.Создание и реальная работа 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Педагогический лекторий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Модель методической службы, 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Приказ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Инструкция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Тематика на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РГ, 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дир.УВР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Директор, 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УВР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УВР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Директор, 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УВР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УВР, МС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УВР, МС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6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38138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/>
                <a:ea typeface="Calibri"/>
                <a:cs typeface="Times New Roman"/>
              </a:rPr>
              <a:t>Цель исследования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Зафиксировать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наиболее значимые для школы результаты деятельности в процессе реализации программы перехода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эффективный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режим работы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58" y="3284984"/>
            <a:ext cx="32739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7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66" name="Group 74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8839200" cy="5829300"/>
        </p:xfrm>
        <a:graphic>
          <a:graphicData uri="http://schemas.openxmlformats.org/drawingml/2006/table">
            <a:tbl>
              <a:tblPr/>
              <a:tblGrid>
                <a:gridCol w="2514600"/>
                <a:gridCol w="2667000"/>
                <a:gridCol w="2133600"/>
                <a:gridCol w="1524000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с молодыми педагогами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Наставничество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дир.УВР,ВР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Оргкультура 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Нормы поведения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Кодекс учителя МОУ СОШ №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Инновационная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Апробирование новых технологий, методов и форм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дир.УВР,ВР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6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внимание)</a:t>
            </a:r>
            <a:br>
              <a:rPr lang="ru-RU" dirty="0" smtClean="0"/>
            </a:br>
            <a:r>
              <a:rPr lang="ru-RU" dirty="0" smtClean="0"/>
              <a:t>Творческих всем успехов!</a:t>
            </a:r>
            <a:endParaRPr lang="ru-RU" dirty="0"/>
          </a:p>
        </p:txBody>
      </p:sp>
      <p:pic>
        <p:nvPicPr>
          <p:cNvPr id="4" name="Объект 3" descr="https://previews.123rf.com/images/solgas/solgas1404/solgas140400012/27625335-Teacher-at-blackboard-explains-children-mathematics-Stock-Photo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37"/>
            <a:ext cx="3841502" cy="270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705598" cy="24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922114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Задачи исследования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7848872" cy="5565232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Собрать результаты учебной деятельности обучающихся с разными стартовыми возможностями по ряду предметов;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Провести исследование школьной мотивации обучающихся;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Оценить взаимозависимость результатов учебной деятельности и школьной мотивации обучающихся;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Провести сравнительный анализ анкетирования учителей 2015г. и 2017г.;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Выработать рекомендации для педагогического коллектива школы.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87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28341"/>
            <a:ext cx="3816424" cy="6120680"/>
          </a:xfrm>
        </p:spPr>
        <p:txBody>
          <a:bodyPr>
            <a:normAutofit fontScale="925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Объект исследования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обучающиеся и педагогический коллектив школы.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Предмет исследования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результаты деятельности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школы и анкетирования участников образовательного процесса.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03" y="1196752"/>
            <a:ext cx="274683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92" y="0"/>
            <a:ext cx="3330400" cy="13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3097"/>
            <a:ext cx="4984744" cy="35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3135564" cy="5949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Эффективной принято называть школу, которая может обеспечивать «повышение жизненных шансов» всем своим ученикам. Т.е. создавать такую среду, в которой все ученики, вне зависимости от того, каковы их возможности и проблемы, включая проблемы семьи, получают возможность для максимальных достижений и благополучного развития.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6632"/>
            <a:ext cx="7576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Портрет эффективной школы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7525" y="764704"/>
            <a:ext cx="600135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Учение находится в центре школьной деятельности.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коллектив, функционирующий как единое целое.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культура (позитивные ценности, убеждения и поведение всех, вовлечённых в жизнь школы)</a:t>
            </a:r>
          </a:p>
          <a:p>
            <a:pPr marL="742950" indent="-742950" algn="ctr">
              <a:buAutoNum type="arabicPeriod"/>
            </a:pP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136904" cy="63573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9017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Мотивация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– это внутренняя психологическая характеристика личности, которая находит выражение во внешних проявлениях, в отношении человека к окружающему миру, различным видам деятельности.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indent="90170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Деятельность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без мотива или со слабым мотивом либо не осуществляется вообще, либо оказывается крайне неустойчивой. От того, как чувствует себя ученик в определённой ситуации, зависит объём усилий, которые он прилагает в своей учёбе. Поэтому важно, чтобы весь процесс обучения вызывал у ребенка интенсивное и внутреннее побуждение к знаниям, напряженному умственному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труду.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575F6D"/>
                </a:solidFill>
                <a:latin typeface="Times New Roman"/>
                <a:ea typeface="Calibri"/>
              </a:rPr>
              <a:t>Гипотеза:</a:t>
            </a:r>
            <a:r>
              <a:rPr lang="ru-RU" sz="4800" dirty="0">
                <a:solidFill>
                  <a:srgbClr val="575F6D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pPr lvl="0" indent="0" algn="just">
              <a:buClr>
                <a:srgbClr val="FE8637"/>
              </a:buClr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Уровень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мотивации учебной деятельности влияет на успеваемость учащихся: чем выше уровень мотивации, тем выше и уровень успеваемости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Педагогическая культура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Под педагогической культурой мы </a:t>
            </a:r>
            <a:r>
              <a:rPr lang="ru-RU" sz="2000" dirty="0" smtClean="0">
                <a:latin typeface="Bookman Old Style" panose="02050604050505020204" pitchFamily="18" charset="0"/>
              </a:rPr>
              <a:t>понимаем: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совокупность </a:t>
            </a:r>
            <a:r>
              <a:rPr lang="ru-RU" sz="2000" b="1" dirty="0">
                <a:latin typeface="Bookman Old Style" panose="02050604050505020204" pitchFamily="18" charset="0"/>
              </a:rPr>
              <a:t>ценностей, установок, представлений педагогического коллектива, влияющих на реальное функционирование </a:t>
            </a:r>
            <a:r>
              <a:rPr lang="ru-RU" sz="2000" b="1" dirty="0" smtClean="0">
                <a:latin typeface="Bookman Old Style" panose="02050604050505020204" pitchFamily="18" charset="0"/>
              </a:rPr>
              <a:t>образовательной среды школы.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Особенностями педагогической культуры, способствующей эффективному развитию школы на современном этапе, являются: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признание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личности ученика </a:t>
            </a:r>
            <a:r>
              <a:rPr lang="ru-RU" sz="2000" dirty="0">
                <a:latin typeface="Bookman Old Style" panose="02050604050505020204" pitchFamily="18" charset="0"/>
              </a:rPr>
              <a:t>высшей ценностью;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переориентация </a:t>
            </a:r>
            <a:r>
              <a:rPr lang="ru-RU" sz="2000" dirty="0">
                <a:latin typeface="Bookman Old Style" panose="02050604050505020204" pitchFamily="18" charset="0"/>
              </a:rPr>
              <a:t>целей обучения и воспитания на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развитие личности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установка </a:t>
            </a:r>
            <a:r>
              <a:rPr lang="ru-RU" sz="2000" dirty="0">
                <a:latin typeface="Bookman Old Style" panose="02050604050505020204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включение педагогического коллектива в процессы управления </a:t>
            </a:r>
            <a:r>
              <a:rPr lang="ru-RU" sz="2000" dirty="0">
                <a:latin typeface="Bookman Old Style" panose="02050604050505020204" pitchFamily="18" charset="0"/>
              </a:rPr>
              <a:t>школьными изменениями;</a:t>
            </a: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позитивное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межличностное взаимодействие </a:t>
            </a:r>
            <a:r>
              <a:rPr lang="ru-RU" sz="2000" dirty="0">
                <a:latin typeface="Bookman Old Style" panose="02050604050505020204" pitchFamily="18" charset="0"/>
              </a:rPr>
              <a:t>между всеми участниками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8573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/>
                <a:ea typeface="Calibri"/>
              </a:rPr>
              <a:t>Гипотеза:</a:t>
            </a:r>
            <a:r>
              <a:rPr lang="ru-RU" sz="4800" dirty="0">
                <a:latin typeface="Times New Roman"/>
                <a:ea typeface="Calibri"/>
              </a:rPr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/>
                <a:ea typeface="Calibri"/>
              </a:rPr>
              <a:t>Чем больше  проявляющихся взаимосвязей в педагогической культуре школы, тем выше эффективность её </a:t>
            </a:r>
            <a:r>
              <a:rPr lang="ru-RU" sz="4400" dirty="0" smtClean="0">
                <a:latin typeface="Times New Roman"/>
                <a:ea typeface="Calibri"/>
              </a:rPr>
              <a:t>деятельности.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1250</TotalTime>
  <Words>1127</Words>
  <Application>Microsoft Office PowerPoint</Application>
  <PresentationFormat>Экран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Тема Office</vt:lpstr>
      <vt:lpstr>Пиксел</vt:lpstr>
      <vt:lpstr>1_Пиксел</vt:lpstr>
      <vt:lpstr>2_Пиксел</vt:lpstr>
      <vt:lpstr>3_Пиксел</vt:lpstr>
      <vt:lpstr>4_Пиксел</vt:lpstr>
      <vt:lpstr>4_Тема Office</vt:lpstr>
      <vt:lpstr>5_Пиксел</vt:lpstr>
      <vt:lpstr>Программа исследования   Оценка  эффективности реализации  программы  перехода   в  эффективный  режим  работы</vt:lpstr>
      <vt:lpstr>Цель исследования </vt:lpstr>
      <vt:lpstr>Задачи исследования: </vt:lpstr>
      <vt:lpstr>Презентация PowerPoint</vt:lpstr>
      <vt:lpstr>Презентация PowerPoint</vt:lpstr>
      <vt:lpstr>Презентация PowerPoint</vt:lpstr>
      <vt:lpstr>Гипотеза: </vt:lpstr>
      <vt:lpstr>Педагогическая культура</vt:lpstr>
      <vt:lpstr>Гипотеза: </vt:lpstr>
      <vt:lpstr>Этапы исследовательской работы:</vt:lpstr>
      <vt:lpstr>Методы исследования</vt:lpstr>
      <vt:lpstr>Методы исследования</vt:lpstr>
      <vt:lpstr>Некоторые выводы по исследованию</vt:lpstr>
      <vt:lpstr>Презентация PowerPoint</vt:lpstr>
      <vt:lpstr>Некоторые выводы по результатам анкетирования:</vt:lpstr>
      <vt:lpstr> Основные направления и формы работы по развитию профессиональной компетентности педагогов  МОУ СОШ № 60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внимание) Творческих всем успехов!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исследования   Оценка  эффективности реализации  программы  перехода   в  эффективный  режим  работы</dc:title>
  <dc:creator>user</dc:creator>
  <cp:lastModifiedBy>Анна Борисовна Алферова</cp:lastModifiedBy>
  <cp:revision>75</cp:revision>
  <dcterms:created xsi:type="dcterms:W3CDTF">2017-04-12T16:48:22Z</dcterms:created>
  <dcterms:modified xsi:type="dcterms:W3CDTF">2017-07-06T07:23:45Z</dcterms:modified>
</cp:coreProperties>
</file>