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5"/>
  </p:notesMasterIdLst>
  <p:sldIdLst>
    <p:sldId id="256" r:id="rId3"/>
    <p:sldId id="263" r:id="rId4"/>
    <p:sldId id="278" r:id="rId5"/>
    <p:sldId id="286" r:id="rId6"/>
    <p:sldId id="287" r:id="rId7"/>
    <p:sldId id="288" r:id="rId8"/>
    <p:sldId id="290" r:id="rId9"/>
    <p:sldId id="289" r:id="rId10"/>
    <p:sldId id="291" r:id="rId11"/>
    <p:sldId id="272" r:id="rId12"/>
    <p:sldId id="293" r:id="rId13"/>
    <p:sldId id="27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66C9"/>
    <a:srgbClr val="EAED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87" autoAdjust="0"/>
    <p:restoredTop sz="89946" autoAdjust="0"/>
  </p:normalViewPr>
  <p:slideViewPr>
    <p:cSldViewPr>
      <p:cViewPr varScale="1">
        <p:scale>
          <a:sx n="105" d="100"/>
          <a:sy n="105" d="100"/>
        </p:scale>
        <p:origin x="151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979D9-1565-43CB-84DC-EC92BE5341E3}" type="datetimeFigureOut">
              <a:rPr lang="ru-RU" smtClean="0"/>
              <a:t>02.06.2017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8C99C-13B5-427E-A58E-B99FDA6CB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661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322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467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55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55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55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55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55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559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559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55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172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757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865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4270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430" cy="43513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1893189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43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52849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31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69380" y="1825560"/>
            <a:ext cx="384831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444882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771988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430" cy="5811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9698769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628560" y="409788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669380" y="1825560"/>
            <a:ext cx="384831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95838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31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6938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669380" y="409788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0102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059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6938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628560" y="4097880"/>
            <a:ext cx="788616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111306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43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628560" y="4097880"/>
            <a:ext cx="788643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2754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6938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669380" y="409788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628560" y="409788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048757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6938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115" name="Рисунок 114"/>
          <p:cNvPicPr/>
          <p:nvPr/>
        </p:nvPicPr>
        <p:blipFill>
          <a:blip r:embed="rId2"/>
          <a:stretch>
            <a:fillRect/>
          </a:stretch>
        </p:blipFill>
        <p:spPr>
          <a:xfrm>
            <a:off x="5618160" y="4097880"/>
            <a:ext cx="1950480" cy="2075040"/>
          </a:xfrm>
          <a:prstGeom prst="rect">
            <a:avLst/>
          </a:prstGeom>
          <a:ln>
            <a:noFill/>
          </a:ln>
        </p:spPr>
      </p:pic>
      <p:pic>
        <p:nvPicPr>
          <p:cNvPr id="116" name="Рисунок 115"/>
          <p:cNvPicPr/>
          <p:nvPr/>
        </p:nvPicPr>
        <p:blipFill>
          <a:blip r:embed="rId2"/>
          <a:stretch>
            <a:fillRect/>
          </a:stretch>
        </p:blipFill>
        <p:spPr>
          <a:xfrm>
            <a:off x="1577340" y="4097880"/>
            <a:ext cx="1950480" cy="20750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5865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492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40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010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590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544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36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883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9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ru-RU" sz="3300">
                <a:solidFill>
                  <a:srgbClr val="000000"/>
                </a:solidFill>
                <a:latin typeface="Calibri Light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430" cy="435096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ru-RU" sz="2100">
                <a:solidFill>
                  <a:srgbClr val="000000"/>
                </a:solidFill>
                <a:latin typeface="Calibri"/>
              </a:rPr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 sz="2100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 sz="2100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 sz="2100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 sz="2100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 sz="2100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100">
                <a:solidFill>
                  <a:srgbClr val="000000"/>
                </a:solidFill>
                <a:latin typeface="Calibri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ru-RU" sz="1800">
                <a:solidFill>
                  <a:srgbClr val="000000"/>
                </a:solidFill>
                <a:latin typeface="Calibri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ru-RU" sz="1500">
                <a:solidFill>
                  <a:srgbClr val="000000"/>
                </a:solidFill>
                <a:latin typeface="Calibri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ru-RU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ru-RU">
                <a:solidFill>
                  <a:srgbClr val="000000"/>
                </a:solidFill>
                <a:latin typeface="Calibri"/>
              </a:rPr>
              <a:t>Пятый уровень</a:t>
            </a:r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130" cy="364680"/>
          </a:xfrm>
          <a:prstGeom prst="rect">
            <a:avLst/>
          </a:prstGeom>
        </p:spPr>
        <p:txBody>
          <a:bodyPr anchor="ctr"/>
          <a:lstStyle/>
          <a:p>
            <a:r>
              <a:rPr lang="ru-RU" sz="900">
                <a:solidFill>
                  <a:srgbClr val="8B8B8B"/>
                </a:solidFill>
                <a:latin typeface="Calibri"/>
              </a:rPr>
              <a:t>19.4.17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ftr"/>
          </p:nvPr>
        </p:nvSpPr>
        <p:spPr>
          <a:xfrm>
            <a:off x="3028860" y="6356520"/>
            <a:ext cx="3085830" cy="364680"/>
          </a:xfrm>
          <a:prstGeom prst="rect">
            <a:avLst/>
          </a:prstGeom>
        </p:spPr>
        <p:txBody>
          <a:bodyPr anchor="ctr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sldNum"/>
          </p:nvPr>
        </p:nvSpPr>
        <p:spPr>
          <a:xfrm>
            <a:off x="6457860" y="6356520"/>
            <a:ext cx="2057130" cy="364680"/>
          </a:xfrm>
          <a:prstGeom prst="rect">
            <a:avLst/>
          </a:prstGeom>
        </p:spPr>
        <p:txBody>
          <a:bodyPr anchor="ctr"/>
          <a:lstStyle/>
          <a:p>
            <a:pPr algn="r"/>
            <a:fld id="{C5AA0378-939D-406A-B4AA-600EAA1948B6}" type="slidenum">
              <a:rPr lang="ru-RU" sz="900">
                <a:solidFill>
                  <a:srgbClr val="8B8B8B"/>
                </a:solidFill>
                <a:latin typeface="Calibri"/>
              </a:rPr>
              <a:pPr algn="r"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414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hyperlink" Target="mailto:metenova@mail.ru" TargetMode="External"/><Relationship Id="rId5" Type="http://schemas.openxmlformats.org/officeDocument/2006/relationships/hyperlink" Target="mailto:naumova@iro.yar.ru" TargetMode="External"/><Relationship Id="rId4" Type="http://schemas.openxmlformats.org/officeDocument/2006/relationships/hyperlink" Target="file:///E:\&#1057;&#1086;&#1074;&#1077;&#1097;&#1072;&#1085;&#1080;&#1103;%20&#1056;&#1048;&#1048;\05.05\polishchuk@iro.yar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923928" y="3272721"/>
            <a:ext cx="1296144" cy="1705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706903"/>
            <a:ext cx="7214046" cy="3286565"/>
          </a:xfrm>
        </p:spPr>
        <p:txBody>
          <a:bodyPr/>
          <a:lstStyle/>
          <a:p>
            <a:pPr algn="l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ДЕЯТЕЛЬНОСТИ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егиональной </a:t>
            </a:r>
            <a:b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нновационной </a:t>
            </a:r>
            <a:b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лощадки</a:t>
            </a:r>
            <a:b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0" y="5281855"/>
            <a:ext cx="3429000" cy="417899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400" b="1" spc="-8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26</a:t>
            </a:r>
            <a:r>
              <a:rPr lang="ru-RU" sz="2400" b="1" spc="-8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b="1" spc="-8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мая </a:t>
            </a:r>
            <a:r>
              <a:rPr lang="en-US" sz="2400" b="1" spc="-8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201</a:t>
            </a:r>
            <a:r>
              <a:rPr lang="ru-RU" sz="2400" b="1" spc="-8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7 г.</a:t>
            </a:r>
            <a:endParaRPr lang="ru-RU" sz="2400" b="1" spc="-8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08104" y="364843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егиональная </a:t>
            </a:r>
            <a:b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нновационная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нфраструктура</a:t>
            </a:r>
            <a:endParaRPr lang="ru-RU" dirty="0"/>
          </a:p>
        </p:txBody>
      </p:sp>
      <p:pic>
        <p:nvPicPr>
          <p:cNvPr id="11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365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522" y="394863"/>
            <a:ext cx="8460941" cy="1017914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АНКЕТА</a:t>
            </a:r>
            <a:b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образовательных организаций – соисполнителей 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6248531"/>
              </p:ext>
            </p:extLst>
          </p:nvPr>
        </p:nvGraphicFramePr>
        <p:xfrm>
          <a:off x="431540" y="1556792"/>
          <a:ext cx="8280918" cy="3339371"/>
        </p:xfrm>
        <a:graphic>
          <a:graphicData uri="http://schemas.openxmlformats.org/drawingml/2006/table">
            <a:tbl>
              <a:tblPr firstRow="1" firstCol="1" bandRow="1"/>
              <a:tblGrid>
                <a:gridCol w="4678486"/>
                <a:gridCol w="354228"/>
                <a:gridCol w="353392"/>
                <a:gridCol w="353392"/>
                <a:gridCol w="354228"/>
                <a:gridCol w="355064"/>
                <a:gridCol w="354228"/>
                <a:gridCol w="354228"/>
                <a:gridCol w="354228"/>
                <a:gridCol w="355064"/>
                <a:gridCol w="414380"/>
              </a:tblGrid>
              <a:tr h="4410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Изменение практик преподавания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Изменение практик управления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Психологический климат в коллективе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0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Заинтересованность сотрудников в саморазвитии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Повышение успеваемости учащихся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Заинтересованность детей в обучении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Вовлеченность родителей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  <a:endParaRPr lang="ru-RU" sz="12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02968" y="4941168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Оцените, пожалуйста, как повлияло участие в реализации проекта РИП на следующие аспекты деятельности Вашей образовательной организации? Отметьте на шкале цифру от 1 до 10, где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1 – изменений нет и/или они негативные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10 – произошли серьезные позитивные изменения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1100" dirty="0">
              <a:effectLst/>
              <a:latin typeface="Courier New" panose="02070309020205020404" pitchFamily="49" charset="0"/>
              <a:ea typeface="Calibri" panose="020F0502020204030204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14808" y="5542448"/>
            <a:ext cx="9090248" cy="133047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95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инновационной деятельности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5894" t="14651" r="17888" b="9794"/>
          <a:stretch/>
        </p:blipFill>
        <p:spPr>
          <a:xfrm>
            <a:off x="194338" y="980729"/>
            <a:ext cx="8755324" cy="5616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01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3"/>
          <p:cNvSpPr/>
          <p:nvPr/>
        </p:nvSpPr>
        <p:spPr>
          <a:xfrm>
            <a:off x="1475656" y="1709045"/>
            <a:ext cx="6527347" cy="718850"/>
          </a:xfrm>
          <a:prstGeom prst="rect">
            <a:avLst/>
          </a:prstGeom>
          <a:noFill/>
          <a:ln>
            <a:noFill/>
          </a:ln>
        </p:spPr>
        <p:txBody>
          <a:bodyPr wrap="none" lIns="67500" tIns="33750" rIns="67500" bIns="33750"/>
          <a:lstStyle/>
          <a:p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Благодарим за внимание</a:t>
            </a:r>
            <a:endParaRPr sz="4400" b="1" dirty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129" name="Рисунок 6"/>
          <p:cNvPicPr/>
          <p:nvPr/>
        </p:nvPicPr>
        <p:blipFill>
          <a:blip r:embed="rId2"/>
          <a:stretch>
            <a:fillRect/>
          </a:stretch>
        </p:blipFill>
        <p:spPr>
          <a:xfrm>
            <a:off x="180" y="5445224"/>
            <a:ext cx="9143820" cy="1063260"/>
          </a:xfrm>
          <a:prstGeom prst="rect">
            <a:avLst/>
          </a:prstGeom>
          <a:ln>
            <a:noFill/>
          </a:ln>
        </p:spPr>
      </p:pic>
      <p:pic>
        <p:nvPicPr>
          <p:cNvPr id="7" name="Объект 4"/>
          <p:cNvPicPr/>
          <p:nvPr/>
        </p:nvPicPr>
        <p:blipFill>
          <a:blip r:embed="rId3"/>
          <a:stretch>
            <a:fillRect/>
          </a:stretch>
        </p:blipFill>
        <p:spPr>
          <a:xfrm>
            <a:off x="539552" y="404664"/>
            <a:ext cx="1321525" cy="1304381"/>
          </a:xfrm>
          <a:prstGeom prst="rect">
            <a:avLst/>
          </a:prstGeom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887197" y="2859901"/>
            <a:ext cx="6951711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Полищук Светлана Михайловна, руководитель ЦРИИ</a:t>
            </a:r>
          </a:p>
          <a:p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8(4852) 32-10-73; e-mail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hlinkClick r:id="rId4" action="ppaction://hlinkfile"/>
              </a:rPr>
              <a:t>polishchuk@iro.yar.ru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Наумова Ольга Николаевна, заместитель руководителя ЦРИИ</a:t>
            </a:r>
          </a:p>
          <a:p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8(4852) 32-10-73; e-mail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hlinkClick r:id="rId5"/>
              </a:rPr>
              <a:t>naumova@iro.yar.ru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Метенова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Елена Евгеньевна, методист ЦРИИ</a:t>
            </a:r>
          </a:p>
          <a:p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8(4852) 32-10-73; e-mail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hlinkClick r:id="rId6"/>
              </a:rPr>
              <a:t>metenova@iro.yar.ru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Алферова Анна Борисовна, старший методист ЦРИИ</a:t>
            </a:r>
          </a:p>
          <a:p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8(4852) 21-22-59; e-mail </a:t>
            </a:r>
            <a:r>
              <a:rPr lang="en-US" sz="20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alferova@iro.yar.ru </a:t>
            </a:r>
            <a:endParaRPr lang="ru-RU" sz="2000" b="1" u="sng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28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416080" cy="631835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страницы </a:t>
            </a:r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сайта РИП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5312989"/>
              </p:ext>
            </p:extLst>
          </p:nvPr>
        </p:nvGraphicFramePr>
        <p:xfrm>
          <a:off x="570896" y="1218714"/>
          <a:ext cx="8545680" cy="49697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248"/>
                <a:gridCol w="6313432"/>
              </a:tblGrid>
              <a:tr h="315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Документы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проекта (программы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ПАСПОРТ ПРОЕКТА (ПРОГРАММЫ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Краткое обоснование актуальности проекта (программы) для региональной (муниципальной) системы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реализации проекта(программы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реализации проекта (программы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продуктов, нарабатываемых в ходе реализации проекта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реализации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потребители результатов проекта (программы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45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 – соисполнители проекта (программы)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5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5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5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Материалы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71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Контакты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220060" y="-107642"/>
            <a:ext cx="997024" cy="131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789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416080" cy="631835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страницы </a:t>
            </a:r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сайта РИП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4918905"/>
              </p:ext>
            </p:extLst>
          </p:nvPr>
        </p:nvGraphicFramePr>
        <p:xfrm>
          <a:off x="340688" y="1804050"/>
          <a:ext cx="8640960" cy="3413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1677"/>
                <a:gridCol w="5959283"/>
              </a:tblGrid>
              <a:tr h="30395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Организации – соисполнители проекта (программы)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Список соисполнителей инновационного проекта (программы) с </a:t>
                      </a: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гиперссылками </a:t>
                      </a: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страницу «Региональная инновационная площадка» </a:t>
                      </a: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сайта организации-соисполнителя проекта </a:t>
                      </a: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(программы)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23528" y="152717"/>
            <a:ext cx="997024" cy="131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600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52718"/>
            <a:ext cx="7416080" cy="883782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страницы </a:t>
            </a:r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сайта </a:t>
            </a:r>
            <a:r>
              <a:rPr lang="ru-RU" sz="2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РИП-соисполнителя</a:t>
            </a:r>
            <a:endParaRPr lang="ru-RU" sz="29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273847"/>
              </p:ext>
            </p:extLst>
          </p:nvPr>
        </p:nvGraphicFramePr>
        <p:xfrm>
          <a:off x="323528" y="1464308"/>
          <a:ext cx="8640960" cy="46464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1677"/>
                <a:gridCol w="5959283"/>
              </a:tblGrid>
              <a:tr h="303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Документы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Тема проекта (программы)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Название организация-заявителя инновационного проекта (программы) (гиперссылка на сайт организации-заявителя)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Техническое задание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реализации инновационного проекта (программы) в части, определяемой ТЗ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участия в реализации инновационного проекта (программы) в качестве соисполнителя </a:t>
                      </a:r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11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 – соисполнители проекта (программы)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3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3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3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Материалы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2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Контакты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23528" y="152717"/>
            <a:ext cx="997024" cy="131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53752" y="5513266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297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416080" cy="792088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страницы </a:t>
            </a:r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сайта РИП-соисполнителя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8906048"/>
              </p:ext>
            </p:extLst>
          </p:nvPr>
        </p:nvGraphicFramePr>
        <p:xfrm>
          <a:off x="467544" y="1628800"/>
          <a:ext cx="8046620" cy="3816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216"/>
                <a:gridCol w="6102404"/>
              </a:tblGrid>
              <a:tr h="381642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Документы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приказ департамента образования о признании организации региональной инновационной площадкой;</a:t>
                      </a:r>
                    </a:p>
                    <a:p>
                      <a:pPr lvl="0"/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соглашение о совместной деятельности (сотрудничестве);</a:t>
                      </a:r>
                    </a:p>
                    <a:p>
                      <a:pPr lvl="0"/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локальные акты образовательной организации по обеспечению выполнения технического задания</a:t>
                      </a:r>
                    </a:p>
                    <a:p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23528" y="152717"/>
            <a:ext cx="997024" cy="131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732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416080" cy="792088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страницы сайта РИП-соисполнителя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4300207"/>
              </p:ext>
            </p:extLst>
          </p:nvPr>
        </p:nvGraphicFramePr>
        <p:xfrm>
          <a:off x="323528" y="2060848"/>
          <a:ext cx="8568952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1677"/>
                <a:gridCol w="5887275"/>
              </a:tblGrid>
              <a:tr h="30395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анонсы и результаты мероприятий по реализации инновационного проекта (программы) в части, определенной ТЗ;</a:t>
                      </a:r>
                    </a:p>
                    <a:p>
                      <a:pPr lvl="0"/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фотоотчеты.</a:t>
                      </a:r>
                    </a:p>
                    <a:p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23528" y="152717"/>
            <a:ext cx="997024" cy="131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40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416080" cy="792088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страницы сайта РИП-соисполнителя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413975"/>
              </p:ext>
            </p:extLst>
          </p:nvPr>
        </p:nvGraphicFramePr>
        <p:xfrm>
          <a:off x="314400" y="1772816"/>
          <a:ext cx="8568952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1677"/>
                <a:gridCol w="5887275"/>
              </a:tblGrid>
              <a:tr h="30395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Материалы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Анонсы материалов, разработанных или апробированных в ходе реализации инновационного проекта (программы), в части определенной</a:t>
                      </a:r>
                      <a:r>
                        <a:rPr lang="ru-RU" sz="2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ТЗ</a:t>
                      </a:r>
                      <a:endParaRPr lang="ru-RU" sz="28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23528" y="152717"/>
            <a:ext cx="997024" cy="131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572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416080" cy="792088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страницы сайта РИП-соисполнителя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5264880"/>
              </p:ext>
            </p:extLst>
          </p:nvPr>
        </p:nvGraphicFramePr>
        <p:xfrm>
          <a:off x="323528" y="2276872"/>
          <a:ext cx="8568952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1677"/>
                <a:gridCol w="5887275"/>
              </a:tblGrid>
              <a:tr h="30395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Контакты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Сведения о координаторе проекта (программы) от соисполнителя (фамилия, имя, отчество, наименование должности, адрес электронной почты, номер телефона)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23528" y="152717"/>
            <a:ext cx="997024" cy="131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102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416080" cy="864096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страницы сайта РИП-соисполнителя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2958641"/>
              </p:ext>
            </p:extLst>
          </p:nvPr>
        </p:nvGraphicFramePr>
        <p:xfrm>
          <a:off x="323528" y="1471154"/>
          <a:ext cx="8640960" cy="1463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1677"/>
                <a:gridCol w="5959283"/>
              </a:tblGrid>
              <a:tr h="30395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Отчет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Ежеквартальный отчет о реализации инновационного проекта (программы) в соответствии с техническим заданием по форме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23528" y="152717"/>
            <a:ext cx="997024" cy="131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325089"/>
              </p:ext>
            </p:extLst>
          </p:nvPr>
        </p:nvGraphicFramePr>
        <p:xfrm>
          <a:off x="611559" y="3212976"/>
          <a:ext cx="8064897" cy="2563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1060"/>
                <a:gridCol w="1503778"/>
                <a:gridCol w="2418297"/>
                <a:gridCol w="1769574"/>
                <a:gridCol w="1782188"/>
              </a:tblGrid>
              <a:tr h="15137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№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п.п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Срок выполнения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Наименование задачи, мероприятия в соответствии ТЗ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Результаты выполнения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Предложения по корректировке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4474"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51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1.1.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584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708</TotalTime>
  <Words>436</Words>
  <Application>Microsoft Office PowerPoint</Application>
  <PresentationFormat>Экран (4:3)</PresentationFormat>
  <Paragraphs>166</Paragraphs>
  <Slides>12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DejaVu Sans</vt:lpstr>
      <vt:lpstr>StarSymbol</vt:lpstr>
      <vt:lpstr>Times New Roman</vt:lpstr>
      <vt:lpstr>Тема Office</vt:lpstr>
      <vt:lpstr>Office Theme</vt:lpstr>
      <vt:lpstr>ОРГАНИЗАЦИЯ ДЕЯТЕЛЬНОСТИ Региональной  Инновационной  Площадки            </vt:lpstr>
      <vt:lpstr>Структура страницы сайта РИП</vt:lpstr>
      <vt:lpstr>Структура страницы сайта РИП</vt:lpstr>
      <vt:lpstr>Структура страницы сайта РИП-соисполнителя</vt:lpstr>
      <vt:lpstr>Структура страницы сайта РИП-соисполнителя</vt:lpstr>
      <vt:lpstr>Структура страницы сайта РИП-соисполнителя</vt:lpstr>
      <vt:lpstr>Структура страницы сайта РИП-соисполнителя</vt:lpstr>
      <vt:lpstr>Структура страницы сайта РИП-соисполнителя</vt:lpstr>
      <vt:lpstr>Структура страницы сайта РИП-соисполнителя</vt:lpstr>
      <vt:lpstr>АНКЕТА для образовательных организаций – соисполнителей </vt:lpstr>
      <vt:lpstr>Паспорт инновационной деятельности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деятельности региональной  инновационной  площадки</dc:title>
  <dc:creator>Ольга Николаевна Наумова</dc:creator>
  <cp:lastModifiedBy>Юлия Сергеевна Никитина</cp:lastModifiedBy>
  <cp:revision>93</cp:revision>
  <dcterms:created xsi:type="dcterms:W3CDTF">2014-05-05T05:11:34Z</dcterms:created>
  <dcterms:modified xsi:type="dcterms:W3CDTF">2017-06-02T09:22:53Z</dcterms:modified>
</cp:coreProperties>
</file>