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8"/>
  </p:notesMasterIdLst>
  <p:handoutMasterIdLst>
    <p:handoutMasterId r:id="rId19"/>
  </p:handoutMasterIdLst>
  <p:sldIdLst>
    <p:sldId id="360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4A80C2"/>
    <a:srgbClr val="0046D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7" autoAdjust="0"/>
    <p:restoredTop sz="94675" autoAdjust="0"/>
  </p:normalViewPr>
  <p:slideViewPr>
    <p:cSldViewPr>
      <p:cViewPr varScale="1">
        <p:scale>
          <a:sx n="70" d="100"/>
          <a:sy n="70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erova\Documents\2015.11.13%20&#1059;&#1095;&#1077;&#1085;&#1099;&#1081;%20&#1089;&#1086;&#1074;&#1077;&#1090;\&#1052;&#1052;&#1057;%20-%20&#1048;&#1056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dirty="0" smtClean="0"/>
              <a:t>Статус</a:t>
            </a:r>
            <a:r>
              <a:rPr lang="ru-RU" sz="3200" baseline="0" dirty="0" smtClean="0"/>
              <a:t> ММС на начало 2015 года</a:t>
            </a:r>
            <a:endParaRPr lang="ru-RU" sz="3200" dirty="0"/>
          </a:p>
        </c:rich>
      </c:tx>
      <c:layout>
        <c:manualLayout>
          <c:xMode val="edge"/>
          <c:yMode val="edge"/>
          <c:x val="0.36099820326477244"/>
          <c:y val="7.40357989573488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2333663117891147"/>
                  <c:y val="0.114316700660094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630117726382965E-3"/>
                  <c:y val="-0.192372493203061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085322895157543E-2"/>
                  <c:y val="0.104108191333038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Лист4!$I$2:$I$4</c:f>
              <c:strCache>
                <c:ptCount val="3"/>
                <c:pt idx="0">
                  <c:v>не являются самостоятельной структурой</c:v>
                </c:pt>
                <c:pt idx="1">
                  <c:v>имеют статус самостоятельного юридического лица</c:v>
                </c:pt>
                <c:pt idx="2">
                  <c:v>нет ММС</c:v>
                </c:pt>
              </c:strCache>
            </c:strRef>
          </c:cat>
          <c:val>
            <c:numRef>
              <c:f>Лист4!$J$2:$J$4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37966869075059"/>
          <c:y val="0.23904399619250263"/>
          <c:w val="0.34736820002917523"/>
          <c:h val="0.68226512567785969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solidFill>
        <a:srgbClr val="002060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E9546D-423D-463A-885D-748E9CCF36E9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B3F033-1952-4ACE-A5A1-52B1C9048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8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7B167D-4869-4258-A7B5-CB043019D10B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FD2895-2CB8-47D9-BF9B-B809A3149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27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62B73-68FB-40A0-9B8D-0546E7B67B04}" type="datetimeFigureOut">
              <a:rPr lang="ru-RU" smtClean="0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1FDDD-22F3-482E-BB26-F4BF24777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3FEA-DC12-4138-80AB-E0D0FEEA69A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098-ABC9-4029-861E-5F31660C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634365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73B28-FB1E-4E2C-99A6-DB8BDD46D26D}" type="datetimeFigureOut">
              <a:rPr lang="ru-RU" smtClean="0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3643-73A2-4480-838C-0D1C1830B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51D47-B060-45F5-B0FD-F8C23EB14B53}" type="datetimeFigureOut">
              <a:rPr lang="ru-RU" smtClean="0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5C39A-A4FB-4413-BE62-F3CE5D8A31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3FEA-DC12-4138-80AB-E0D0FEEA69A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098-ABC9-4029-861E-5F31660C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634365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781C-E034-4BB5-B7BE-5C99B8BF7C82}" type="datetimeFigureOut">
              <a:rPr lang="ru-RU" smtClean="0"/>
              <a:pPr>
                <a:defRPr/>
              </a:pPr>
              <a:t>24.01.2018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0212A-30B7-481F-8461-D7EA501381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D14EA-1DCF-4DA6-A909-0853B6D76869}" type="datetimeFigureOut">
              <a:rPr lang="ru-RU" smtClean="0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4F2CD-D491-43C9-92D2-0A7D68F709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3FEA-DC12-4138-80AB-E0D0FEEA69A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098-ABC9-4029-861E-5F31660C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634365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3FEA-DC12-4138-80AB-E0D0FEEA69A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098-ABC9-4029-861E-5F31660C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634365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F32E-979C-4B5E-A136-AE2C295364B5}" type="datetimeFigureOut">
              <a:rPr lang="ru-RU" smtClean="0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13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CF64-055B-47F2-9BE5-23D420D5E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3FEA-DC12-4138-80AB-E0D0FEEA69A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098-ABC9-4029-861E-5F31660C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634365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C59B-16E7-4293-8A63-B50F828792DB}" type="datetimeFigureOut">
              <a:rPr lang="ru-RU" smtClean="0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D66E-FECC-4485-80B8-97D4D96DCB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3FEA-DC12-4138-80AB-E0D0FEEA69A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098-ABC9-4029-861E-5F31660C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634365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B44E-473B-4FE5-80D9-8200925C3E23}" type="datetimeFigureOut">
              <a:rPr lang="ru-RU" smtClean="0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2C6D-DD0A-4828-82AC-45BFD05FCC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8A12E-CD75-489A-9022-EF0762AAF7B1}" type="datetimeFigureOut">
              <a:rPr lang="ru-RU" smtClean="0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7849F-9A65-409E-9960-8C7D6D991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3FEA-DC12-4138-80AB-E0D0FEEA69A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098-ABC9-4029-861E-5F31660C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634365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16CA-6ADC-4EE0-8317-3DD38D4DF1AB}" type="datetimeFigureOut">
              <a:rPr lang="ru-RU" smtClean="0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D794-C3BC-4BF2-B6D6-43218F36F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43600A-8A72-4E85-907D-DAE70D3DC870}" type="datetimeFigureOut">
              <a:rPr lang="ru-RU" smtClean="0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E41501-8F37-4304-83AE-08B1EA8E75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5263"/>
            <a:ext cx="874871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00232" y="5214950"/>
            <a:ext cx="66960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 smtClean="0">
                <a:latin typeface="+mn-lt"/>
                <a:cs typeface="+mn-cs"/>
              </a:rPr>
              <a:t>Гудкова Ольга </a:t>
            </a:r>
            <a:r>
              <a:rPr lang="ru-RU" sz="2000" dirty="0">
                <a:latin typeface="+mn-lt"/>
                <a:cs typeface="+mn-cs"/>
              </a:rPr>
              <a:t>Н</a:t>
            </a:r>
            <a:r>
              <a:rPr lang="ru-RU" sz="2000" dirty="0" smtClean="0">
                <a:latin typeface="+mn-lt"/>
                <a:cs typeface="+mn-cs"/>
              </a:rPr>
              <a:t>иколаевна, </a:t>
            </a:r>
          </a:p>
          <a:p>
            <a:pPr algn="r">
              <a:defRPr/>
            </a:pPr>
            <a:r>
              <a:rPr lang="ru-RU" sz="2000" dirty="0" smtClean="0">
                <a:latin typeface="+mn-lt"/>
                <a:cs typeface="+mn-cs"/>
              </a:rPr>
              <a:t>руководитель МКС МС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428868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Подведение итогов деятельности МКС за период 2014-2017 г.г.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621510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b="1" dirty="0" smtClean="0">
                <a:latin typeface="+mj-lt"/>
                <a:ea typeface="+mj-ea"/>
                <a:cs typeface="+mj-cs"/>
              </a:rPr>
              <a:t>Состав межмуниципального координационного совета: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500" dirty="0" smtClean="0"/>
              <a:t>Гудкова </a:t>
            </a:r>
            <a:r>
              <a:rPr lang="ru-RU" sz="4500" dirty="0"/>
              <a:t>Ольга Николаевна (</a:t>
            </a:r>
            <a:r>
              <a:rPr lang="ru-RU" sz="4500" dirty="0" err="1"/>
              <a:t>Угличский</a:t>
            </a:r>
            <a:r>
              <a:rPr lang="ru-RU" sz="4500" dirty="0"/>
              <a:t> МР) – руководитель МКС</a:t>
            </a:r>
          </a:p>
          <a:p>
            <a:r>
              <a:rPr lang="ru-RU" sz="4500" dirty="0"/>
              <a:t>Наумова Ольга Николаевна (ГОАУ ЯИРО) – ответственный секретарь</a:t>
            </a:r>
          </a:p>
          <a:p>
            <a:r>
              <a:rPr lang="ru-RU" sz="4500" dirty="0"/>
              <a:t>Соколова Ирина Юрьевна (</a:t>
            </a:r>
            <a:r>
              <a:rPr lang="ru-RU" sz="4500" dirty="0" err="1"/>
              <a:t>Некоузский</a:t>
            </a:r>
            <a:r>
              <a:rPr lang="ru-RU" sz="4500" dirty="0"/>
              <a:t> МР)-руководитель рабочей группы по конкурсам профессионального мастерства</a:t>
            </a:r>
          </a:p>
          <a:p>
            <a:r>
              <a:rPr lang="ru-RU" sz="4500" dirty="0"/>
              <a:t>Кудряшова Ольга Алексеевна (Пошехонский МР) – руководитель рабочей группы по обновлению БАПО</a:t>
            </a:r>
          </a:p>
          <a:p>
            <a:r>
              <a:rPr lang="ru-RU" sz="4500" dirty="0"/>
              <a:t>Денисова Марина Викторовна (</a:t>
            </a:r>
            <a:r>
              <a:rPr lang="ru-RU" sz="4500" dirty="0" err="1"/>
              <a:t>Даниловский</a:t>
            </a:r>
            <a:r>
              <a:rPr lang="ru-RU" sz="4500" dirty="0"/>
              <a:t> МР) – руководитель рабочей группы по инновационной деятельности</a:t>
            </a:r>
          </a:p>
          <a:p>
            <a:r>
              <a:rPr lang="ru-RU" sz="4500" dirty="0" smtClean="0"/>
              <a:t>Кук </a:t>
            </a:r>
            <a:r>
              <a:rPr lang="ru-RU" sz="4500" dirty="0"/>
              <a:t>Надежда Алексеевна (г. Переславль- Залесский) – руководитель рабочей группы по развитию профессиональных сообществ</a:t>
            </a:r>
          </a:p>
          <a:p>
            <a:r>
              <a:rPr lang="ru-RU" sz="4500" dirty="0"/>
              <a:t>Лаврентьева Ирина Витальевна (ГЦРО г. Ярославль ) -член  рабочей группы по инновационной деятельности</a:t>
            </a:r>
          </a:p>
          <a:p>
            <a:r>
              <a:rPr lang="ru-RU" sz="4500" dirty="0"/>
              <a:t>Смирнова Алевтина Николаевна (ГОАУ ЯИРО)- член МКС</a:t>
            </a:r>
          </a:p>
          <a:p>
            <a:r>
              <a:rPr lang="ru-RU" sz="4500" dirty="0"/>
              <a:t>Репина Алевтина Валентиновна (ГОАУ ЯИРО) – член МКС</a:t>
            </a:r>
          </a:p>
          <a:p>
            <a:r>
              <a:rPr lang="ru-RU" sz="4500" dirty="0"/>
              <a:t>Полищук Светлана Михайловна (ГОАУ ЯИРО) – член МКС</a:t>
            </a:r>
          </a:p>
          <a:p>
            <a:r>
              <a:rPr lang="ru-RU" sz="4500" dirty="0"/>
              <a:t>Алферова Анна Борисовна (ГОАУ ЯИРО) – член МКС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4285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ea typeface="+mj-ea"/>
                <a:cs typeface="+mj-cs"/>
              </a:rPr>
              <a:t>Деятельность рабочих групп МКС МС</a:t>
            </a:r>
            <a:endParaRPr lang="ru-RU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l="15371" t="42803" r="11552" b="5581"/>
          <a:stretch>
            <a:fillRect/>
          </a:stretch>
        </p:blipFill>
        <p:spPr bwMode="auto">
          <a:xfrm>
            <a:off x="0" y="857232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КПК «Научно-методическое сопровождение профессионального развития педагога </a:t>
            </a:r>
            <a:r>
              <a:rPr lang="ru-RU" sz="2800"/>
              <a:t>в </a:t>
            </a:r>
            <a:r>
              <a:rPr lang="ru-RU" sz="2800" smtClean="0"/>
              <a:t>образовательной </a:t>
            </a:r>
            <a:r>
              <a:rPr lang="ru-RU" sz="2800" dirty="0"/>
              <a:t>организации</a:t>
            </a:r>
            <a:r>
              <a:rPr lang="ru-RU" sz="2800" dirty="0" smtClean="0"/>
              <a:t>»;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/>
              <a:t>создание годовых  планов совместной деятельности ГОАУ ЯО ИРО и ММС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организация межмуниципальных мероприятий в соответствии  с  планом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42860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ea typeface="+mj-ea"/>
                <a:cs typeface="+mj-cs"/>
              </a:rPr>
              <a:t> Направления деятельности МКС МС:</a:t>
            </a:r>
            <a:endParaRPr lang="ru-RU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100" b="1" dirty="0" smtClean="0">
                <a:latin typeface="+mj-lt"/>
                <a:ea typeface="+mj-ea"/>
                <a:cs typeface="+mj-cs"/>
              </a:rPr>
              <a:t>Результаты деятельности</a:t>
            </a:r>
            <a:endParaRPr lang="ru-RU" sz="51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i="1" dirty="0"/>
              <a:t>З</a:t>
            </a:r>
            <a:r>
              <a:rPr lang="ru-RU" i="1" dirty="0" smtClean="0"/>
              <a:t>а </a:t>
            </a:r>
            <a:r>
              <a:rPr lang="ru-RU" i="1" dirty="0"/>
              <a:t>период 2014-2017 </a:t>
            </a:r>
            <a:r>
              <a:rPr lang="ru-RU" i="1" dirty="0" smtClean="0"/>
              <a:t>проведено</a:t>
            </a:r>
            <a:r>
              <a:rPr lang="ru-RU" i="1" dirty="0"/>
              <a:t>:</a:t>
            </a:r>
            <a:endParaRPr lang="ru-RU" dirty="0"/>
          </a:p>
          <a:p>
            <a:pPr lvl="0"/>
            <a:r>
              <a:rPr lang="ru-RU" b="1" dirty="0"/>
              <a:t>16</a:t>
            </a:r>
            <a:r>
              <a:rPr lang="ru-RU" dirty="0"/>
              <a:t> Педагогических субботников - </a:t>
            </a:r>
            <a:r>
              <a:rPr lang="ru-RU" b="1" dirty="0"/>
              <a:t>1774 </a:t>
            </a:r>
            <a:r>
              <a:rPr lang="ru-RU" dirty="0"/>
              <a:t>участников</a:t>
            </a:r>
          </a:p>
          <a:p>
            <a:pPr lvl="0"/>
            <a:r>
              <a:rPr lang="ru-RU" b="1" dirty="0" smtClean="0"/>
              <a:t>2</a:t>
            </a:r>
            <a:r>
              <a:rPr lang="en-US" b="1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региональное мероприятие на базе РИП - </a:t>
            </a:r>
            <a:r>
              <a:rPr lang="ru-RU" b="1" dirty="0"/>
              <a:t>791</a:t>
            </a:r>
            <a:r>
              <a:rPr lang="ru-RU" dirty="0"/>
              <a:t> участников</a:t>
            </a:r>
          </a:p>
          <a:p>
            <a:pPr lvl="0"/>
            <a:r>
              <a:rPr lang="ru-RU" b="1" dirty="0"/>
              <a:t>10</a:t>
            </a:r>
            <a:r>
              <a:rPr lang="ru-RU" dirty="0"/>
              <a:t> межмуниципальных мероприятий – </a:t>
            </a:r>
            <a:r>
              <a:rPr lang="ru-RU" b="1" dirty="0"/>
              <a:t>2991</a:t>
            </a:r>
            <a:r>
              <a:rPr lang="ru-RU" dirty="0"/>
              <a:t> участника</a:t>
            </a:r>
          </a:p>
          <a:p>
            <a:pPr lvl="0"/>
            <a:r>
              <a:rPr lang="ru-RU" b="1" dirty="0"/>
              <a:t>24  </a:t>
            </a:r>
            <a:r>
              <a:rPr lang="ru-RU" dirty="0"/>
              <a:t>мероприятия в рамках празднования юбилея  ИРО – </a:t>
            </a:r>
            <a:r>
              <a:rPr lang="ru-RU" b="1" dirty="0"/>
              <a:t>1303 </a:t>
            </a:r>
            <a:r>
              <a:rPr lang="ru-RU" dirty="0"/>
              <a:t>участника</a:t>
            </a:r>
          </a:p>
          <a:p>
            <a:pPr lvl="0"/>
            <a:r>
              <a:rPr lang="ru-RU" b="1" dirty="0"/>
              <a:t>1738</a:t>
            </a:r>
            <a:r>
              <a:rPr lang="ru-RU" dirty="0"/>
              <a:t> экспертиз в рамках конкурса «Учитель года» - </a:t>
            </a:r>
            <a:r>
              <a:rPr lang="ru-RU" b="1" dirty="0"/>
              <a:t>935</a:t>
            </a:r>
            <a:r>
              <a:rPr lang="ru-RU" dirty="0"/>
              <a:t> общественных экспертов</a:t>
            </a:r>
          </a:p>
          <a:p>
            <a:pPr lvl="0"/>
            <a:r>
              <a:rPr lang="ru-RU" b="1" dirty="0"/>
              <a:t>3088 </a:t>
            </a:r>
            <a:r>
              <a:rPr lang="ru-RU" dirty="0"/>
              <a:t>экспертиз в рамках конкурса «Воспитатель года» - </a:t>
            </a:r>
            <a:r>
              <a:rPr lang="ru-RU" b="1" dirty="0"/>
              <a:t>440</a:t>
            </a:r>
            <a:r>
              <a:rPr lang="ru-RU" dirty="0"/>
              <a:t> общественных экспертов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521495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В совместных мероприятиях приняли участие 6931 педагог Ярославской </a:t>
            </a:r>
            <a:r>
              <a:rPr lang="ru-RU" b="1" i="1" dirty="0" smtClean="0"/>
              <a:t>области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20903"/>
              </p:ext>
            </p:extLst>
          </p:nvPr>
        </p:nvGraphicFramePr>
        <p:xfrm>
          <a:off x="571472" y="571480"/>
          <a:ext cx="8072495" cy="5072097"/>
        </p:xfrm>
        <a:graphic>
          <a:graphicData uri="http://schemas.openxmlformats.org/drawingml/2006/table">
            <a:tbl>
              <a:tblPr/>
              <a:tblGrid>
                <a:gridCol w="2143108"/>
                <a:gridCol w="1509674"/>
                <a:gridCol w="1518632"/>
                <a:gridCol w="1270455"/>
                <a:gridCol w="1630626"/>
              </a:tblGrid>
              <a:tr h="563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Calibri"/>
                          <a:cs typeface="Times New Roman"/>
                        </a:rPr>
                        <a:t>Кол-во мероприятий/участников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Calibri"/>
                          <a:cs typeface="Times New Roman"/>
                        </a:rPr>
                        <a:t>Педагогические субботники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10/1180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3/296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3/298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16/1774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0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Calibri"/>
                          <a:cs typeface="Times New Roman"/>
                        </a:rPr>
                        <a:t>Региональные мероприятия РИП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6/350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/200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9/241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/791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Calibri"/>
                          <a:cs typeface="Times New Roman"/>
                        </a:rPr>
                        <a:t>Межмуниципальные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7/894-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2/160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1/146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10/2991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642910" y="1142984"/>
            <a:ext cx="81439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ктивизация деятельности муниципальных методических служб 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создание и апробация различных форм взаимодействия на межмуниципальном уровне;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создание и реализация программ развития кадрового потенциала на муниципальных уровнях;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создание постоянно действующего объединения методистов «Школа методиста»;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апробация механизмов взаимодействия Института развития образования с муниципальными районами;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формирование компетенции методистов по формулированию заказа на методическое сопровождение муниципальных методических служб.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  <a:ea typeface="+mj-ea"/>
                <a:cs typeface="+mj-cs"/>
              </a:rPr>
              <a:t>Результаты деятельности за 2014 – 2017:</a:t>
            </a:r>
            <a:endParaRPr lang="ru-RU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571472" y="1357298"/>
            <a:ext cx="81439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/>
              <a:t>1.  </a:t>
            </a:r>
            <a:r>
              <a:rPr lang="ru-RU" sz="2000" dirty="0">
                <a:latin typeface="+mj-lt"/>
                <a:ea typeface="Calibri" pitchFamily="34" charset="0"/>
                <a:cs typeface="Times New Roman" pitchFamily="18" charset="0"/>
              </a:rPr>
              <a:t>Значительная разобщенность территорий  и необходимость  поиска новых механизмов для включения большего количества методических служб в совместные </a:t>
            </a:r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процессы.</a:t>
            </a:r>
          </a:p>
          <a:p>
            <a:pPr algn="just"/>
            <a:endParaRPr lang="ru-RU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+mj-lt"/>
                <a:ea typeface="Calibri" pitchFamily="34" charset="0"/>
                <a:cs typeface="Times New Roman" pitchFamily="18" charset="0"/>
              </a:rPr>
              <a:t>2. Отсутствие возможностей у кафедр удовлетворять запросы по научному сопровождению инноваций в муниципальных </a:t>
            </a:r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районах.</a:t>
            </a:r>
          </a:p>
          <a:p>
            <a:pPr algn="just"/>
            <a:endParaRPr lang="ru-RU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+mj-lt"/>
                <a:ea typeface="Calibri" pitchFamily="34" charset="0"/>
                <a:cs typeface="Times New Roman" pitchFamily="18" charset="0"/>
              </a:rPr>
              <a:t>3. Отсутствие  высокопрофессионального экспертного сообщества методистов и </a:t>
            </a:r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педагогов.</a:t>
            </a:r>
          </a:p>
          <a:p>
            <a:pPr algn="just"/>
            <a:endParaRPr lang="ru-RU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4. Несогласованность действий </a:t>
            </a:r>
            <a:r>
              <a:rPr lang="ru-RU" sz="2000" dirty="0">
                <a:latin typeface="+mj-lt"/>
                <a:ea typeface="Calibri" pitchFamily="34" charset="0"/>
                <a:cs typeface="Times New Roman" pitchFamily="18" charset="0"/>
              </a:rPr>
              <a:t>всех субъектов  управленческой и методической деятельности на уровне муниципального района и </a:t>
            </a:r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региона.</a:t>
            </a:r>
          </a:p>
          <a:p>
            <a:pPr algn="just"/>
            <a:endParaRPr lang="ru-RU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5. Сокращение штата  специалистов </a:t>
            </a:r>
            <a:r>
              <a:rPr lang="ru-RU" sz="2000" smtClean="0">
                <a:latin typeface="+mj-lt"/>
                <a:ea typeface="Calibri" pitchFamily="34" charset="0"/>
                <a:cs typeface="Times New Roman" pitchFamily="18" charset="0"/>
              </a:rPr>
              <a:t>методических служб.</a:t>
            </a:r>
            <a:endParaRPr lang="ru-RU" sz="20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0004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  <a:ea typeface="+mj-ea"/>
                <a:cs typeface="+mj-cs"/>
              </a:rPr>
              <a:t>Проблемы в  деятельности:</a:t>
            </a:r>
            <a:endParaRPr lang="ru-RU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Вызовы системе образования: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  <a:ea typeface="+mj-ea"/>
                <a:cs typeface="+mj-cs"/>
              </a:rPr>
              <a:t>Модернизация содержания и технологий образования в   соответствии с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ФГОС</a:t>
            </a:r>
          </a:p>
          <a:p>
            <a:pPr>
              <a:buNone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lvl="0"/>
            <a:r>
              <a:rPr lang="ru-RU" sz="2400" dirty="0">
                <a:latin typeface="+mj-lt"/>
                <a:ea typeface="+mj-ea"/>
                <a:cs typeface="+mj-cs"/>
              </a:rPr>
              <a:t>Введение профессиональных стандартов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педагогов</a:t>
            </a:r>
          </a:p>
          <a:p>
            <a:pPr lvl="0">
              <a:buNone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r>
              <a:rPr lang="ru-RU" sz="2400" dirty="0">
                <a:latin typeface="+mj-lt"/>
                <a:ea typeface="+mj-ea"/>
                <a:cs typeface="+mj-cs"/>
              </a:rPr>
              <a:t>Модернизация дополнительного профессионального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образования</a:t>
            </a:r>
          </a:p>
          <a:p>
            <a:pPr>
              <a:buNone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lvl="0"/>
            <a:r>
              <a:rPr lang="ru-RU" sz="2400" dirty="0">
                <a:latin typeface="+mj-lt"/>
                <a:ea typeface="+mj-ea"/>
                <a:cs typeface="+mj-cs"/>
              </a:rPr>
              <a:t>Введение Национальной системы учительского роста</a:t>
            </a:r>
          </a:p>
          <a:p>
            <a:pPr>
              <a:buNone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/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+mj-lt"/>
                <a:ea typeface="+mj-ea"/>
                <a:cs typeface="+mj-cs"/>
              </a:rPr>
              <a:t>Главная </a:t>
            </a:r>
            <a:r>
              <a:rPr lang="ru-RU" b="1" dirty="0">
                <a:latin typeface="+mj-lt"/>
                <a:ea typeface="+mj-ea"/>
                <a:cs typeface="+mj-cs"/>
              </a:rPr>
              <a:t>задача методических служб </a:t>
            </a:r>
            <a:r>
              <a:rPr lang="ru-RU" b="1" dirty="0" smtClean="0">
                <a:latin typeface="+mj-lt"/>
                <a:ea typeface="+mj-ea"/>
                <a:cs typeface="+mj-cs"/>
              </a:rPr>
              <a:t>всех уровней  </a:t>
            </a:r>
            <a:r>
              <a:rPr lang="ru-RU" dirty="0">
                <a:latin typeface="+mj-lt"/>
                <a:ea typeface="+mj-ea"/>
                <a:cs typeface="+mj-cs"/>
              </a:rPr>
              <a:t>-  </a:t>
            </a:r>
            <a:r>
              <a:rPr lang="ru-RU" b="1" dirty="0">
                <a:latin typeface="+mj-lt"/>
                <a:ea typeface="+mj-ea"/>
                <a:cs typeface="+mj-cs"/>
              </a:rPr>
              <a:t>методическое сопровождение педагога в условиях современных вызовов</a:t>
            </a:r>
            <a:endParaRPr lang="ru-RU" b="1" dirty="0" smtClean="0">
              <a:latin typeface="+mj-lt"/>
              <a:ea typeface="+mj-ea"/>
              <a:cs typeface="+mj-cs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71472" y="428604"/>
          <a:ext cx="8143932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214290"/>
          <a:ext cx="7072362" cy="6682153"/>
        </p:xfrm>
        <a:graphic>
          <a:graphicData uri="http://schemas.openxmlformats.org/drawingml/2006/table">
            <a:tbl>
              <a:tblPr/>
              <a:tblGrid>
                <a:gridCol w="2643206"/>
                <a:gridCol w="1000132"/>
                <a:gridCol w="1928826"/>
                <a:gridCol w="1500198"/>
              </a:tblGrid>
              <a:tr h="1000133"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Муниципальные</a:t>
                      </a:r>
                      <a:b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районы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Кол-во ставок в ММС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Кол-во сотрудников, занимающихся методической деятельностью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Администраторы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 педагоги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Большесельский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0,5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186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Борисоглебский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284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Брейтовский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157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г. Переславль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685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г. Рыбинск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22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2838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г. Ярославль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56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9216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Гаврилов-Ямский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486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Даниловский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503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Любимский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207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Мышкинский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184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Некоузский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330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Некрасовский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319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Первомайский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241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Переславский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277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Пошехонский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271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Ростовский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1132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Рыбинский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522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Тутаевский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1121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Угличский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839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  <a:tr h="199378">
                <a:tc>
                  <a:txBody>
                    <a:bodyPr/>
                    <a:lstStyle/>
                    <a:p>
                      <a:pPr marL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Ярославский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1037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5" marR="3685" marT="3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5629" t="29767" r="12180" b="5349"/>
          <a:stretch>
            <a:fillRect/>
          </a:stretch>
        </p:blipFill>
        <p:spPr bwMode="auto">
          <a:xfrm>
            <a:off x="428596" y="357166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714348" y="642918"/>
            <a:ext cx="792961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Цель деятельности МКС: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координация работы Муниципальных методических служб по реализации приоритетных направлений развития региональной системы образования, расширение существующих и налаживание новых взаимовыгодных и равноправных межмуниципальных связей, для более эффективного  решения вопросов, находящихся в сфере общих профессиональных интересов.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285852" y="214290"/>
            <a:ext cx="70723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atin typeface="+mj-lt"/>
                <a:ea typeface="+mj-ea"/>
                <a:cs typeface="+mj-cs"/>
              </a:rPr>
              <a:t>Модель </a:t>
            </a:r>
            <a:r>
              <a:rPr lang="ru-RU" sz="3200" b="1" dirty="0">
                <a:latin typeface="+mj-lt"/>
                <a:ea typeface="+mj-ea"/>
                <a:cs typeface="+mj-cs"/>
              </a:rPr>
              <a:t>единой региональной методической службы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5630" t="29302" r="12053" b="5581"/>
          <a:stretch>
            <a:fillRect/>
          </a:stretch>
        </p:blipFill>
        <p:spPr bwMode="auto">
          <a:xfrm>
            <a:off x="642910" y="1285860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785786" y="500042"/>
            <a:ext cx="807249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latin typeface="+mj-lt"/>
                <a:ea typeface="+mj-ea"/>
                <a:cs typeface="+mj-cs"/>
              </a:rPr>
              <a:t>Основные  задачи </a:t>
            </a:r>
            <a:r>
              <a:rPr lang="ru-RU" sz="3200" b="1" dirty="0">
                <a:latin typeface="+mj-lt"/>
                <a:ea typeface="+mj-ea"/>
                <a:cs typeface="+mj-cs"/>
              </a:rPr>
              <a:t>МКС </a:t>
            </a:r>
            <a:r>
              <a:rPr lang="ru-RU" sz="3200" b="1" dirty="0" smtClean="0">
                <a:latin typeface="+mj-lt"/>
                <a:ea typeface="+mj-ea"/>
                <a:cs typeface="+mj-cs"/>
              </a:rPr>
              <a:t>:</a:t>
            </a:r>
          </a:p>
          <a:p>
            <a:endParaRPr lang="ru-RU" sz="3200" b="1" dirty="0">
              <a:latin typeface="+mj-lt"/>
              <a:ea typeface="+mj-ea"/>
              <a:cs typeface="+mj-cs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>
                <a:latin typeface="+mj-lt"/>
                <a:ea typeface="+mj-ea"/>
                <a:cs typeface="+mj-cs"/>
              </a:rPr>
              <a:t>внесение предложений по реализации актуальных проектов и программ в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РСО;</a:t>
            </a:r>
            <a:endParaRPr lang="ru-RU" sz="2400" dirty="0">
              <a:latin typeface="+mj-lt"/>
              <a:ea typeface="+mj-ea"/>
              <a:cs typeface="+mj-cs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организация </a:t>
            </a:r>
            <a:r>
              <a:rPr lang="ru-RU" sz="2400" dirty="0">
                <a:latin typeface="+mj-lt"/>
                <a:ea typeface="+mj-ea"/>
                <a:cs typeface="+mj-cs"/>
              </a:rPr>
              <a:t>деятельности рабочих групп по реализации отдельных проектов и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программ;</a:t>
            </a:r>
            <a:endParaRPr lang="ru-RU" sz="2400" dirty="0">
              <a:latin typeface="+mj-lt"/>
              <a:ea typeface="+mj-ea"/>
              <a:cs typeface="+mj-cs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рассмотрение </a:t>
            </a:r>
            <a:r>
              <a:rPr lang="ru-RU" sz="2400" dirty="0">
                <a:latin typeface="+mj-lt"/>
                <a:ea typeface="+mj-ea"/>
                <a:cs typeface="+mj-cs"/>
              </a:rPr>
              <a:t>и согласование совместного годового плана методических служб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РСО; </a:t>
            </a:r>
            <a:endParaRPr lang="ru-RU" sz="2400" dirty="0">
              <a:latin typeface="+mj-lt"/>
              <a:ea typeface="+mj-ea"/>
              <a:cs typeface="+mj-cs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оценка </a:t>
            </a:r>
            <a:r>
              <a:rPr lang="ru-RU" sz="2400" dirty="0">
                <a:latin typeface="+mj-lt"/>
                <a:ea typeface="+mj-ea"/>
                <a:cs typeface="+mj-cs"/>
              </a:rPr>
              <a:t>эффективности деятельности  региональной системы образования по реализации проектов и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программ;</a:t>
            </a:r>
            <a:endParaRPr lang="ru-RU" sz="2400" dirty="0">
              <a:latin typeface="+mj-lt"/>
              <a:ea typeface="+mj-ea"/>
              <a:cs typeface="+mj-cs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внесение </a:t>
            </a:r>
            <a:r>
              <a:rPr lang="ru-RU" sz="2400" dirty="0">
                <a:latin typeface="+mj-lt"/>
                <a:ea typeface="+mj-ea"/>
                <a:cs typeface="+mj-cs"/>
              </a:rPr>
              <a:t>предложений и рекомендаций по развитию региональной системы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образования.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707</Words>
  <Application>Microsoft Office PowerPoint</Application>
  <PresentationFormat>Экран (4:3)</PresentationFormat>
  <Paragraphs>200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Вызовы системе образования: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student</cp:lastModifiedBy>
  <cp:revision>269</cp:revision>
  <dcterms:created xsi:type="dcterms:W3CDTF">2015-05-19T06:32:44Z</dcterms:created>
  <dcterms:modified xsi:type="dcterms:W3CDTF">2018-01-24T07:34:37Z</dcterms:modified>
</cp:coreProperties>
</file>