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\&#1057;&#1074;&#1086;&#1076;&#1085;&#1072;&#1103;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РИП!$C$44</c:f>
              <c:strCache>
                <c:ptCount val="1"/>
                <c:pt idx="0">
                  <c:v>Завители проектов (программ)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РИП!$A$45:$A$48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РИП!$C$45:$C$48</c:f>
              <c:numCache>
                <c:formatCode>General</c:formatCode>
                <c:ptCount val="4"/>
                <c:pt idx="0">
                  <c:v>39</c:v>
                </c:pt>
                <c:pt idx="1">
                  <c:v>7</c:v>
                </c:pt>
                <c:pt idx="2">
                  <c:v>20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РИП!$D$44</c:f>
              <c:strCache>
                <c:ptCount val="1"/>
                <c:pt idx="0">
                  <c:v>Соисполнители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РИП!$A$45:$A$48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РИП!$D$45:$D$48</c:f>
              <c:numCache>
                <c:formatCode>General</c:formatCode>
                <c:ptCount val="4"/>
                <c:pt idx="0">
                  <c:v>131</c:v>
                </c:pt>
                <c:pt idx="1">
                  <c:v>27</c:v>
                </c:pt>
                <c:pt idx="2">
                  <c:v>80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3016672"/>
        <c:axId val="1763025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РИП!$B$44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РИП!$A$45:$A$48</c15:sqref>
                        </c15:formulaRef>
                      </c:ext>
                    </c:extLst>
                    <c:strCache>
                      <c:ptCount val="4"/>
                      <c:pt idx="0">
                        <c:v>Всего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РИП!$B$45:$B$48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170</c:v>
                      </c:pt>
                      <c:pt idx="1">
                        <c:v>34</c:v>
                      </c:pt>
                      <c:pt idx="2">
                        <c:v>100</c:v>
                      </c:pt>
                      <c:pt idx="3">
                        <c:v>36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7630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3025920"/>
        <c:crosses val="autoZero"/>
        <c:auto val="1"/>
        <c:lblAlgn val="ctr"/>
        <c:lblOffset val="100"/>
        <c:noMultiLvlLbl val="0"/>
      </c:catAx>
      <c:valAx>
        <c:axId val="176302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1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79433198156993"/>
          <c:y val="5.605959018561598E-2"/>
          <c:w val="0.57477340183751635"/>
          <c:h val="0.15663960516147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РИП!$B$67</c:f>
              <c:strCache>
                <c:ptCount val="1"/>
                <c:pt idx="0">
                  <c:v>Всего проектов (программ)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РИП!$A$68:$A$71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РИП!$B$68:$B$71</c:f>
              <c:numCache>
                <c:formatCode>General</c:formatCode>
                <c:ptCount val="4"/>
                <c:pt idx="0">
                  <c:v>39</c:v>
                </c:pt>
                <c:pt idx="1">
                  <c:v>7</c:v>
                </c:pt>
                <c:pt idx="2">
                  <c:v>20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РИП!$C$67</c:f>
              <c:strCache>
                <c:ptCount val="1"/>
                <c:pt idx="0">
                  <c:v>Из них сетевых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РИП!$A$68:$A$71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РИП!$C$68:$C$71</c:f>
              <c:numCache>
                <c:formatCode>General</c:formatCode>
                <c:ptCount val="4"/>
                <c:pt idx="0">
                  <c:v>26</c:v>
                </c:pt>
                <c:pt idx="1">
                  <c:v>5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3017216"/>
        <c:axId val="1763022656"/>
      </c:barChart>
      <c:catAx>
        <c:axId val="17630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3022656"/>
        <c:crosses val="autoZero"/>
        <c:auto val="1"/>
        <c:lblAlgn val="ctr"/>
        <c:lblOffset val="100"/>
        <c:noMultiLvlLbl val="0"/>
      </c:catAx>
      <c:valAx>
        <c:axId val="1763022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1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846729303764562"/>
          <c:y val="7.223595874095709E-2"/>
          <c:w val="0.45929729798267976"/>
          <c:h val="0.23020832447590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РИП!$B$73</c:f>
              <c:strCache>
                <c:ptCount val="1"/>
                <c:pt idx="0">
                  <c:v>Сетевые проекты (программы)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РИП!$A$74:$A$77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РИП!$B$74:$B$77</c:f>
              <c:numCache>
                <c:formatCode>General</c:formatCode>
                <c:ptCount val="4"/>
                <c:pt idx="0">
                  <c:v>25</c:v>
                </c:pt>
                <c:pt idx="1">
                  <c:v>5</c:v>
                </c:pt>
                <c:pt idx="2">
                  <c:v>13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РИП!$C$73</c:f>
              <c:strCache>
                <c:ptCount val="1"/>
                <c:pt idx="0">
                  <c:v>Из них межмуниципальных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РИП!$A$74:$A$77</c:f>
              <c:strCache>
                <c:ptCount val="4"/>
                <c:pt idx="0">
                  <c:v>Всего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РИП!$C$74:$C$77</c:f>
              <c:numCache>
                <c:formatCode>General</c:formatCode>
                <c:ptCount val="4"/>
                <c:pt idx="0">
                  <c:v>16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3015584"/>
        <c:axId val="1763028096"/>
      </c:barChart>
      <c:catAx>
        <c:axId val="176301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3028096"/>
        <c:crosses val="autoZero"/>
        <c:auto val="1"/>
        <c:lblAlgn val="ctr"/>
        <c:lblOffset val="100"/>
        <c:noMultiLvlLbl val="0"/>
      </c:catAx>
      <c:valAx>
        <c:axId val="176302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1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769689899873629"/>
          <c:y val="6.3491834243849049E-2"/>
          <c:w val="0.44328012702115938"/>
          <c:h val="0.197974120126748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Заявители</a:t>
            </a:r>
            <a:r>
              <a:rPr lang="ru-RU" sz="24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инновационных проектов (программ)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МО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51005320538639609"/>
          <c:y val="6.997249055208305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7278007138889663E-2"/>
          <c:y val="1.9928746020149546E-2"/>
          <c:w val="0.88692672825815133"/>
          <c:h val="0.643951701262779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РИП!$F$45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РИП!$E$46:$E$53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РИП!$F$46:$F$53</c:f>
              <c:numCache>
                <c:formatCode>General</c:formatCode>
                <c:ptCount val="8"/>
                <c:pt idx="0">
                  <c:v>19</c:v>
                </c:pt>
                <c:pt idx="1">
                  <c:v>9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РИП!$G$45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РИП!$E$46:$E$53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РИП!$G$46:$G$53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РИП!$H$45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РИП!$E$46:$E$53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РИП!$H$46:$H$53</c:f>
              <c:numCache>
                <c:formatCode>General</c:formatCode>
                <c:ptCount val="8"/>
                <c:pt idx="0">
                  <c:v>7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РИП!$I$45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РИП!$E$46:$E$53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РИП!$I$46:$I$53</c:f>
              <c:numCache>
                <c:formatCode>General</c:formatCode>
                <c:ptCount val="8"/>
                <c:pt idx="0">
                  <c:v>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015040"/>
        <c:axId val="1763028640"/>
      </c:barChart>
      <c:catAx>
        <c:axId val="176301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28640"/>
        <c:crosses val="autoZero"/>
        <c:auto val="1"/>
        <c:lblAlgn val="ctr"/>
        <c:lblOffset val="100"/>
        <c:noMultiLvlLbl val="0"/>
      </c:catAx>
      <c:valAx>
        <c:axId val="176302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15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'РИП (мун)'!$F$28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(мун)'!$E$29:$E$36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'РИП (мун)'!$F$29:$F$36</c:f>
              <c:numCache>
                <c:formatCode>General</c:formatCode>
                <c:ptCount val="8"/>
                <c:pt idx="0">
                  <c:v>9</c:v>
                </c:pt>
                <c:pt idx="1">
                  <c:v>7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'РИП (мун)'!$G$28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(мун)'!$E$29:$E$36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'РИП (мун)'!$G$29:$G$36</c:f>
              <c:numCache>
                <c:formatCode>General</c:formatCode>
                <c:ptCount val="8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'РИП (мун)'!$H$28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(мун)'!$E$29:$E$36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'РИП (мун)'!$H$29:$H$36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'РИП (мун)'!$I$28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(мун)'!$E$29:$E$36</c:f>
              <c:strCache>
                <c:ptCount val="8"/>
                <c:pt idx="0">
                  <c:v>г. Ярославль</c:v>
                </c:pt>
                <c:pt idx="1">
                  <c:v>г. Рыбинск</c:v>
                </c:pt>
                <c:pt idx="2">
                  <c:v>Тутаевский МР</c:v>
                </c:pt>
                <c:pt idx="3">
                  <c:v>г. Переславль-Залесский</c:v>
                </c:pt>
                <c:pt idx="4">
                  <c:v>Ростовский МР</c:v>
                </c:pt>
                <c:pt idx="5">
                  <c:v>Любимский МР</c:v>
                </c:pt>
                <c:pt idx="6">
                  <c:v>Даниловский МР</c:v>
                </c:pt>
                <c:pt idx="7">
                  <c:v>Угличский МР</c:v>
                </c:pt>
              </c:strCache>
            </c:strRef>
          </c:cat>
          <c:val>
            <c:numRef>
              <c:f>'РИП (мун)'!$I$29:$I$36</c:f>
              <c:numCache>
                <c:formatCode>General</c:formatCode>
                <c:ptCount val="8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025376"/>
        <c:axId val="1763026464"/>
      </c:barChart>
      <c:catAx>
        <c:axId val="176302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26464"/>
        <c:crosses val="autoZero"/>
        <c:auto val="1"/>
        <c:lblAlgn val="ctr"/>
        <c:lblOffset val="100"/>
        <c:noMultiLvlLbl val="0"/>
      </c:catAx>
      <c:valAx>
        <c:axId val="176302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025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2400" b="0" i="0" u="none" strike="noStrike" kern="1200" spc="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0" i="0" u="none" strike="noStrike" kern="1200" spc="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РИП-соисполнители:</a:t>
            </a:r>
          </a:p>
          <a:p>
            <a:pPr algn="ctr" rtl="0">
              <a:defRPr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b="0" i="0" u="none" strike="noStrike" kern="1200" spc="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распределение по МО</a:t>
            </a:r>
            <a:endParaRPr lang="ru-RU" sz="2400" b="0" i="0" u="none" strike="noStrike" kern="1200" spc="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56667350427350427"/>
          <c:y val="9.2306497402110457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400" b="0" i="0" u="none" strike="noStrike" kern="1200" spc="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РИП!$K$45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3675213675213549E-3"/>
                  <c:y val="-9.070294784580499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РИП!$J$46:$J$60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РИП!$K$46:$K$60</c:f>
              <c:numCache>
                <c:formatCode>General</c:formatCode>
                <c:ptCount val="15"/>
                <c:pt idx="0">
                  <c:v>40</c:v>
                </c:pt>
                <c:pt idx="1">
                  <c:v>35</c:v>
                </c:pt>
                <c:pt idx="2">
                  <c:v>20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РИП!$L$45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РИП!$J$46:$J$60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РИП!$L$46:$L$60</c:f>
              <c:numCache>
                <c:formatCode>General</c:formatCode>
                <c:ptCount val="15"/>
                <c:pt idx="0">
                  <c:v>10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РИП!$M$45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РИП!$J$46:$J$60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РИП!$M$46:$M$60</c:f>
              <c:numCache>
                <c:formatCode>General</c:formatCode>
                <c:ptCount val="15"/>
                <c:pt idx="0">
                  <c:v>15</c:v>
                </c:pt>
                <c:pt idx="1">
                  <c:v>26</c:v>
                </c:pt>
                <c:pt idx="2">
                  <c:v>17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</c:ser>
        <c:ser>
          <c:idx val="3"/>
          <c:order val="3"/>
          <c:tx>
            <c:strRef>
              <c:f>РИП!$N$45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РИП!$J$46:$J$60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РИП!$N$46:$N$60</c:f>
              <c:numCache>
                <c:formatCode>General</c:formatCode>
                <c:ptCount val="15"/>
                <c:pt idx="0">
                  <c:v>15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989312"/>
        <c:axId val="1763990944"/>
      </c:barChart>
      <c:catAx>
        <c:axId val="176398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990944"/>
        <c:crosses val="autoZero"/>
        <c:auto val="1"/>
        <c:lblAlgn val="ctr"/>
        <c:lblOffset val="100"/>
        <c:noMultiLvlLbl val="0"/>
      </c:catAx>
      <c:valAx>
        <c:axId val="176399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9893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'РИП (мун)'!$K$28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6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'РИП (мун)'!$J$29:$J$43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'РИП (мун)'!$K$29:$K$43</c:f>
              <c:numCache>
                <c:formatCode>General</c:formatCode>
                <c:ptCount val="15"/>
                <c:pt idx="0">
                  <c:v>32</c:v>
                </c:pt>
                <c:pt idx="1">
                  <c:v>35</c:v>
                </c:pt>
                <c:pt idx="2">
                  <c:v>19</c:v>
                </c:pt>
                <c:pt idx="3">
                  <c:v>8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'РИП (мун)'!$L$28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'РИП (мун)'!$J$29:$J$43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'РИП (мун)'!$L$29:$L$43</c:f>
              <c:numCache>
                <c:formatCode>General</c:formatCode>
                <c:ptCount val="15"/>
                <c:pt idx="0">
                  <c:v>10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'РИП (мун)'!$M$28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'РИП (мун)'!$J$29:$J$43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'РИП (мун)'!$M$29:$M$43</c:f>
              <c:numCache>
                <c:formatCode>General</c:formatCode>
                <c:ptCount val="15"/>
                <c:pt idx="0">
                  <c:v>13</c:v>
                </c:pt>
                <c:pt idx="1">
                  <c:v>26</c:v>
                </c:pt>
                <c:pt idx="2">
                  <c:v>16</c:v>
                </c:pt>
                <c:pt idx="3">
                  <c:v>6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3"/>
          <c:order val="3"/>
          <c:tx>
            <c:strRef>
              <c:f>'РИП (мун)'!$N$28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'РИП (мун)'!$J$29:$J$43</c:f>
              <c:strCache>
                <c:ptCount val="15"/>
                <c:pt idx="0">
                  <c:v>г. Ярославль</c:v>
                </c:pt>
                <c:pt idx="1">
                  <c:v>Тутаевский МР</c:v>
                </c:pt>
                <c:pt idx="2">
                  <c:v>г. Рыбинск</c:v>
                </c:pt>
                <c:pt idx="3">
                  <c:v>Угличский МР</c:v>
                </c:pt>
                <c:pt idx="4">
                  <c:v>Даниловский МР</c:v>
                </c:pt>
                <c:pt idx="5">
                  <c:v>Гаврилов-Ямский МР</c:v>
                </c:pt>
                <c:pt idx="6">
                  <c:v>Ярославский МР</c:v>
                </c:pt>
                <c:pt idx="7">
                  <c:v>Мышкинский МР</c:v>
                </c:pt>
                <c:pt idx="8">
                  <c:v>Пошехонский МР</c:v>
                </c:pt>
                <c:pt idx="9">
                  <c:v>г. Переславль-Залесский</c:v>
                </c:pt>
                <c:pt idx="10">
                  <c:v>Ростовский МР</c:v>
                </c:pt>
                <c:pt idx="11">
                  <c:v>Первомайский МР</c:v>
                </c:pt>
                <c:pt idx="12">
                  <c:v>Рыбинский МР</c:v>
                </c:pt>
                <c:pt idx="13">
                  <c:v>Борисоглебский МР</c:v>
                </c:pt>
                <c:pt idx="14">
                  <c:v>Некоузский МР</c:v>
                </c:pt>
              </c:strCache>
            </c:strRef>
          </c:cat>
          <c:val>
            <c:numRef>
              <c:f>'РИП (мун)'!$N$29:$N$43</c:f>
              <c:numCache>
                <c:formatCode>General</c:formatCode>
                <c:ptCount val="15"/>
                <c:pt idx="0">
                  <c:v>9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991488"/>
        <c:axId val="1763993120"/>
      </c:barChart>
      <c:catAx>
        <c:axId val="176399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3993120"/>
        <c:crosses val="autoZero"/>
        <c:auto val="1"/>
        <c:lblAlgn val="ctr"/>
        <c:lblOffset val="100"/>
        <c:noMultiLvlLbl val="0"/>
      </c:catAx>
      <c:valAx>
        <c:axId val="176399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ru-RU" sz="13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639914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ru-RU"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 rtl="0">
        <a:defRPr lang="ru-RU" sz="1300" b="0" i="0" u="none" strike="noStrike" kern="1200" baseline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Заявители инновационных</a:t>
            </a:r>
          </a:p>
          <a:p>
            <a: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r>
              <a:rPr lang="ru-RU" sz="2800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(программ)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4034410787277001"/>
          <c:y val="6.050029086678301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0986003685295219E-2"/>
          <c:y val="1.2780732251400513E-2"/>
          <c:w val="0.88588843304164999"/>
          <c:h val="0.566803625986542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РИП!$P$45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ru-RU" sz="1800" b="1" i="0" u="none" strike="noStrike" kern="1200" baseline="0">
                      <a:solidFill>
                        <a:prstClr val="black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РИП!$O$46:$O$52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f>РИП!$P$46:$P$52</c:f>
              <c:numCache>
                <c:formatCode>General</c:formatCode>
                <c:ptCount val="7"/>
                <c:pt idx="0">
                  <c:v>12</c:v>
                </c:pt>
                <c:pt idx="1">
                  <c:v>12</c:v>
                </c:pt>
                <c:pt idx="2">
                  <c:v>8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РИП!$Q$45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РИП!$O$46:$O$52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f>РИП!$Q$46:$Q$52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РИП!$R$45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РИП!$O$46:$O$52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f>РИП!$R$46:$R$52</c:f>
              <c:numCache>
                <c:formatCode>General</c:formatCode>
                <c:ptCount val="7"/>
                <c:pt idx="0">
                  <c:v>9</c:v>
                </c:pt>
                <c:pt idx="1">
                  <c:v>4</c:v>
                </c:pt>
                <c:pt idx="2">
                  <c:v>6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РИП!$S$45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РИП!$O$46:$O$52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</c:strRef>
          </c:cat>
          <c:val>
            <c:numRef>
              <c:f>РИП!$S$46:$S$52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992032"/>
        <c:axId val="1764000192"/>
      </c:barChart>
      <c:catAx>
        <c:axId val="176399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4000192"/>
        <c:crosses val="autoZero"/>
        <c:auto val="1"/>
        <c:lblAlgn val="ctr"/>
        <c:lblOffset val="100"/>
        <c:noMultiLvlLbl val="0"/>
      </c:catAx>
      <c:valAx>
        <c:axId val="176400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9920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3200" b="0" i="0" u="none" strike="noStrike" kern="1200" spc="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Соисполнители РИП</a:t>
            </a:r>
            <a:endParaRPr lang="ru-RU" sz="3200" b="0" i="0" u="none" strike="noStrike" kern="1200" spc="0" baseline="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54196494792989591"/>
          <c:y val="7.4786075163329788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РИП!$U$45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РИП!$T$46:$T$54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Школа-сад</c:v>
                </c:pt>
                <c:pt idx="8">
                  <c:v>Другое</c:v>
                </c:pt>
              </c:strCache>
            </c:strRef>
          </c:cat>
          <c:val>
            <c:numRef>
              <c:f>РИП!$U$46:$U$54</c:f>
              <c:numCache>
                <c:formatCode>General</c:formatCode>
                <c:ptCount val="9"/>
                <c:pt idx="0">
                  <c:v>11</c:v>
                </c:pt>
                <c:pt idx="1">
                  <c:v>79</c:v>
                </c:pt>
                <c:pt idx="2">
                  <c:v>7</c:v>
                </c:pt>
                <c:pt idx="3">
                  <c:v>22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РИП!$V$45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РИП!$T$46:$T$54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Школа-сад</c:v>
                </c:pt>
                <c:pt idx="8">
                  <c:v>Другое</c:v>
                </c:pt>
              </c:strCache>
            </c:strRef>
          </c:cat>
          <c:val>
            <c:numRef>
              <c:f>РИП!$V$46:$V$54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0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РИП!$W$45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РИП!$T$46:$T$54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Школа-сад</c:v>
                </c:pt>
                <c:pt idx="8">
                  <c:v>Другое</c:v>
                </c:pt>
              </c:strCache>
            </c:strRef>
          </c:cat>
          <c:val>
            <c:numRef>
              <c:f>РИП!$W$46:$W$54</c:f>
              <c:numCache>
                <c:formatCode>General</c:formatCode>
                <c:ptCount val="9"/>
                <c:pt idx="0">
                  <c:v>2</c:v>
                </c:pt>
                <c:pt idx="1">
                  <c:v>50</c:v>
                </c:pt>
                <c:pt idx="2">
                  <c:v>6</c:v>
                </c:pt>
                <c:pt idx="3">
                  <c:v>14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</c:ser>
        <c:ser>
          <c:idx val="3"/>
          <c:order val="3"/>
          <c:tx>
            <c:strRef>
              <c:f>РИП!$X$45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РИП!$T$46:$T$54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Школа-сад</c:v>
                </c:pt>
                <c:pt idx="8">
                  <c:v>Другое</c:v>
                </c:pt>
              </c:strCache>
            </c:strRef>
          </c:cat>
          <c:val>
            <c:numRef>
              <c:f>РИП!$X$46:$X$54</c:f>
              <c:numCache>
                <c:formatCode>General</c:formatCode>
                <c:ptCount val="9"/>
                <c:pt idx="0">
                  <c:v>4</c:v>
                </c:pt>
                <c:pt idx="1">
                  <c:v>12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994208"/>
        <c:axId val="1763987136"/>
      </c:barChart>
      <c:catAx>
        <c:axId val="176399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987136"/>
        <c:crosses val="autoZero"/>
        <c:auto val="1"/>
        <c:lblAlgn val="ctr"/>
        <c:lblOffset val="100"/>
        <c:noMultiLvlLbl val="0"/>
      </c:catAx>
      <c:valAx>
        <c:axId val="176398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639942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2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798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2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73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132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77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76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74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9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5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61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96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48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8928-AA5D-4097-A239-AB71E4BB3F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29BD-0B2C-4ACB-A506-051481D4E1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0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1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3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1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2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0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4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99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C2E90-0D18-49AE-950D-5BD82852D855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6E1D3-184F-4C95-82A2-38C780846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86;&#1074;&#1077;&#1097;&#1072;&#1085;&#1080;&#1103;%20&#1056;&#1048;&#1048;\05.05\polishchuk@iro.yar.ru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alferova@iro.yar.ru" TargetMode="External"/><Relationship Id="rId5" Type="http://schemas.openxmlformats.org/officeDocument/2006/relationships/hyperlink" Target="mailto:metenova@mail.ru" TargetMode="External"/><Relationship Id="rId4" Type="http://schemas.openxmlformats.org/officeDocument/2006/relationships/hyperlink" Target="mailto:naumova@iro.yar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8" y="1453571"/>
            <a:ext cx="8901112" cy="3163408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инновационной деятельности в региональной системе образования 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30215" y="5744296"/>
            <a:ext cx="686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Ярославль,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0870" y="592462"/>
            <a:ext cx="7093131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Центр развития инновационной инфраструктуры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380191"/>
            <a:ext cx="9144000" cy="1182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453573"/>
            <a:ext cx="9144000" cy="6869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0990"/>
            <a:ext cx="8640960" cy="903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Процент муниципальных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организаций,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участвующих в ИД, от общего числа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 муниципальных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образований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719571" y="882644"/>
          <a:ext cx="7560841" cy="5959359"/>
        </p:xfrm>
        <a:graphic>
          <a:graphicData uri="http://schemas.openxmlformats.org/drawingml/2006/table">
            <a:tbl>
              <a:tblPr/>
              <a:tblGrid>
                <a:gridCol w="3400860"/>
                <a:gridCol w="1563789"/>
                <a:gridCol w="1624518"/>
                <a:gridCol w="971674"/>
              </a:tblGrid>
              <a:tr h="232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МОО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Рыбинск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Переславль-Залесский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Ярославль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Переславский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326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65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49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 МР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459" marR="9459" marT="94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459" marR="9459" marT="94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05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756047" y="1700808"/>
            <a:ext cx="8187928" cy="4003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Ярославской области по состоянию на 1 апреля 2018 года работают 869 муниципальных ОО и 74 государственных.</a:t>
            </a:r>
          </a:p>
          <a:p>
            <a:pPr marL="1082675" indent="-1082675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 в инновационной деятельности.</a:t>
            </a:r>
          </a:p>
          <a:p>
            <a:pPr marL="1082675" indent="-1082675">
              <a:spcBef>
                <a:spcPts val="12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42%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участия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инновационной деятельности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48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353452"/>
              </p:ext>
            </p:extLst>
          </p:nvPr>
        </p:nvGraphicFramePr>
        <p:xfrm>
          <a:off x="300037" y="600075"/>
          <a:ext cx="8672513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7023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/>
          </p:nvPr>
        </p:nvGraphicFramePr>
        <p:xfrm>
          <a:off x="128589" y="464938"/>
          <a:ext cx="8858250" cy="526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812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647106" y="1554138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Благодарим за внимание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915772" y="2613680"/>
            <a:ext cx="6951711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Метенова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Елена Евгеньевна,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32-10-73; 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metenova@iro.yar.ru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21-22-59; 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alferova@iro.yar.ru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b="1" u="sng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51" y="620688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7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047" y="1537540"/>
            <a:ext cx="8187928" cy="400367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образования Ярославской области статус РИП имеют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организаций: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39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держатели проектов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985838">
              <a:spcBef>
                <a:spcPts val="0"/>
              </a:spcBef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131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соисполнители.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382634"/>
            <a:ext cx="1026318" cy="10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6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07253" y="471488"/>
            <a:ext cx="7814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организаций в статусе РИП по годам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220740"/>
              </p:ext>
            </p:extLst>
          </p:nvPr>
        </p:nvGraphicFramePr>
        <p:xfrm>
          <a:off x="628650" y="1323975"/>
          <a:ext cx="8329613" cy="500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723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5101"/>
            <a:ext cx="7886700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РИП: сетевые проекты (программы)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490664"/>
          <a:ext cx="78867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4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93676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Сетевые РИП: межмуниципальные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/>
          </p:nvPr>
        </p:nvGraphicFramePr>
        <p:xfrm>
          <a:off x="800100" y="1519239"/>
          <a:ext cx="7715250" cy="4357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37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211294"/>
              </p:ext>
            </p:extLst>
          </p:nvPr>
        </p:nvGraphicFramePr>
        <p:xfrm>
          <a:off x="0" y="714375"/>
          <a:ext cx="9143999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684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0363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Заявители инновационных программ: </a:t>
            </a: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муниципальные организации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556792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86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/>
          </p:nvPr>
        </p:nvGraphicFramePr>
        <p:xfrm>
          <a:off x="-142876" y="614363"/>
          <a:ext cx="9286875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220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8650" y="476672"/>
            <a:ext cx="7886700" cy="903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Соисполнители РИП: </a:t>
            </a:r>
            <a:b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муниципальные организации</a:t>
            </a:r>
            <a:endParaRPr lang="ru-RU" sz="24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0" y="1380306"/>
          <a:ext cx="9144000" cy="5217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577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374</Words>
  <Application>Microsoft Office PowerPoint</Application>
  <PresentationFormat>Экран 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Times New Roman</vt:lpstr>
      <vt:lpstr>Тема Office</vt:lpstr>
      <vt:lpstr>1_Тема Office</vt:lpstr>
      <vt:lpstr>Развитие инновационной деятельности в региональной системе образования  Ярославской области</vt:lpstr>
      <vt:lpstr>Презентация PowerPoint</vt:lpstr>
      <vt:lpstr>Презентация PowerPoint</vt:lpstr>
      <vt:lpstr>РИП: сетевые проекты (программы)</vt:lpstr>
      <vt:lpstr>Сетевые РИП: межмуниципальные</vt:lpstr>
      <vt:lpstr>Презентация PowerPoint</vt:lpstr>
      <vt:lpstr>Заявители инновационных программ:  только муниципальные организации</vt:lpstr>
      <vt:lpstr>Презентация PowerPoint</vt:lpstr>
      <vt:lpstr>Презентация PowerPoint</vt:lpstr>
      <vt:lpstr>Процент муниципальных организаций, участвующих в ИД, от общего числа МО муниципальных образований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инновационной деятельности в региональной системе образования  Ярославской области</dc:title>
  <dc:creator>Анна Борисовна Алферова</dc:creator>
  <cp:lastModifiedBy>Анна Борисовна Алферова</cp:lastModifiedBy>
  <cp:revision>20</cp:revision>
  <dcterms:created xsi:type="dcterms:W3CDTF">2018-04-02T07:16:07Z</dcterms:created>
  <dcterms:modified xsi:type="dcterms:W3CDTF">2018-04-11T06:25:15Z</dcterms:modified>
</cp:coreProperties>
</file>