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3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A2341-A2F6-4BB0-A042-4EC3B770C00A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45A1C-4270-4773-A860-92F64AC182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5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Указать особенности контингента учащихся (мигранты, ОВЗ и т.д.), лучше в процентах или диаграммами.</a:t>
            </a:r>
            <a:r>
              <a:rPr lang="ru-RU" baseline="0" dirty="0" smtClean="0"/>
              <a:t> В целом указываем то, с чем может работать педагогический коллектив (т.е. образование родителей нам не подходит)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45A1C-4270-4773-A860-92F64AC1825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17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Презентовать выбранную в рамках Летней школы педагогическую стратегию (должна быть связь с ранее представленной информацией)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45A1C-4270-4773-A860-92F64AC1825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57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Через гиперссылки (загрузить соответствующие документы)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45A1C-4270-4773-A860-92F64AC1825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33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участников конкурсного отбора 2017 года</a:t>
            </a:r>
            <a:r>
              <a:rPr lang="ru-RU" baseline="0" dirty="0" smtClean="0"/>
              <a:t> дать пояснение о взаимосвязи программ перехода и выстраивания деятельности в связи с </a:t>
            </a:r>
            <a:r>
              <a:rPr lang="ru-RU" baseline="0" smtClean="0"/>
              <a:t>новой трехлеткой.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45A1C-4270-4773-A860-92F64AC1825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71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28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00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69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55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01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6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187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819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639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7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698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65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8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5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3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1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8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26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6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58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4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4B79-4975-4CB2-96BA-87E28A81EF5B}" type="datetimeFigureOut">
              <a:rPr lang="ru-RU" smtClean="0"/>
              <a:t>27.12.2017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C158-AADC-4986-9813-E5A89C87E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72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47A9-372E-41BE-ACB4-70C3F26C9E5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0732-DC4C-4CF6-B596-8D6E415F8B1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6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9110" y="1886552"/>
            <a:ext cx="9144000" cy="3242117"/>
          </a:xfrm>
        </p:spPr>
        <p:txBody>
          <a:bodyPr>
            <a:noAutofit/>
          </a:bodyPr>
          <a:lstStyle/>
          <a:p>
            <a:r>
              <a:rPr lang="ru-RU" sz="4400" dirty="0" smtClean="0"/>
              <a:t>Семинар-совещание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Деятельность школы в условиях реализации программы перехода школы в эффективный режим работы (3-й год в проекте)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0411" y="5779182"/>
            <a:ext cx="3439886" cy="8393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16</a:t>
            </a:r>
            <a:r>
              <a:rPr lang="ru-RU" sz="3200" dirty="0" smtClean="0"/>
              <a:t> января 201</a:t>
            </a:r>
            <a:r>
              <a:rPr lang="ru-RU" sz="3200" dirty="0"/>
              <a:t>8</a:t>
            </a:r>
            <a:r>
              <a:rPr lang="ru-RU" sz="3200" dirty="0" smtClean="0"/>
              <a:t> г.</a:t>
            </a:r>
            <a:endParaRPr lang="ru-RU" sz="3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32" y="133595"/>
            <a:ext cx="1304538" cy="130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06054" y="404581"/>
            <a:ext cx="76573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«Региональная стратегия поддержки школ, работающих в неблагоприятных социальных условиях, при переходе в эффективный режим работы»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920547" y="312248"/>
            <a:ext cx="8146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>
                  <a:noFill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Н</a:t>
            </a:r>
            <a:r>
              <a:rPr lang="ru-RU" sz="1000" b="1" dirty="0" smtClean="0">
                <a:ln>
                  <a:noFill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617323" y="312248"/>
            <a:ext cx="9332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>
                  <a:noFill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endParaRPr lang="ru-RU" sz="6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254703" y="312248"/>
            <a:ext cx="74892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>
                  <a:noFill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У</a:t>
            </a:r>
            <a:endParaRPr lang="ru-RU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941441" y="312248"/>
            <a:ext cx="10294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>
                  <a:noFill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79997" dist="40005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Ш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277812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8011" y="365125"/>
            <a:ext cx="10935789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2018 г. – май 2019 г.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22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681" y="2298428"/>
            <a:ext cx="11364686" cy="1325563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5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Группа 36"/>
          <p:cNvGrpSpPr/>
          <p:nvPr/>
        </p:nvGrpSpPr>
        <p:grpSpPr>
          <a:xfrm>
            <a:off x="2449718" y="241983"/>
            <a:ext cx="6696744" cy="6624736"/>
            <a:chOff x="1331640" y="116632"/>
            <a:chExt cx="6696744" cy="662473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1331640" y="116632"/>
              <a:ext cx="6696744" cy="6624736"/>
              <a:chOff x="1979712" y="1746873"/>
              <a:chExt cx="4136082" cy="4105645"/>
            </a:xfrm>
          </p:grpSpPr>
          <p:sp>
            <p:nvSpPr>
              <p:cNvPr id="24" name="Овал 23"/>
              <p:cNvSpPr/>
              <p:nvPr/>
            </p:nvSpPr>
            <p:spPr>
              <a:xfrm>
                <a:off x="1979712" y="1746873"/>
                <a:ext cx="4136082" cy="4105645"/>
              </a:xfrm>
              <a:prstGeom prst="ellipse">
                <a:avLst/>
              </a:prstGeom>
              <a:solidFill>
                <a:srgbClr val="AFEB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2715605" y="2503551"/>
                <a:ext cx="2664296" cy="2592288"/>
              </a:xfrm>
              <a:prstGeom prst="ellipse">
                <a:avLst/>
              </a:prstGeom>
              <a:solidFill>
                <a:srgbClr val="65D9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33CC33"/>
                  </a:solidFill>
                </a:endParaRPr>
              </a:p>
            </p:txBody>
          </p:sp>
          <p:sp>
            <p:nvSpPr>
              <p:cNvPr id="26" name="Овал 25"/>
              <p:cNvSpPr/>
              <p:nvPr/>
            </p:nvSpPr>
            <p:spPr>
              <a:xfrm>
                <a:off x="3548506" y="3308313"/>
                <a:ext cx="998493" cy="982763"/>
              </a:xfrm>
              <a:prstGeom prst="ellipse">
                <a:avLst/>
              </a:prstGeom>
              <a:solidFill>
                <a:srgbClr val="2BAB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rgbClr val="33CC33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870208" y="3025403"/>
              <a:ext cx="1618135" cy="46166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301681"/>
                </a:avLst>
              </a:prstTxWarp>
              <a:spAutoFit/>
            </a:bodyPr>
            <a:lstStyle/>
            <a:p>
              <a:pPr algn="ctr"/>
              <a:r>
                <a:rPr lang="ru-RU" sz="2400" b="1" u="sng" dirty="0">
                  <a:solidFill>
                    <a:srgbClr val="A5A5A5">
                      <a:lumMod val="40000"/>
                      <a:lumOff val="60000"/>
                    </a:srgbClr>
                  </a:solidFill>
                </a:rPr>
                <a:t>РЕБЁНОК</a:t>
              </a:r>
            </a:p>
          </p:txBody>
        </p:sp>
        <p:sp>
          <p:nvSpPr>
            <p:cNvPr id="28" name="TextBox 27">
              <a:hlinkClick r:id="" action="ppaction://noaction"/>
            </p:cNvPr>
            <p:cNvSpPr txBox="1"/>
            <p:nvPr/>
          </p:nvSpPr>
          <p:spPr>
            <a:xfrm>
              <a:off x="3981101" y="3078133"/>
              <a:ext cx="1396343" cy="58477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1600" i="1" dirty="0">
                  <a:solidFill>
                    <a:srgbClr val="A5A5A5">
                      <a:lumMod val="40000"/>
                      <a:lumOff val="60000"/>
                    </a:srgbClr>
                  </a:solidFill>
                </a:rPr>
                <a:t>Улучшение</a:t>
              </a:r>
            </a:p>
            <a:p>
              <a:pPr algn="ctr"/>
              <a:r>
                <a:rPr lang="ru-RU" sz="1600" i="1" dirty="0">
                  <a:solidFill>
                    <a:srgbClr val="A5A5A5">
                      <a:lumMod val="40000"/>
                      <a:lumOff val="60000"/>
                    </a:srgbClr>
                  </a:solidFill>
                </a:rPr>
                <a:t>результатов</a:t>
              </a:r>
            </a:p>
          </p:txBody>
        </p:sp>
        <p:sp>
          <p:nvSpPr>
            <p:cNvPr id="29" name="TextBox 28">
              <a:hlinkClick r:id="" action="ppaction://noaction"/>
            </p:cNvPr>
            <p:cNvSpPr txBox="1"/>
            <p:nvPr/>
          </p:nvSpPr>
          <p:spPr>
            <a:xfrm>
              <a:off x="3263372" y="2149978"/>
              <a:ext cx="2592288" cy="928155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4800" b="1" spc="300" dirty="0">
                  <a:solidFill>
                    <a:srgbClr val="117947"/>
                  </a:solidFill>
                </a:rPr>
                <a:t>ПЕДАГОГ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51062" y="4000133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400" i="1" dirty="0">
                  <a:solidFill>
                    <a:srgbClr val="117947"/>
                  </a:solidFill>
                </a:rPr>
                <a:t>Улучшение</a:t>
              </a:r>
            </a:p>
            <a:p>
              <a:pPr algn="ctr"/>
              <a:r>
                <a:rPr lang="ru-RU" sz="2400" i="1" dirty="0">
                  <a:solidFill>
                    <a:srgbClr val="117947"/>
                  </a:solidFill>
                </a:rPr>
                <a:t>качества преподавания</a:t>
              </a:r>
            </a:p>
          </p:txBody>
        </p:sp>
        <p:sp>
          <p:nvSpPr>
            <p:cNvPr id="31" name="TextBox 30">
              <a:hlinkClick r:id="" action="ppaction://noaction"/>
            </p:cNvPr>
            <p:cNvSpPr txBox="1"/>
            <p:nvPr/>
          </p:nvSpPr>
          <p:spPr>
            <a:xfrm>
              <a:off x="1979712" y="1063378"/>
              <a:ext cx="5688632" cy="107032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145911"/>
                </a:avLst>
              </a:prstTxWarp>
              <a:spAutoFit/>
            </a:bodyPr>
            <a:lstStyle/>
            <a:p>
              <a:pPr algn="ctr"/>
              <a:r>
                <a:rPr lang="ru-RU" sz="4800" b="1" spc="300" dirty="0">
                  <a:solidFill>
                    <a:srgbClr val="135513"/>
                  </a:solidFill>
                </a:rPr>
                <a:t>РУКОВОДИТЕЛЬ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63372" y="5177736"/>
              <a:ext cx="2856423" cy="707886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ru-RU" sz="2800" i="1" dirty="0">
                  <a:solidFill>
                    <a:srgbClr val="135513"/>
                  </a:solidFill>
                </a:rPr>
                <a:t>Улучшение</a:t>
              </a:r>
            </a:p>
            <a:p>
              <a:pPr algn="ctr"/>
              <a:r>
                <a:rPr lang="ru-RU" sz="2800" i="1" dirty="0">
                  <a:solidFill>
                    <a:srgbClr val="135513"/>
                  </a:solidFill>
                </a:rPr>
                <a:t>качества управления</a:t>
              </a:r>
            </a:p>
          </p:txBody>
        </p:sp>
      </p:grpSp>
      <p:sp>
        <p:nvSpPr>
          <p:cNvPr id="35" name="Заголовок 1"/>
          <p:cNvSpPr txBox="1">
            <a:spLocks/>
          </p:cNvSpPr>
          <p:nvPr/>
        </p:nvSpPr>
        <p:spPr>
          <a:xfrm>
            <a:off x="1225350" y="2848384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002060"/>
                </a:solidFill>
              </a:rPr>
              <a:t>Ф о к у с  и з м е н е н и 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5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контекст- в чем суть?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……………..</a:t>
            </a:r>
          </a:p>
          <a:p>
            <a:r>
              <a:rPr lang="ru-RU" dirty="0" smtClean="0"/>
              <a:t>……………..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7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приоритеты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………………..</a:t>
            </a:r>
          </a:p>
          <a:p>
            <a:r>
              <a:rPr lang="ru-RU" dirty="0" smtClean="0"/>
              <a:t>………………..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57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42" y="95617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73060"/>
              </p:ext>
            </p:extLst>
          </p:nvPr>
        </p:nvGraphicFramePr>
        <p:xfrm>
          <a:off x="587139" y="1258681"/>
          <a:ext cx="10934300" cy="5120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3575"/>
                <a:gridCol w="2733575"/>
                <a:gridCol w="2733575"/>
                <a:gridCol w="273357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Мероприятия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Результаты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Доказательная</a:t>
                      </a:r>
                      <a:r>
                        <a:rPr lang="ru-RU" sz="2400" baseline="0" dirty="0" smtClean="0"/>
                        <a:t> база (относительно результатов)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Дальнейшие</a:t>
                      </a:r>
                      <a:r>
                        <a:rPr lang="ru-RU" sz="2400" baseline="0" dirty="0" smtClean="0"/>
                        <a:t> действия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68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42" y="95617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87139" y="1258681"/>
          <a:ext cx="10934300" cy="5120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3575"/>
                <a:gridCol w="2733575"/>
                <a:gridCol w="2733575"/>
                <a:gridCol w="273357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Мероприятия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Результаты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Доказательная</a:t>
                      </a:r>
                      <a:r>
                        <a:rPr lang="ru-RU" sz="2400" baseline="0" dirty="0" smtClean="0"/>
                        <a:t> база (относительно результатов)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Дальнейшие</a:t>
                      </a:r>
                      <a:r>
                        <a:rPr lang="ru-RU" sz="2400" baseline="0" dirty="0" smtClean="0"/>
                        <a:t> действия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0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742" y="95617"/>
            <a:ext cx="1051560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…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87139" y="1258681"/>
          <a:ext cx="10934300" cy="5120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3575"/>
                <a:gridCol w="2733575"/>
                <a:gridCol w="2733575"/>
                <a:gridCol w="273357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Мероприятия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Результаты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Доказательная</a:t>
                      </a:r>
                      <a:r>
                        <a:rPr lang="ru-RU" sz="2400" baseline="0" dirty="0" smtClean="0"/>
                        <a:t> база (относительно результатов)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Дальнейшие</a:t>
                      </a:r>
                      <a:r>
                        <a:rPr lang="ru-RU" sz="2400" baseline="0" dirty="0" smtClean="0"/>
                        <a:t> действия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10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стратегия школы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62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КОУЧи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u="sng" dirty="0" smtClean="0"/>
              <a:t>Локальный акт </a:t>
            </a:r>
          </a:p>
          <a:p>
            <a:r>
              <a:rPr lang="ru-RU" sz="3600" u="sng" dirty="0" smtClean="0"/>
              <a:t>Темы  и состав </a:t>
            </a:r>
            <a:r>
              <a:rPr lang="ru-RU" sz="3600" u="sng" dirty="0" err="1" smtClean="0"/>
              <a:t>КОУЧей</a:t>
            </a:r>
            <a:endParaRPr lang="ru-RU" sz="3600" u="sng" dirty="0" smtClean="0"/>
          </a:p>
          <a:p>
            <a:r>
              <a:rPr lang="ru-RU" sz="3600" u="sng" dirty="0" smtClean="0"/>
              <a:t>Планы работы </a:t>
            </a:r>
            <a:r>
              <a:rPr lang="ru-RU" sz="3600" u="sng" dirty="0" err="1" smtClean="0"/>
              <a:t>КОУЧей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val="3810146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216</Words>
  <Application>Microsoft Office PowerPoint</Application>
  <PresentationFormat>Широкоэкранный</PresentationFormat>
  <Paragraphs>80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1_Тема Office</vt:lpstr>
      <vt:lpstr>Семинар-совещание Деятельность школы в условиях реализации программы перехода школы в эффективный режим работы (3-й год в проекте)</vt:lpstr>
      <vt:lpstr>Презентация PowerPoint</vt:lpstr>
      <vt:lpstr>Школьный контекст- в чем суть?</vt:lpstr>
      <vt:lpstr>Выделенные приоритеты</vt:lpstr>
      <vt:lpstr>Приоритет 1</vt:lpstr>
      <vt:lpstr>Приоритет 2</vt:lpstr>
      <vt:lpstr>Приоритет …</vt:lpstr>
      <vt:lpstr>Педагогическая стратегия школы</vt:lpstr>
      <vt:lpstr>КОУЧи</vt:lpstr>
      <vt:lpstr>Перспективы: январь 2018 г. – май 2019 г.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Семинар-совещание Деятельность школы в условиях поликультурной среды</dc:title>
  <dc:creator>Юлия Сергеевна Никитина</dc:creator>
  <cp:lastModifiedBy>Юлия Сергеевна Никитина</cp:lastModifiedBy>
  <cp:revision>10</cp:revision>
  <dcterms:created xsi:type="dcterms:W3CDTF">2017-12-22T07:38:47Z</dcterms:created>
  <dcterms:modified xsi:type="dcterms:W3CDTF">2017-12-27T10:27:48Z</dcterms:modified>
</cp:coreProperties>
</file>