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  <p:sldMasterId id="2147483695" r:id="rId2"/>
  </p:sldMasterIdLst>
  <p:notesMasterIdLst>
    <p:notesMasterId r:id="rId23"/>
  </p:notesMasterIdLst>
  <p:sldIdLst>
    <p:sldId id="256" r:id="rId3"/>
    <p:sldId id="257" r:id="rId4"/>
    <p:sldId id="258" r:id="rId5"/>
    <p:sldId id="264" r:id="rId6"/>
    <p:sldId id="265" r:id="rId7"/>
    <p:sldId id="259" r:id="rId8"/>
    <p:sldId id="260" r:id="rId9"/>
    <p:sldId id="267" r:id="rId10"/>
    <p:sldId id="261" r:id="rId11"/>
    <p:sldId id="262" r:id="rId12"/>
    <p:sldId id="263" r:id="rId13"/>
    <p:sldId id="268" r:id="rId14"/>
    <p:sldId id="269" r:id="rId15"/>
    <p:sldId id="270" r:id="rId16"/>
    <p:sldId id="266" r:id="rId17"/>
    <p:sldId id="273" r:id="rId18"/>
    <p:sldId id="271" r:id="rId19"/>
    <p:sldId id="274" r:id="rId20"/>
    <p:sldId id="272" r:id="rId21"/>
    <p:sldId id="27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392BF-DF94-4E8F-A212-D1A5FFB0C3BF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531EE-A649-444B-ADCC-3F19EA02F8F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38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B9EA9174-B155-4706-8CF5-838F9854067A}" type="slidenum">
              <a:rPr lang="ru-RU" altLang="ru-RU" sz="1200">
                <a:latin typeface="Times New Roman" panose="02020603050405020304" pitchFamily="18" charset="0"/>
              </a:rPr>
              <a:pPr algn="r" eaLnBrk="1" hangingPunct="1"/>
              <a:t>15</a:t>
            </a:fld>
            <a:endParaRPr lang="ru-RU" altLang="ru-RU" sz="1200">
              <a:latin typeface="Times New Roman" panose="02020603050405020304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80" tIns="46040" rIns="92080" bIns="46040"/>
          <a:lstStyle/>
          <a:p>
            <a:pPr eaLnBrk="1" hangingPunct="1">
              <a:spcBef>
                <a:spcPct val="0"/>
              </a:spcBef>
            </a:pPr>
            <a:r>
              <a:rPr lang="ru-RU" altLang="ru-RU" dirty="0" smtClean="0">
                <a:cs typeface="Arial" panose="020B0604020202020204" pitchFamily="34" charset="0"/>
              </a:rPr>
              <a:t>Сказанное определяет, в частности, особенности системы оценки достижения планируемых результатов освоения основных образовательных программ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ru-RU" altLang="ru-RU" dirty="0" smtClean="0">
                <a:cs typeface="Arial" panose="020B0604020202020204" pitchFamily="34" charset="0"/>
              </a:rPr>
              <a:t>системой образования (на федеральном, региональном и муниципальном уровнях),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ru-RU" altLang="ru-RU" dirty="0" smtClean="0">
                <a:cs typeface="Arial" panose="020B0604020202020204" pitchFamily="34" charset="0"/>
              </a:rPr>
              <a:t>образовательными учреждениями и педагогами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ru-RU" altLang="ru-RU" dirty="0" smtClean="0">
                <a:cs typeface="Arial" panose="020B0604020202020204" pitchFamily="34" charset="0"/>
              </a:rPr>
              <a:t>выпускниками</a:t>
            </a:r>
          </a:p>
        </p:txBody>
      </p:sp>
    </p:spTree>
    <p:extLst>
      <p:ext uri="{BB962C8B-B14F-4D97-AF65-F5344CB8AC3E}">
        <p14:creationId xmlns:p14="http://schemas.microsoft.com/office/powerpoint/2010/main" val="266777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z="96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49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30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017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3463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482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836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866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6744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9765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202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0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5213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s-UY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625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690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26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7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12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09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01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289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662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43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36800" y="274638"/>
            <a:ext cx="8026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39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6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Majestic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Majestic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Majestic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Majestic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Majestic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Majestic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Majestic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6600">
          <a:solidFill>
            <a:schemeClr val="tx2"/>
          </a:solidFill>
          <a:latin typeface="Majestic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fld id="{DCE5AF3C-8CBD-4AE7-AAD9-9E7966B7A15C}" type="datetimeFigureOut">
              <a:rPr lang="ru-RU" smtClean="0"/>
              <a:t>03.05.2018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76A3F36-5E3A-4B0E-9215-210A48093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66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394" y="818640"/>
            <a:ext cx="11027343" cy="2128066"/>
          </a:xfrm>
        </p:spPr>
        <p:txBody>
          <a:bodyPr/>
          <a:lstStyle/>
          <a:p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«Система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внутришкольного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мониторинга образовательных достижений в ШНСУ»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(цикл семинаров)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2601686"/>
          </a:xfrm>
        </p:spPr>
        <p:txBody>
          <a:bodyPr/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№1</a:t>
            </a: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марта 2018 г.</a:t>
            </a: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757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0" hangingPunct="0"/>
            <a:r>
              <a:rPr lang="ru-RU" altLang="ru-RU" sz="2000" b="1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Расхождения между сложившейся практикой оценивания образовательных достижений и современными требованиями.</a:t>
            </a:r>
            <a:r>
              <a:rPr lang="ru-RU" altLang="ru-RU" sz="2000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sz="2000" kern="120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484109"/>
              </p:ext>
            </p:extLst>
          </p:nvPr>
        </p:nvGraphicFramePr>
        <p:xfrm>
          <a:off x="972268" y="1577052"/>
          <a:ext cx="10247464" cy="4572260"/>
        </p:xfrm>
        <a:graphic>
          <a:graphicData uri="http://schemas.openxmlformats.org/drawingml/2006/table">
            <a:tbl>
              <a:tblPr/>
              <a:tblGrid>
                <a:gridCol w="5123732"/>
                <a:gridCol w="5123732"/>
              </a:tblGrid>
              <a:tr h="853955">
                <a:tc>
                  <a:txBody>
                    <a:bodyPr/>
                    <a:lstStyle/>
                    <a:p>
                      <a:r>
                        <a:rPr lang="ru-RU" sz="1700" b="1" dirty="0">
                          <a:solidFill>
                            <a:srgbClr val="C00000"/>
                          </a:solidFill>
                        </a:rPr>
                        <a:t>Основные параметры сложившейся практики оценивания образовательных достижений учащихся</a:t>
                      </a:r>
                      <a:endParaRPr lang="ru-RU" sz="1700" dirty="0">
                        <a:solidFill>
                          <a:srgbClr val="C00000"/>
                        </a:solidFill>
                      </a:endParaRP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dirty="0">
                          <a:solidFill>
                            <a:srgbClr val="C00000"/>
                          </a:solidFill>
                        </a:rPr>
                        <a:t>Основные параметры современных требований к оцениванию образовательных достижений учащихся</a:t>
                      </a:r>
                      <a:endParaRPr lang="ru-RU" sz="1700" dirty="0">
                        <a:solidFill>
                          <a:srgbClr val="C00000"/>
                        </a:solidFill>
                      </a:endParaRP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0142">
                <a:tc>
                  <a:txBody>
                    <a:bodyPr/>
                    <a:lstStyle/>
                    <a:p>
                      <a:r>
                        <a:rPr lang="ru-RU" sz="1700" dirty="0"/>
                        <a:t>Субъективный подход к пониманию результатов обучения, </a:t>
                      </a:r>
                      <a:r>
                        <a:rPr lang="ru-RU" sz="1700" dirty="0" smtClean="0"/>
                        <a:t>связанных </a:t>
                      </a:r>
                      <a:r>
                        <a:rPr lang="ru-RU" sz="1700" dirty="0"/>
                        <a:t>со структурой содержания и репродуктивным уровнем его усвоения.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/>
                        <a:t>Понимание </a:t>
                      </a:r>
                      <a:r>
                        <a:rPr lang="ru-RU" sz="1700" dirty="0" smtClean="0"/>
                        <a:t>«образовательных </a:t>
                      </a:r>
                      <a:r>
                        <a:rPr lang="ru-RU" sz="1700" dirty="0"/>
                        <a:t>достижений» как систему включающую знания, основные способы действий, динамику личностного развития.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3955">
                <a:tc>
                  <a:txBody>
                    <a:bodyPr/>
                    <a:lstStyle/>
                    <a:p>
                      <a:r>
                        <a:rPr lang="ru-RU" sz="1700"/>
                        <a:t>Использование нестандартизированных средств при оценивании( при внутренних мониторингах)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/>
                        <a:t>Использование стандартизированных (прошедших многократную экспертизу и апробацию) </a:t>
                      </a:r>
                      <a:r>
                        <a:rPr lang="ru-RU" sz="1700" dirty="0" err="1"/>
                        <a:t>КИМов</a:t>
                      </a:r>
                      <a:endParaRPr lang="ru-RU" sz="1700" dirty="0"/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3955">
                <a:tc>
                  <a:txBody>
                    <a:bodyPr/>
                    <a:lstStyle/>
                    <a:p>
                      <a:r>
                        <a:rPr lang="ru-RU" sz="1700"/>
                        <a:t>Использование «4-бальной» шкалы оценки при всех видах испытаний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/>
                        <a:t>Введение накопительной рейтинговой системы оценивания для проведения сравнительных исследований результатов контроля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3955">
                <a:tc>
                  <a:txBody>
                    <a:bodyPr/>
                    <a:lstStyle/>
                    <a:p>
                      <a:r>
                        <a:rPr lang="ru-RU" sz="1700"/>
                        <a:t>Ориентация на малодиагностируемые показатели и критерии оценивания, разработка педагогами «своих оценочных шкал»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/>
                        <a:t>Научное обоснование </a:t>
                      </a:r>
                      <a:r>
                        <a:rPr lang="ru-RU" sz="1700" dirty="0" err="1"/>
                        <a:t>критериальной</a:t>
                      </a:r>
                      <a:r>
                        <a:rPr lang="ru-RU" sz="1700" dirty="0"/>
                        <a:t> базы, </a:t>
                      </a:r>
                      <a:r>
                        <a:rPr lang="ru-RU" sz="1700" dirty="0" err="1"/>
                        <a:t>шкалирование</a:t>
                      </a:r>
                      <a:r>
                        <a:rPr lang="ru-RU" sz="1700" dirty="0"/>
                        <a:t> результатов оценивания</a:t>
                      </a:r>
                    </a:p>
                  </a:txBody>
                  <a:tcPr marL="85396" marR="85396" marT="42698" marB="4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206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1"/>
            <a:ext cx="10972800" cy="1143000"/>
          </a:xfrm>
        </p:spPr>
        <p:txBody>
          <a:bodyPr/>
          <a:lstStyle/>
          <a:p>
            <a:r>
              <a:rPr lang="ru-RU" sz="3200" dirty="0" smtClean="0"/>
              <a:t>Основные изменения в системе оценивания в связи с переходом на ФГОС.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rgbClr val="C00000"/>
                </a:solidFill>
              </a:rPr>
              <a:t>изменение понимания результатов </a:t>
            </a:r>
            <a:r>
              <a:rPr lang="ru-RU" sz="2400" dirty="0" smtClean="0"/>
              <a:t>образовательной деятельности учащихся;</a:t>
            </a:r>
          </a:p>
          <a:p>
            <a:r>
              <a:rPr lang="ru-RU" sz="2400" dirty="0" smtClean="0"/>
              <a:t>развитие </a:t>
            </a:r>
            <a:r>
              <a:rPr lang="ru-RU" sz="2400" dirty="0" smtClean="0">
                <a:solidFill>
                  <a:srgbClr val="C00000"/>
                </a:solidFill>
              </a:rPr>
              <a:t>системы внешнего и внутреннего мониторинга</a:t>
            </a:r>
            <a:r>
              <a:rPr lang="ru-RU" sz="2400" dirty="0" smtClean="0"/>
              <a:t>;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комплексный подход </a:t>
            </a:r>
            <a:r>
              <a:rPr lang="ru-RU" sz="2400" dirty="0" smtClean="0"/>
              <a:t>к оцениванию образовательных достижений учащихся;</a:t>
            </a:r>
          </a:p>
          <a:p>
            <a:r>
              <a:rPr lang="ru-RU" sz="2400" dirty="0" smtClean="0"/>
              <a:t>оценивание </a:t>
            </a:r>
            <a:r>
              <a:rPr lang="ru-RU" sz="2400" dirty="0" smtClean="0">
                <a:solidFill>
                  <a:srgbClr val="C00000"/>
                </a:solidFill>
              </a:rPr>
              <a:t>динамики</a:t>
            </a:r>
            <a:r>
              <a:rPr lang="ru-RU" sz="2400" dirty="0" smtClean="0"/>
              <a:t> развития личностных качеств обучающихся как одного из основных показателей качества;</a:t>
            </a:r>
          </a:p>
          <a:p>
            <a:r>
              <a:rPr lang="ru-RU" sz="2400" dirty="0" smtClean="0"/>
              <a:t>введение </a:t>
            </a:r>
            <a:r>
              <a:rPr lang="ru-RU" sz="2400" dirty="0" smtClean="0">
                <a:solidFill>
                  <a:srgbClr val="C00000"/>
                </a:solidFill>
              </a:rPr>
              <a:t>рейтинговой</a:t>
            </a:r>
            <a:r>
              <a:rPr lang="ru-RU" sz="2400" dirty="0" smtClean="0"/>
              <a:t> системы оценивания, использование </a:t>
            </a:r>
            <a:r>
              <a:rPr lang="ru-RU" sz="2400" dirty="0" smtClean="0">
                <a:solidFill>
                  <a:srgbClr val="C00000"/>
                </a:solidFill>
              </a:rPr>
              <a:t>накопительной</a:t>
            </a:r>
            <a:r>
              <a:rPr lang="ru-RU" sz="2400" dirty="0" smtClean="0"/>
              <a:t> системы учета результатов обучения.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250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7655" y="0"/>
            <a:ext cx="98177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32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принципов внутренней оценки </a:t>
            </a:r>
          </a:p>
          <a:p>
            <a:pPr algn="ctr"/>
            <a:endParaRPr lang="ru-RU" sz="3200" b="1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0" i="0" u="none" strike="noStrike" baseline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Внутренняя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оценка строится на </a:t>
            </a:r>
            <a:r>
              <a:rPr lang="ru-RU" sz="3200" b="1" i="0" u="none" strike="noStrike" baseline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той же 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содержательной и </a:t>
            </a:r>
            <a:r>
              <a:rPr lang="ru-RU" sz="3200" b="0" i="0" u="none" strike="noStrike" baseline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критериальной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основе, что и </a:t>
            </a:r>
            <a:r>
              <a:rPr lang="ru-RU" sz="3200" b="0" i="0" u="none" strike="noStrike" baseline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внешняя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на основе планируемых результатов освоения основной образовательной программы. </a:t>
            </a:r>
          </a:p>
          <a:p>
            <a:r>
              <a:rPr lang="ru-RU" sz="3200" b="1" i="1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Согласованность </a:t>
            </a:r>
            <a:r>
              <a:rPr lang="ru-RU" sz="3200" b="0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внутренней и внешней оценки повышает доверие к внутренней оценке, позволяет сделать её более надежной, способствует упрощению различных аттестационных процедур. </a:t>
            </a:r>
          </a:p>
          <a:p>
            <a:endParaRPr lang="ru-RU" sz="32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(ООП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8.04.2015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г.)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54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5150" y="290770"/>
            <a:ext cx="1093109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24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системы оценки достижения планируемых результатов освоения 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Система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 включает процедуры внутренней и внешней оценки.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Внутренняя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стартовую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диагностику,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текущую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тематическую оценку,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портфолио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внутришкольный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образовательных достижений,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промежуточную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итоговую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взаимно дополняющих друг друга: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стандартизированные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письменные и устные работы,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самоанализ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самооценка,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аблюдения.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278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510" y="2107933"/>
            <a:ext cx="117509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положить в основу внутренней оценки?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950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87141" y="1773239"/>
            <a:ext cx="10080859" cy="4524375"/>
          </a:xfrm>
        </p:spPr>
        <p:txBody>
          <a:bodyPr/>
          <a:lstStyle/>
          <a:p>
            <a:pPr>
              <a:buNone/>
            </a:pPr>
            <a:r>
              <a:rPr lang="ru-RU" altLang="ru-RU" sz="2600" b="1" dirty="0">
                <a:latin typeface="Arial" panose="020B0604020202020204" pitchFamily="34" charset="0"/>
              </a:rPr>
              <a:t>  </a:t>
            </a:r>
            <a:r>
              <a:rPr lang="ru-RU" altLang="ru-RU" sz="2600" i="1" dirty="0">
                <a:latin typeface="Arial" panose="020B0604020202020204" pitchFamily="34" charset="0"/>
              </a:rPr>
              <a:t>Система накопленной оценки:</a:t>
            </a:r>
          </a:p>
          <a:p>
            <a:pPr>
              <a:buFontTx/>
              <a:buChar char="-"/>
            </a:pPr>
            <a:r>
              <a:rPr lang="ru-RU" altLang="ru-RU" sz="2600" b="1" dirty="0" smtClean="0">
                <a:latin typeface="Arial" panose="020B0604020202020204" pitchFamily="34" charset="0"/>
              </a:rPr>
              <a:t>Материалы </a:t>
            </a:r>
            <a:r>
              <a:rPr lang="ru-RU" altLang="ru-RU" sz="2600" b="1" dirty="0">
                <a:latin typeface="Arial" panose="020B0604020202020204" pitchFamily="34" charset="0"/>
              </a:rPr>
              <a:t>стартовой диагностики;</a:t>
            </a:r>
          </a:p>
          <a:p>
            <a:pPr>
              <a:buFontTx/>
              <a:buChar char="-"/>
            </a:pPr>
            <a:r>
              <a:rPr lang="ru-RU" altLang="ru-RU" sz="2600" b="1" dirty="0">
                <a:latin typeface="Arial" panose="020B0604020202020204" pitchFamily="34" charset="0"/>
              </a:rPr>
              <a:t>Материалы тематических и итоговых проверочных работ по всем уч. предметам</a:t>
            </a:r>
          </a:p>
          <a:p>
            <a:pPr>
              <a:buFontTx/>
              <a:buChar char="-"/>
            </a:pPr>
            <a:r>
              <a:rPr lang="ru-RU" altLang="ru-RU" sz="2600" b="1" dirty="0">
                <a:latin typeface="Arial" panose="020B0604020202020204" pitchFamily="34" charset="0"/>
              </a:rPr>
              <a:t>Материалы творческих работ, включая учебные исследования и учебные </a:t>
            </a:r>
            <a:r>
              <a:rPr lang="ru-RU" altLang="ru-RU" sz="2600" b="1" dirty="0" smtClean="0">
                <a:latin typeface="Arial" panose="020B0604020202020204" pitchFamily="34" charset="0"/>
              </a:rPr>
              <a:t>проекты</a:t>
            </a:r>
          </a:p>
          <a:p>
            <a:pPr marL="0" indent="0">
              <a:buNone/>
            </a:pPr>
            <a:endParaRPr lang="ru-RU" altLang="ru-RU" sz="2600" b="1" dirty="0"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altLang="ru-RU" sz="26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Несравнимые результаты?!!</a:t>
            </a:r>
            <a:endParaRPr lang="ru-RU" altLang="ru-RU" sz="2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77440" y="452387"/>
            <a:ext cx="62873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предметных результатов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60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0230" y="1059741"/>
            <a:ext cx="1136147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Тематический контроль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позволяет получить информацию о динамике усвоения учебного материала как учебной группы в целом, так и каждого учащегося.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особенно важно при непрерывном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мониторинге качества учебного процесса.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 5-тибалльной шкалы!!!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Обязателен уровневый подход!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793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7501" y="2124892"/>
            <a:ext cx="896841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АСИОУ:</a:t>
            </a:r>
          </a:p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отслеживать результативность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607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813" y="1141281"/>
            <a:ext cx="1068824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отслеживать?</a:t>
            </a:r>
          </a:p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Периодичность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(раз в четверть)</a:t>
            </a:r>
          </a:p>
          <a:p>
            <a:pPr marL="685800" indent="-685800">
              <a:buFontTx/>
              <a:buChar char="-"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и содержание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(тестовые, Б и П)</a:t>
            </a:r>
          </a:p>
          <a:p>
            <a:pPr marL="685800" indent="-685800">
              <a:buFontTx/>
              <a:buChar char="-"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результатов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(таблицы 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Excel)</a:t>
            </a:r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indent="-685800">
              <a:buFontTx/>
              <a:buChar char="-"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 результатов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85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6109" y="266330"/>
            <a:ext cx="11662103" cy="57246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ДИАГНОСТИКИ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работы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«набор контрольных заданий, предназначенных для выполнения 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учащимися в определенное и нормированное время, в установленной последовательности и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условиях полной самостоятельности».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Необъективно!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«стандартная система контрольных заданий, проверяющих в одинаковых условиях</a:t>
            </a:r>
          </a:p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готовность к обучению».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тест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«система заданий специфической формы, определенного содержания,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озрастающей трудности -  система, создаваемая с целью объективно оценивать структуру и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змерять уровень подготовленности учащихся».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учебной успешности (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обученности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«совокупность заданий, сориентированных на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пределение уровня (степени) усвоения определенных аспектов (частей) содержания обучения».</a:t>
            </a:r>
          </a:p>
          <a:p>
            <a:pPr algn="ctr">
              <a:lnSpc>
                <a:spcPct val="150000"/>
              </a:lnSpc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ровень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обученности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можно диагностировать и с помощью рейтинговой системы.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39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поле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b="1" dirty="0" smtClean="0"/>
              <a:t>ФЗ «Об образовании в РФ» №273-ФЗ</a:t>
            </a:r>
          </a:p>
          <a:p>
            <a:r>
              <a:rPr lang="ru-RU" sz="2800" dirty="0" smtClean="0"/>
              <a:t>Ст. 28 Компетенции, права, обязанности и ответственность ОО</a:t>
            </a:r>
          </a:p>
          <a:p>
            <a:pPr marL="0" indent="0">
              <a:buNone/>
            </a:pPr>
            <a:r>
              <a:rPr lang="ru-RU" sz="2800" dirty="0" smtClean="0"/>
              <a:t>п. 3 К компетенции образовательной организации </a:t>
            </a:r>
          </a:p>
          <a:p>
            <a:pPr marL="0" indent="0">
              <a:buNone/>
            </a:pPr>
            <a:r>
              <a:rPr lang="ru-RU" sz="2800" dirty="0" smtClean="0"/>
              <a:t>в установленной сфере деятельности относятся:</a:t>
            </a:r>
          </a:p>
          <a:p>
            <a:pPr marL="0" indent="0">
              <a:buNone/>
            </a:pPr>
            <a:r>
              <a:rPr lang="ru-RU" sz="2800" dirty="0" smtClean="0"/>
              <a:t>10) Осуществление текущего контроля успеваемости и промежуточной аттестации обучающихся, установление их форм, периодичности и порядка проведения</a:t>
            </a:r>
          </a:p>
          <a:p>
            <a:r>
              <a:rPr lang="ru-RU" sz="2800" dirty="0" smtClean="0"/>
              <a:t>Ст. 58 Промежуточная аттестация обучающихся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48076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8172" y="452846"/>
            <a:ext cx="91178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№2</a:t>
            </a:r>
          </a:p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с 16 по 20 апреля планируется провести семинар для учителей математики и русского языка:</a:t>
            </a:r>
          </a:p>
          <a:p>
            <a:pPr marL="285750" indent="-285750" algn="just">
              <a:buFontTx/>
              <a:buChar char="-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проектированию вторых вариантов работ для промежуточной аттестации в 5, 6, 7, 8, 10 классах на основании демоверсий МЦКО (от 15 марта);</a:t>
            </a:r>
          </a:p>
          <a:p>
            <a:pPr marL="285750" indent="-285750" algn="just">
              <a:buFontTx/>
              <a:buChar char="-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нализ заданий данных работ с позиции отслеживания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результатов.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872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поле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ФГОС ООО </a:t>
            </a:r>
          </a:p>
          <a:p>
            <a:r>
              <a:rPr lang="ru-RU" dirty="0" smtClean="0"/>
              <a:t>п.14 ООП ООО должна содержать три раздела…</a:t>
            </a:r>
          </a:p>
          <a:p>
            <a:r>
              <a:rPr lang="ru-RU" dirty="0"/>
              <a:t>п</a:t>
            </a:r>
            <a:r>
              <a:rPr lang="ru-RU" dirty="0" smtClean="0"/>
              <a:t>. 18.1.3 </a:t>
            </a:r>
            <a:r>
              <a:rPr lang="ru-RU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 оценки достижения планируемых результатов освоения ООП ООО должна:…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6369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1900" b="1">
                <a:latin typeface="Times New Roman" panose="02020603050405020304" pitchFamily="18" charset="0"/>
              </a:rPr>
              <a:t>Система оценки достижения планируемых результатов</a:t>
            </a:r>
            <a:r>
              <a:rPr lang="ru-RU" altLang="ru-RU" sz="1900">
                <a:latin typeface="Times New Roman" panose="02020603050405020304" pitchFamily="18" charset="0"/>
              </a:rPr>
              <a:t> освоения основной образовательной программы основного общего образования должна: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b="1" u="sng" dirty="0">
                <a:solidFill>
                  <a:srgbClr val="CC3300"/>
                </a:solidFill>
                <a:latin typeface="Times New Roman" panose="02020603050405020304" pitchFamily="18" charset="0"/>
              </a:rPr>
              <a:t>определять</a:t>
            </a:r>
            <a:r>
              <a:rPr lang="ru-RU" altLang="ru-RU" sz="2400" dirty="0">
                <a:latin typeface="Times New Roman" panose="02020603050405020304" pitchFamily="18" charset="0"/>
              </a:rPr>
              <a:t>  основные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направления</a:t>
            </a:r>
            <a:r>
              <a:rPr lang="ru-RU" altLang="ru-RU" sz="2400" dirty="0">
                <a:latin typeface="Times New Roman" panose="02020603050405020304" pitchFamily="18" charset="0"/>
              </a:rPr>
              <a:t> и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цели</a:t>
            </a:r>
            <a:r>
              <a:rPr lang="ru-RU" altLang="ru-RU" sz="2400" dirty="0">
                <a:latin typeface="Times New Roman" panose="02020603050405020304" pitchFamily="18" charset="0"/>
              </a:rPr>
              <a:t> оценочной деятельности, ориентированной на управление качеством образования, описывать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объект</a:t>
            </a:r>
            <a:r>
              <a:rPr lang="ru-RU" altLang="ru-RU" sz="2400" dirty="0">
                <a:latin typeface="Times New Roman" panose="02020603050405020304" pitchFamily="18" charset="0"/>
              </a:rPr>
              <a:t> и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содержание</a:t>
            </a:r>
            <a:r>
              <a:rPr lang="ru-RU" altLang="ru-RU" sz="2400" dirty="0">
                <a:latin typeface="Times New Roman" panose="02020603050405020304" pitchFamily="18" charset="0"/>
              </a:rPr>
              <a:t> оценки,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критерии</a:t>
            </a:r>
            <a:r>
              <a:rPr lang="ru-RU" altLang="ru-RU" sz="2400" dirty="0">
                <a:latin typeface="Times New Roman" panose="02020603050405020304" pitchFamily="18" charset="0"/>
              </a:rPr>
              <a:t>,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процедуры</a:t>
            </a:r>
            <a:r>
              <a:rPr lang="ru-RU" altLang="ru-RU" sz="2400" dirty="0">
                <a:latin typeface="Times New Roman" panose="02020603050405020304" pitchFamily="18" charset="0"/>
              </a:rPr>
              <a:t> и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состав</a:t>
            </a:r>
            <a:r>
              <a:rPr lang="ru-RU" altLang="ru-RU" sz="2400" dirty="0">
                <a:latin typeface="Times New Roman" panose="02020603050405020304" pitchFamily="18" charset="0"/>
              </a:rPr>
              <a:t> инструментария оценивания,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формы представления</a:t>
            </a:r>
            <a:r>
              <a:rPr lang="ru-RU" altLang="ru-RU" sz="2400" dirty="0">
                <a:latin typeface="Times New Roman" panose="02020603050405020304" pitchFamily="18" charset="0"/>
              </a:rPr>
              <a:t> результатов,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условия и границы</a:t>
            </a:r>
            <a:r>
              <a:rPr lang="ru-RU" altLang="ru-RU" sz="2400" dirty="0">
                <a:latin typeface="Times New Roman" panose="02020603050405020304" pitchFamily="18" charset="0"/>
              </a:rPr>
              <a:t> применения системы оценки;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u="sng" dirty="0">
                <a:solidFill>
                  <a:srgbClr val="CC3300"/>
                </a:solidFill>
                <a:latin typeface="Times New Roman" panose="02020603050405020304" pitchFamily="18" charset="0"/>
              </a:rPr>
              <a:t>ориентировать</a:t>
            </a:r>
            <a:r>
              <a:rPr lang="ru-RU" altLang="ru-RU" sz="2400" dirty="0">
                <a:latin typeface="Times New Roman" panose="02020603050405020304" pitchFamily="18" charset="0"/>
              </a:rPr>
              <a:t> образовательный процесс на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духовно-нравственное развитие и воспитание</a:t>
            </a:r>
            <a:r>
              <a:rPr lang="ru-RU" altLang="ru-RU" sz="2400" dirty="0">
                <a:latin typeface="Times New Roman" panose="02020603050405020304" pitchFamily="18" charset="0"/>
              </a:rPr>
              <a:t> обучающихся,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реализацию требований</a:t>
            </a:r>
            <a:r>
              <a:rPr lang="ru-RU" altLang="ru-RU" sz="2400" dirty="0">
                <a:latin typeface="Times New Roman" panose="02020603050405020304" pitchFamily="18" charset="0"/>
              </a:rPr>
              <a:t> к результатам  освоения основной образовательной программы основного общего образования;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b="1" u="sng" dirty="0">
                <a:solidFill>
                  <a:srgbClr val="CC3300"/>
                </a:solidFill>
                <a:latin typeface="Times New Roman" panose="02020603050405020304" pitchFamily="18" charset="0"/>
              </a:rPr>
              <a:t>обеспечивать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комплексный подход</a:t>
            </a:r>
            <a:r>
              <a:rPr lang="ru-RU" altLang="ru-RU" sz="2400" dirty="0">
                <a:latin typeface="Times New Roman" panose="02020603050405020304" pitchFamily="18" charset="0"/>
              </a:rPr>
              <a:t> к оценке результатов</a:t>
            </a:r>
            <a:r>
              <a:rPr lang="ru-RU" altLang="ru-RU" sz="2400" b="1" dirty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latin typeface="Times New Roman" panose="02020603050405020304" pitchFamily="18" charset="0"/>
              </a:rPr>
              <a:t>освоения основной образовательной программы основного общего образования, позволяющий вести оценку предметных, </a:t>
            </a:r>
            <a:r>
              <a:rPr lang="ru-RU" altLang="ru-RU" sz="2400" dirty="0" err="1">
                <a:latin typeface="Times New Roman" panose="02020603050405020304" pitchFamily="18" charset="0"/>
              </a:rPr>
              <a:t>метапредметных</a:t>
            </a:r>
            <a:r>
              <a:rPr lang="ru-RU" altLang="ru-RU" sz="2400" dirty="0">
                <a:latin typeface="Times New Roman" panose="02020603050405020304" pitchFamily="18" charset="0"/>
              </a:rPr>
              <a:t> и личностных результатов основного общего образования;</a:t>
            </a:r>
          </a:p>
        </p:txBody>
      </p:sp>
    </p:spTree>
    <p:extLst>
      <p:ext uri="{BB962C8B-B14F-4D97-AF65-F5344CB8AC3E}">
        <p14:creationId xmlns:p14="http://schemas.microsoft.com/office/powerpoint/2010/main" val="2105854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altLang="ru-RU" sz="1900" b="1" dirty="0">
                <a:latin typeface="Times New Roman" panose="02020603050405020304" pitchFamily="18" charset="0"/>
              </a:rPr>
              <a:t>Система оценки достижения планируемых результатов</a:t>
            </a:r>
            <a:r>
              <a:rPr lang="ru-RU" altLang="ru-RU" sz="1900" dirty="0">
                <a:latin typeface="Times New Roman" panose="02020603050405020304" pitchFamily="18" charset="0"/>
              </a:rPr>
              <a:t> освоения основной образовательной программы основного общего образования должна: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b="1" u="sng" dirty="0">
                <a:solidFill>
                  <a:srgbClr val="CC3300"/>
                </a:solidFill>
                <a:latin typeface="Times New Roman" panose="02020603050405020304" pitchFamily="18" charset="0"/>
              </a:rPr>
              <a:t>обеспечивать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оценку динамики индивидуальных достижений</a:t>
            </a:r>
            <a:r>
              <a:rPr lang="ru-RU" altLang="ru-RU" sz="2400" dirty="0">
                <a:latin typeface="Times New Roman" panose="02020603050405020304" pitchFamily="18" charset="0"/>
              </a:rPr>
              <a:t> обучающихся в процессе освоения основной общеобразовательной программы основного общего образования;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u="sng" dirty="0">
                <a:solidFill>
                  <a:srgbClr val="CC3300"/>
                </a:solidFill>
                <a:latin typeface="Times New Roman" panose="02020603050405020304" pitchFamily="18" charset="0"/>
              </a:rPr>
              <a:t>предусматривать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использование разнообразных методов и форм</a:t>
            </a:r>
            <a:r>
              <a:rPr lang="ru-RU" altLang="ru-RU" sz="2400" dirty="0">
                <a:latin typeface="Times New Roman" panose="02020603050405020304" pitchFamily="18" charset="0"/>
              </a:rPr>
              <a:t>, взаимно дополняющих друг друга (</a:t>
            </a:r>
            <a:r>
              <a:rPr lang="ru-RU" altLang="ru-RU" sz="2400" u="sng" dirty="0">
                <a:latin typeface="Times New Roman" panose="02020603050405020304" pitchFamily="18" charset="0"/>
              </a:rPr>
              <a:t>стандартизированные письменные и устные работы, проекты, практические работы, творческие работы, самоанализ и самооценка, наблюдения</a:t>
            </a:r>
            <a:r>
              <a:rPr lang="ru-RU" altLang="ru-RU" sz="2400" dirty="0">
                <a:latin typeface="Times New Roman" panose="02020603050405020304" pitchFamily="18" charset="0"/>
              </a:rPr>
              <a:t>);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u="sng" dirty="0">
                <a:solidFill>
                  <a:srgbClr val="CC3300"/>
                </a:solidFill>
                <a:latin typeface="Times New Roman" panose="02020603050405020304" pitchFamily="18" charset="0"/>
              </a:rPr>
              <a:t>позволять использовать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результаты итоговой оценки</a:t>
            </a:r>
            <a:r>
              <a:rPr lang="ru-RU" altLang="ru-RU" sz="2400" dirty="0">
                <a:latin typeface="Times New Roman" panose="02020603050405020304" pitchFamily="18" charset="0"/>
              </a:rPr>
              <a:t> выпускников, характеризующие уровень достижения планируемых результатов освоения основной образовательной программы основного общего образования, </a:t>
            </a:r>
            <a:r>
              <a:rPr lang="ru-RU" altLang="ru-RU" sz="2400" dirty="0">
                <a:solidFill>
                  <a:srgbClr val="CC3300"/>
                </a:solidFill>
                <a:latin typeface="Times New Roman" panose="02020603050405020304" pitchFamily="18" charset="0"/>
              </a:rPr>
              <a:t>как основу для оценки деятельности образовательного  учреждения и системы образования разного уровня.</a:t>
            </a:r>
          </a:p>
        </p:txBody>
      </p:sp>
    </p:spTree>
    <p:extLst>
      <p:ext uri="{BB962C8B-B14F-4D97-AF65-F5344CB8AC3E}">
        <p14:creationId xmlns:p14="http://schemas.microsoft.com/office/powerpoint/2010/main" val="808520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поле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600201"/>
            <a:ext cx="11355977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smtClean="0"/>
              <a:t>ПООП ООО (НОО)</a:t>
            </a:r>
            <a:r>
              <a:rPr lang="ru-RU" sz="2800" dirty="0" smtClean="0"/>
              <a:t> (одобрено Федеральным учебно-методическим объединением по общему образованию Протокол заседания от 8 апреля 2015 г. № 1/15)</a:t>
            </a:r>
          </a:p>
          <a:p>
            <a:r>
              <a:rPr lang="ru-RU" dirty="0" smtClean="0"/>
              <a:t>п. 1.3. Система оценки достижения планируемых результатов освоения основной образовательной программы основного общего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59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поле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640" y="1217024"/>
            <a:ext cx="10972800" cy="5296987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 err="1" smtClean="0"/>
              <a:t>Профстандарт</a:t>
            </a:r>
            <a:r>
              <a:rPr lang="ru-RU" sz="2800" b="1" dirty="0" smtClean="0"/>
              <a:t> педагога</a:t>
            </a:r>
          </a:p>
          <a:p>
            <a:pPr marL="0" indent="0">
              <a:buNone/>
            </a:pPr>
            <a:r>
              <a:rPr lang="ru-RU" sz="2400" dirty="0" smtClean="0"/>
              <a:t>Трудовые действия: </a:t>
            </a:r>
          </a:p>
          <a:p>
            <a:r>
              <a:rPr lang="ru-RU" sz="2400" dirty="0" smtClean="0"/>
              <a:t>Организация, осуществление контроля и оценки учебных достижений, текущих и итоговых результатов освоения основной образовательной программы обучающимися</a:t>
            </a:r>
          </a:p>
          <a:p>
            <a:r>
              <a:rPr lang="ru-RU" sz="2400" dirty="0" smtClean="0"/>
              <a:t>Объективная оценка знаний обучающихся на основе     тестирования и других методов контроля в      соответствии </a:t>
            </a:r>
            <a:r>
              <a:rPr lang="ru-RU" sz="2400" u="sng" dirty="0" smtClean="0"/>
              <a:t>с реальными учебными возможностями детей</a:t>
            </a:r>
          </a:p>
          <a:p>
            <a:pPr marL="0" indent="0">
              <a:buNone/>
            </a:pPr>
            <a:r>
              <a:rPr lang="ru-RU" sz="2400" dirty="0" smtClean="0"/>
              <a:t>Необходимые умения:</a:t>
            </a:r>
          </a:p>
          <a:p>
            <a:r>
              <a:rPr lang="ru-RU" sz="2400" dirty="0" smtClean="0"/>
              <a:t>Осуществлять контрольно-оценочную деятельность в образовательном процессе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47519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6227" y="625643"/>
            <a:ext cx="10972800" cy="1078029"/>
          </a:xfrm>
        </p:spPr>
        <p:txBody>
          <a:bodyPr/>
          <a:lstStyle/>
          <a:p>
            <a:r>
              <a:rPr lang="ru-RU" sz="3200" dirty="0" smtClean="0"/>
              <a:t>Основные подходы, реализуемые системой оценки в соответствии с ФГОС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887226"/>
          </a:xfrm>
        </p:spPr>
        <p:txBody>
          <a:bodyPr numCol="2"/>
          <a:lstStyle/>
          <a:p>
            <a:pPr marL="0" indent="0">
              <a:buNone/>
            </a:pPr>
            <a:r>
              <a:rPr lang="ru-RU" b="1" dirty="0" smtClean="0"/>
              <a:t>системно-</a:t>
            </a:r>
            <a:r>
              <a:rPr lang="ru-RU" b="1" dirty="0" err="1" smtClean="0"/>
              <a:t>деятельностный</a:t>
            </a:r>
            <a:r>
              <a:rPr lang="ru-RU" b="1" dirty="0" smtClean="0"/>
              <a:t> подход</a:t>
            </a:r>
          </a:p>
          <a:p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комплексный подход</a:t>
            </a:r>
          </a:p>
          <a:p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уровневый подход</a:t>
            </a:r>
            <a:endParaRPr lang="ru-RU" b="1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2800" dirty="0" smtClean="0"/>
              <a:t>Оценка учебных достижений на </a:t>
            </a:r>
            <a:r>
              <a:rPr lang="ru-RU" sz="2800" dirty="0" err="1" smtClean="0"/>
              <a:t>деятельностной</a:t>
            </a:r>
            <a:r>
              <a:rPr lang="ru-RU" sz="2800" dirty="0" smtClean="0"/>
              <a:t> основе</a:t>
            </a:r>
          </a:p>
          <a:p>
            <a:endParaRPr lang="ru-RU" sz="2800" dirty="0" smtClean="0"/>
          </a:p>
          <a:p>
            <a:r>
              <a:rPr lang="ru-RU" sz="2800" dirty="0" smtClean="0"/>
              <a:t>Оценка как предметных, так и </a:t>
            </a:r>
            <a:r>
              <a:rPr lang="ru-RU" sz="2800" dirty="0" err="1" smtClean="0"/>
              <a:t>метапредметных</a:t>
            </a:r>
            <a:r>
              <a:rPr lang="ru-RU" sz="2800" dirty="0" smtClean="0"/>
              <a:t> результатов</a:t>
            </a:r>
          </a:p>
          <a:p>
            <a:endParaRPr lang="ru-RU" sz="2800" dirty="0"/>
          </a:p>
          <a:p>
            <a:r>
              <a:rPr lang="ru-RU" sz="2800" dirty="0" smtClean="0"/>
              <a:t>Уровневый подход к содержанию оценки и интерпретации результатов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92621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9975" y="0"/>
            <a:ext cx="10972800" cy="1143000"/>
          </a:xfrm>
        </p:spPr>
        <p:txBody>
          <a:bodyPr/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локальных актов ( с сайтов ОО)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374385"/>
              </p:ext>
            </p:extLst>
          </p:nvPr>
        </p:nvGraphicFramePr>
        <p:xfrm>
          <a:off x="298385" y="946643"/>
          <a:ext cx="11069050" cy="5544757"/>
        </p:xfrm>
        <a:graphic>
          <a:graphicData uri="http://schemas.openxmlformats.org/drawingml/2006/table">
            <a:tbl>
              <a:tblPr firstRow="1" firstCol="1" bandRow="1"/>
              <a:tblGrid>
                <a:gridCol w="3689430"/>
                <a:gridCol w="3689430"/>
                <a:gridCol w="369019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Прописана нормативно-правовая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база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Подробно прописано оценивание устных ответов и письменных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 (т.е. распространены 2 формы) в 5-ибалльной СО.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5-тибалльная отметка для всех, но фактически 3-хбалльная.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детей с ОВЗ нет шкалы оценивания. </a:t>
                      </a: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Т.о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.,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выше 3 не получить можно крайне редко. Но ФИПИ допускает для них аналогичные баллы, что и для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о/о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классов, только шкала своя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135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Отмечено, что текущий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 и промежуточная аттестация – часть внутренней системы оценки качества образования ОО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разводятся личностные, </a:t>
                      </a:r>
                      <a:r>
                        <a:rPr lang="ru-R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метапредметные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предметные результаты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Где и как отслеживается динамика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метапредметных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личностных результатов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7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Промежуточная аттестация и итоговая аттестация- как соотносятся?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Указаны сроки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формы текущего контроля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Фиксация результатов в классных (электронных) журналах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Какие иные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установленные документы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Как фиксируются результаты комплексных (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метапредметных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работ?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Есть ссылка на индивидуальный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учебный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осуществление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текущего контроля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соответствии с ИУП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кого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ИУП?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Доведения сведений об успеваемости до родителей (дневник)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 четкого различия оценки и отметки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 продемонстрировать динамику, прогресс ребенка и т.п.?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Прописаны формы промежуточной аттестации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прописано, как осуществляется выбор формы и как администрация контролирует соответствие содержания ПА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документам учителя и ОО.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 соотносится текущий, тематический и промежуточный контроль в работе учителя, чтобы выстроилась система.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Отмечено</a:t>
                      </a:r>
                      <a:r>
                        <a:rPr lang="ru-R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«Текущий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 указывается в рабочих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программах»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Указано, что текущий контроль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определяется педагогом с учетом особенностей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учащихся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Нет шкал оценивания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183549"/>
      </p:ext>
    </p:extLst>
  </p:cSld>
  <p:clrMapOvr>
    <a:masterClrMapping/>
  </p:clrMapOvr>
</p:sld>
</file>

<file path=ppt/theme/theme1.xml><?xml version="1.0" encoding="utf-8"?>
<a:theme xmlns:a="http://schemas.openxmlformats.org/drawingml/2006/main" name="1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Majestic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424</TotalTime>
  <Words>1226</Words>
  <Application>Microsoft Office PowerPoint</Application>
  <PresentationFormat>Широкоэкранный</PresentationFormat>
  <Paragraphs>163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Majestic</vt:lpstr>
      <vt:lpstr>Times New Roman</vt:lpstr>
      <vt:lpstr>1</vt:lpstr>
      <vt:lpstr>Diseño predeterminado</vt:lpstr>
      <vt:lpstr>«Система внутришкольного мониторинга образовательных достижений в ШНСУ» (цикл семинаров)</vt:lpstr>
      <vt:lpstr>Нормативно-правовое поле</vt:lpstr>
      <vt:lpstr>Нормативно-правовое поле</vt:lpstr>
      <vt:lpstr>Система оценки достижения планируемых результатов освоения основной образовательной программы основного общего образования должна:</vt:lpstr>
      <vt:lpstr>Система оценки достижения планируемых результатов освоения основной образовательной программы основного общего образования должна:</vt:lpstr>
      <vt:lpstr>Нормативно-правовое поле</vt:lpstr>
      <vt:lpstr>Нормативно-правовое поле</vt:lpstr>
      <vt:lpstr>Основные подходы, реализуемые системой оценки в соответствии с ФГОС </vt:lpstr>
      <vt:lpstr>Анализ локальных актов ( с сайтов ОО)</vt:lpstr>
      <vt:lpstr>Расхождения между сложившейся практикой оценивания образовательных достижений и современными требованиями. </vt:lpstr>
      <vt:lpstr>Основные изменения в системе оценивания в связи с переходом на ФГОС.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«Система внутришкольного мониторинга образовательных достижений в ШНСУ» (цикл семинаров)</dc:title>
  <dc:creator>Юлия Сергеевна Никитина</dc:creator>
  <cp:lastModifiedBy>Юлия Сергеевна Никитина</cp:lastModifiedBy>
  <cp:revision>25</cp:revision>
  <dcterms:created xsi:type="dcterms:W3CDTF">2018-03-14T08:50:08Z</dcterms:created>
  <dcterms:modified xsi:type="dcterms:W3CDTF">2018-05-03T10:44:15Z</dcterms:modified>
</cp:coreProperties>
</file>