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85" r:id="rId3"/>
    <p:sldId id="286" r:id="rId4"/>
    <p:sldId id="261" r:id="rId5"/>
    <p:sldId id="264" r:id="rId6"/>
    <p:sldId id="263" r:id="rId7"/>
    <p:sldId id="269" r:id="rId8"/>
    <p:sldId id="270" r:id="rId9"/>
    <p:sldId id="274" r:id="rId10"/>
    <p:sldId id="259" r:id="rId11"/>
    <p:sldId id="287" r:id="rId12"/>
    <p:sldId id="276" r:id="rId13"/>
    <p:sldId id="277" r:id="rId14"/>
    <p:sldId id="271" r:id="rId15"/>
    <p:sldId id="272" r:id="rId16"/>
    <p:sldId id="273" r:id="rId17"/>
    <p:sldId id="257" r:id="rId18"/>
    <p:sldId id="268" r:id="rId19"/>
    <p:sldId id="278" r:id="rId20"/>
    <p:sldId id="265" r:id="rId21"/>
    <p:sldId id="267" r:id="rId22"/>
    <p:sldId id="280" r:id="rId23"/>
    <p:sldId id="279" r:id="rId24"/>
    <p:sldId id="266" r:id="rId25"/>
    <p:sldId id="281" r:id="rId26"/>
    <p:sldId id="282" r:id="rId27"/>
    <p:sldId id="283" r:id="rId28"/>
    <p:sldId id="284" r:id="rId29"/>
  </p:sldIdLst>
  <p:sldSz cx="9144000" cy="6858000" type="screen4x3"/>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62"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D5A76CB-CB82-4DF8-8471-614AFD7A809F}" type="datetimeFigureOut">
              <a:rPr lang="ru-RU" smtClean="0"/>
              <a:t>03.05.2018</a:t>
            </a:fld>
            <a:endParaRPr lang="ru-RU"/>
          </a:p>
        </p:txBody>
      </p:sp>
      <p:sp>
        <p:nvSpPr>
          <p:cNvPr id="4" name="Нижний колонтитул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831FD16-4C44-4B0B-B216-2BCDAA057C7B}" type="slidenum">
              <a:rPr lang="ru-RU" smtClean="0"/>
              <a:t>‹#›</a:t>
            </a:fld>
            <a:endParaRPr lang="ru-RU"/>
          </a:p>
        </p:txBody>
      </p:sp>
    </p:spTree>
    <p:extLst>
      <p:ext uri="{BB962C8B-B14F-4D97-AF65-F5344CB8AC3E}">
        <p14:creationId xmlns:p14="http://schemas.microsoft.com/office/powerpoint/2010/main" val="396641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78D578E-D0D3-407C-B54B-798C4417B203}" type="datetimeFigureOut">
              <a:rPr lang="ru-RU" smtClean="0"/>
              <a:pPr/>
              <a:t>03.05.2018</a:t>
            </a:fld>
            <a:endParaRPr lang="ru-RU"/>
          </a:p>
        </p:txBody>
      </p:sp>
      <p:sp>
        <p:nvSpPr>
          <p:cNvPr id="4" name="Образ слайда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D27662C-BFD2-424B-A36F-09EEE03B895E}" type="slidenum">
              <a:rPr lang="ru-RU" smtClean="0"/>
              <a:pPr/>
              <a:t>‹#›</a:t>
            </a:fld>
            <a:endParaRPr lang="ru-RU"/>
          </a:p>
        </p:txBody>
      </p:sp>
    </p:spTree>
    <p:extLst>
      <p:ext uri="{BB962C8B-B14F-4D97-AF65-F5344CB8AC3E}">
        <p14:creationId xmlns:p14="http://schemas.microsoft.com/office/powerpoint/2010/main" val="343197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1</a:t>
            </a:fld>
            <a:endParaRPr lang="ru-RU"/>
          </a:p>
        </p:txBody>
      </p:sp>
    </p:spTree>
    <p:extLst>
      <p:ext uri="{BB962C8B-B14F-4D97-AF65-F5344CB8AC3E}">
        <p14:creationId xmlns:p14="http://schemas.microsoft.com/office/powerpoint/2010/main" val="26405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наиболее важным целевым характеристикам теста относится методология интерпретации полученных результатов (</a:t>
            </a:r>
            <a:r>
              <a:rPr lang="ru-RU" dirty="0" err="1" smtClean="0"/>
              <a:t>критериально</a:t>
            </a:r>
            <a:r>
              <a:rPr lang="ru-RU" dirty="0" smtClean="0"/>
              <a:t>-ориентированный или нормативно-ориентированный тест).</a:t>
            </a:r>
          </a:p>
          <a:p>
            <a:r>
              <a:rPr lang="ru-RU" dirty="0" err="1" smtClean="0"/>
              <a:t>Критериально</a:t>
            </a:r>
            <a:r>
              <a:rPr lang="ru-RU" dirty="0" smtClean="0"/>
              <a:t>-ориентированный тест предназначен для оценки уровня подготовленности каждого учащегося относительно требований учебной программы или ее части. Индивидуальный результат при таком тестировании сравнивается с заранее запланированным результатом (критерием), а не с достижениями других учащихся. Таким образом, цель </a:t>
            </a:r>
            <a:r>
              <a:rPr lang="ru-RU" dirty="0" err="1" smtClean="0"/>
              <a:t>критериально</a:t>
            </a:r>
            <a:r>
              <a:rPr lang="ru-RU" dirty="0" smtClean="0"/>
              <a:t>-ориентированного теста-аттестация учащегося в соответствии с его уровнем усвоения определенной области содержания.</a:t>
            </a:r>
          </a:p>
          <a:p>
            <a:r>
              <a:rPr lang="ru-RU" dirty="0" smtClean="0"/>
              <a:t>Область содержания отображается в </a:t>
            </a:r>
            <a:r>
              <a:rPr lang="ru-RU" dirty="0" err="1" smtClean="0"/>
              <a:t>критериально</a:t>
            </a:r>
            <a:r>
              <a:rPr lang="ru-RU" dirty="0" smtClean="0"/>
              <a:t>-ориентированном тесте в виде системы заданий на максимальное число элементов содержания программы или ее части. Уровень детализации области содержания подробный.</a:t>
            </a:r>
          </a:p>
          <a:p>
            <a:r>
              <a:rPr lang="ru-RU" dirty="0" smtClean="0"/>
              <a:t>Главное в разработке </a:t>
            </a:r>
            <a:r>
              <a:rPr lang="ru-RU" dirty="0" err="1" smtClean="0"/>
              <a:t>критериально-орентированного</a:t>
            </a:r>
            <a:r>
              <a:rPr lang="ru-RU" dirty="0" smtClean="0"/>
              <a:t> теста- это четкое соответствие количества, содержания и трудности заданий контролируемым требованиям программы. Поэтому задания, с которыми на апробации не справляется ни один учащийся или справляются все, из теста не исключаются, если они представляют определенные важные элементы содержания. Тестовый балл для таких тестов обычно определяется процентом правильно выполненных заданий.</a:t>
            </a:r>
          </a:p>
          <a:p>
            <a:r>
              <a:rPr lang="ru-RU" dirty="0" err="1" smtClean="0"/>
              <a:t>Критериально</a:t>
            </a:r>
            <a:r>
              <a:rPr lang="ru-RU" dirty="0" smtClean="0"/>
              <a:t>-ориентированными являются все аттестационные тесты, тесты входного, текущего, тематического и рубежного контроля. Они нужны при аттестации завершивших определенный курс обучения или при мониторинге качества обучения и нужно установить, достигнуты ли обязательные результаты обучения большинством учащихся.</a:t>
            </a:r>
          </a:p>
          <a:p>
            <a:r>
              <a:rPr lang="ru-RU" dirty="0" smtClean="0"/>
              <a:t>При КОТ-</a:t>
            </a:r>
            <a:r>
              <a:rPr lang="ru-RU" dirty="0" err="1" smtClean="0"/>
              <a:t>ии</a:t>
            </a:r>
            <a:r>
              <a:rPr lang="ru-RU" dirty="0" smtClean="0"/>
              <a:t> отбираются все основные элементы содержания и виды деятельности учащихся. При текущем контроле уместно обратить  внимание на мелкие детали. При итоговом или рубежном тестировании, наоборот, не следует детализировать тест.</a:t>
            </a:r>
          </a:p>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13</a:t>
            </a:fld>
            <a:endParaRPr lang="ru-RU"/>
          </a:p>
        </p:txBody>
      </p:sp>
    </p:spTree>
    <p:extLst>
      <p:ext uri="{BB962C8B-B14F-4D97-AF65-F5344CB8AC3E}">
        <p14:creationId xmlns:p14="http://schemas.microsoft.com/office/powerpoint/2010/main" val="3155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отборе содержания теста встает вопрос, какие результаты освоения учащимися учебных программ нужно оценить с его помощью. </a:t>
            </a:r>
          </a:p>
          <a:p>
            <a:r>
              <a:rPr lang="ru-RU" dirty="0" smtClean="0"/>
              <a:t>В нашей стране психологи и педагоги за основу классификации целей обучения берут уровень познавательной деятельности ученика. При разнообразии терминов и подходов чаще всего выделяют три уровня учебной деятельности:</a:t>
            </a:r>
          </a:p>
          <a:p>
            <a:r>
              <a:rPr lang="ru-RU" dirty="0" smtClean="0"/>
              <a:t>1-й уровень- воспроизведение по памяти содержания изученного материала, узнавание (репродуктивная д-</a:t>
            </a:r>
            <a:r>
              <a:rPr lang="ru-RU" dirty="0" err="1" smtClean="0"/>
              <a:t>ть</a:t>
            </a:r>
            <a:r>
              <a:rPr lang="ru-RU" dirty="0" smtClean="0"/>
              <a:t>)</a:t>
            </a:r>
          </a:p>
          <a:p>
            <a:r>
              <a:rPr lang="ru-RU" dirty="0" smtClean="0"/>
              <a:t>2-й уровень- понимание и применение знаний в знакомой ситуации, выполнение действий по стандартному алгоритму (реконструктивная деятельность)</a:t>
            </a:r>
          </a:p>
          <a:p>
            <a:r>
              <a:rPr lang="ru-RU" dirty="0" smtClean="0"/>
              <a:t>3-й уровень- применение знаний в измененной ситуации, требующее дополнительной ориентировки (вариативная деятельность).</a:t>
            </a:r>
          </a:p>
          <a:p>
            <a:r>
              <a:rPr lang="ru-RU" dirty="0" smtClean="0"/>
              <a:t>О достижении каждого из уровней усвоения учебного материала приходится судить по результатам внешней деятельности. Поэтому каждую учебную цель (на данном этапе обучения, изучение темы или курса в целом), контролируемую тестом, нужно конкретизировать в терминах внешней деятельности, которая является показателем достижения этой цели.</a:t>
            </a:r>
          </a:p>
          <a:p>
            <a:r>
              <a:rPr lang="ru-RU" dirty="0" smtClean="0"/>
              <a:t>Рассмотрим содержание математического образования (математические понятия, свойства и признаки математических объектов, математические законы и алгоритмы действий и пр.), можно предложить следующую структуру описания результатов на языке внешне выраженной деятельности (по уровню познавательной активности), которые можно контролировать тестами на различных этапах обучения.</a:t>
            </a:r>
          </a:p>
          <a:p>
            <a:r>
              <a:rPr lang="ru-RU" dirty="0" smtClean="0"/>
              <a:t>Приведу пример возможной конкретизации требований к тематической подготовке учащихся «выполнять арифметические действия с рациональными числами, сравнивать рациональные и действительные числа, находить в несложных случаях значения степеней с целыми показателями и корней; находить значения числовых выражений.</a:t>
            </a:r>
          </a:p>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18</a:t>
            </a:fld>
            <a:endParaRPr lang="ru-RU"/>
          </a:p>
        </p:txBody>
      </p:sp>
    </p:spTree>
    <p:extLst>
      <p:ext uri="{BB962C8B-B14F-4D97-AF65-F5344CB8AC3E}">
        <p14:creationId xmlns:p14="http://schemas.microsoft.com/office/powerpoint/2010/main" val="374837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algn="just">
              <a:lnSpc>
                <a:spcPct val="115000"/>
              </a:lnSpc>
              <a:spcAft>
                <a:spcPts val="100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Задания повышенного уровня</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составленные на основе планируемых результатов блока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«Ученик научится»</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отличаются тем, что от ученика потребуется либо воспользоваться имеющимися у него умениями из разных разделов курса, применить изученные знания в нестандартной ситуации (например, пользоваться понятиями, правилами, алгоритмами, использование которых неочевидно в предложенной ситуации), проявить конкретные умения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метапредметного</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характера: понимать и использовать в решении информацию, представленную в разной форме (текст, схема, таблица, рисунок, диаграмма), выбирать способ решения из нескольких изученных или разрабатывать самому, контролировать полноту выполнения задания, учитывать все условия и др.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21</a:t>
            </a:fld>
            <a:endParaRPr lang="ru-RU"/>
          </a:p>
        </p:txBody>
      </p:sp>
    </p:spTree>
    <p:extLst>
      <p:ext uri="{BB962C8B-B14F-4D97-AF65-F5344CB8AC3E}">
        <p14:creationId xmlns:p14="http://schemas.microsoft.com/office/powerpoint/2010/main" val="41577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457200"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Целесообразность использования тех или иных типов заданий определяется особенностями проверяемого содержания и планируемого результата.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С целью экономии времени предпочтение следует отдавать заданиям с выбором ответа и заданиям с кратким ответом.</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Задания с кратким ответом не провоцируют учащихся на совершение ошибок (предлагая неверные ответы) при неуверенности в своих знаниях и тем самым способствуют проявлению учащимися большей самостоятельности при выполнении заданий и повышению объективности результатов проверки. В то же время задания с выбором ответа позволяют проверить наличие такого </a:t>
            </a: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метапредметного</a:t>
            </a: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умения, как самоконтроль при выборе верного ответа из предложенных вариантов.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400"/>
              <a:buFont typeface="+mj-lt"/>
              <a:buAutoNum type="arabicPeriod"/>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Примерное время на выполнение заданий планировать:</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для заданий базового уровня сложности – от 1 до 3 минут;</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 для заданий повышенной сложности – 3 минуты.</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      На выполнение всей работы отводить 1 урок (45 мин). </a:t>
            </a:r>
            <a:endParaRPr lang="ru-RU"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24</a:t>
            </a:fld>
            <a:endParaRPr lang="ru-RU"/>
          </a:p>
        </p:txBody>
      </p:sp>
    </p:spTree>
    <p:extLst>
      <p:ext uri="{BB962C8B-B14F-4D97-AF65-F5344CB8AC3E}">
        <p14:creationId xmlns:p14="http://schemas.microsoft.com/office/powerpoint/2010/main" val="299945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Это способы, обеспечивающие осуществление учебной деятельности на разных ее этапах:</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_обнаружение проблемы и постановка цели;</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расшифровка цели в задачах;</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планирование последовательности решения задач;</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выбор рационального (с точки зрения данной цели) способа действия;</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осуществление контроля;</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оценивание результата;</a:t>
            </a:r>
          </a:p>
          <a:p>
            <a:pPr marL="0" marR="0" lvl="0" indent="450215" algn="just"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rPr>
              <a:t>_ рефлексия собственной деятельности.</a:t>
            </a:r>
          </a:p>
          <a:p>
            <a:endParaRPr lang="ru-RU" dirty="0"/>
          </a:p>
        </p:txBody>
      </p:sp>
      <p:sp>
        <p:nvSpPr>
          <p:cNvPr id="4" name="Номер слайда 3"/>
          <p:cNvSpPr>
            <a:spLocks noGrp="1"/>
          </p:cNvSpPr>
          <p:nvPr>
            <p:ph type="sldNum" sz="quarter" idx="10"/>
          </p:nvPr>
        </p:nvSpPr>
        <p:spPr/>
        <p:txBody>
          <a:bodyPr/>
          <a:lstStyle/>
          <a:p>
            <a:fld id="{8D27662C-BFD2-424B-A36F-09EEE03B895E}" type="slidenum">
              <a:rPr lang="ru-RU" smtClean="0"/>
              <a:pPr/>
              <a:t>28</a:t>
            </a:fld>
            <a:endParaRPr lang="ru-RU"/>
          </a:p>
        </p:txBody>
      </p:sp>
    </p:spTree>
    <p:extLst>
      <p:ext uri="{BB962C8B-B14F-4D97-AF65-F5344CB8AC3E}">
        <p14:creationId xmlns:p14="http://schemas.microsoft.com/office/powerpoint/2010/main" val="25195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pPr>
              <a:defRPr/>
            </a:pPr>
            <a:r>
              <a:rPr lang="fr-FR">
                <a:latin typeface="Arial" charset="0"/>
                <a:cs typeface="Arial" charset="0"/>
                <a:hlinkClick r:id="rId13"/>
              </a:rPr>
              <a:t>Free Powerpoint Templates</a:t>
            </a:r>
            <a:endParaRPr lang="fr-FR">
              <a:latin typeface="Arial" charset="0"/>
              <a:cs typeface="Arial" charset="0"/>
            </a:endParaRPr>
          </a:p>
        </p:txBody>
      </p:sp>
      <p:pic>
        <p:nvPicPr>
          <p:cNvPr id="1027" name="Picture 39" descr="h rtrae gd jrt ujrt"/>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32" name="Text Box 8"/>
          <p:cNvSpPr txBox="1">
            <a:spLocks noChangeArrowheads="1"/>
          </p:cNvSpPr>
          <p:nvPr/>
        </p:nvSpPr>
        <p:spPr bwMode="auto">
          <a:xfrm>
            <a:off x="8035925" y="6237288"/>
            <a:ext cx="1073150" cy="366712"/>
          </a:xfrm>
          <a:prstGeom prst="rect">
            <a:avLst/>
          </a:prstGeom>
          <a:noFill/>
          <a:ln w="9525">
            <a:noFill/>
            <a:miter lim="800000"/>
            <a:headEnd/>
            <a:tailEnd/>
          </a:ln>
          <a:effectLst/>
        </p:spPr>
        <p:txBody>
          <a:bodyPr wrap="none">
            <a:spAutoFit/>
          </a:bodyPr>
          <a:lstStyle/>
          <a:p>
            <a:pPr>
              <a:defRPr/>
            </a:pPr>
            <a:r>
              <a:rPr lang="fr-FR" b="1">
                <a:solidFill>
                  <a:srgbClr val="4A9337"/>
                </a:solidFill>
                <a:latin typeface="Arial" charset="0"/>
                <a:cs typeface="Arial" charset="0"/>
              </a:rPr>
              <a:t>Page </a:t>
            </a:r>
            <a:fld id="{65CC4237-A327-409A-9991-79B9C79B4BFC}" type="slidenum">
              <a:rPr lang="fr-FR" b="1">
                <a:solidFill>
                  <a:srgbClr val="4A9337"/>
                </a:solidFill>
                <a:latin typeface="Arial" charset="0"/>
                <a:cs typeface="Arial" charset="0"/>
              </a:rPr>
              <a:pPr>
                <a:defRPr/>
              </a:pPr>
              <a:t>‹#›</a:t>
            </a:fld>
            <a:endParaRPr lang="fr-FR" b="1">
              <a:solidFill>
                <a:srgbClr val="4A9337"/>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4"/>
            <a:ext cx="8064896" cy="2730604"/>
          </a:xfrm>
        </p:spPr>
        <p:txBody>
          <a:bodyPr/>
          <a:lstStyle/>
          <a:p>
            <a:r>
              <a:rPr lang="ru-RU" b="1" dirty="0">
                <a:solidFill>
                  <a:srgbClr val="000000"/>
                </a:solidFill>
                <a:latin typeface="Times New Roman" panose="02020603050405020304" pitchFamily="18" charset="0"/>
                <a:ea typeface="Calibri" panose="020F0502020204030204" pitchFamily="34" charset="0"/>
              </a:rPr>
              <a:t>«Система </a:t>
            </a:r>
            <a:r>
              <a:rPr lang="ru-RU" b="1" dirty="0" err="1">
                <a:solidFill>
                  <a:srgbClr val="000000"/>
                </a:solidFill>
                <a:latin typeface="Times New Roman" panose="02020603050405020304" pitchFamily="18" charset="0"/>
                <a:ea typeface="Calibri" panose="020F0502020204030204" pitchFamily="34" charset="0"/>
              </a:rPr>
              <a:t>внутришкольного</a:t>
            </a:r>
            <a:r>
              <a:rPr lang="ru-RU" b="1" dirty="0">
                <a:solidFill>
                  <a:srgbClr val="000000"/>
                </a:solidFill>
                <a:latin typeface="Times New Roman" panose="02020603050405020304" pitchFamily="18" charset="0"/>
                <a:ea typeface="Calibri" panose="020F0502020204030204" pitchFamily="34" charset="0"/>
              </a:rPr>
              <a:t> мониторинга образовательных достижений в ШНСУ» </a:t>
            </a:r>
            <a:r>
              <a:rPr lang="ru-RU" b="1" dirty="0" smtClean="0">
                <a:solidFill>
                  <a:srgbClr val="000000"/>
                </a:solidFill>
                <a:latin typeface="Times New Roman" panose="02020603050405020304" pitchFamily="18" charset="0"/>
                <a:ea typeface="Calibri" panose="020F0502020204030204" pitchFamily="34" charset="0"/>
              </a:rPr>
              <a:t/>
            </a:r>
            <a:br>
              <a:rPr lang="ru-RU" b="1" dirty="0" smtClean="0">
                <a:solidFill>
                  <a:srgbClr val="000000"/>
                </a:solidFill>
                <a:latin typeface="Times New Roman" panose="02020603050405020304" pitchFamily="18" charset="0"/>
                <a:ea typeface="Calibri" panose="020F0502020204030204" pitchFamily="34" charset="0"/>
              </a:rPr>
            </a:br>
            <a:r>
              <a:rPr lang="ru-RU" sz="2800" dirty="0" smtClean="0">
                <a:solidFill>
                  <a:srgbClr val="000000"/>
                </a:solidFill>
                <a:latin typeface="Times New Roman" panose="02020603050405020304" pitchFamily="18" charset="0"/>
                <a:ea typeface="Calibri" panose="020F0502020204030204" pitchFamily="34" charset="0"/>
              </a:rPr>
              <a:t>(</a:t>
            </a:r>
            <a:r>
              <a:rPr lang="ru-RU" sz="2800" dirty="0">
                <a:solidFill>
                  <a:srgbClr val="000000"/>
                </a:solidFill>
                <a:latin typeface="Times New Roman" panose="02020603050405020304" pitchFamily="18" charset="0"/>
                <a:ea typeface="Calibri" panose="020F0502020204030204" pitchFamily="34" charset="0"/>
              </a:rPr>
              <a:t>цикл семинаров)</a:t>
            </a:r>
            <a:endParaRPr lang="ru-RU" sz="2800" b="1" dirty="0">
              <a:solidFill>
                <a:srgbClr val="008000"/>
              </a:solidFill>
            </a:endParaRPr>
          </a:p>
        </p:txBody>
      </p:sp>
      <p:sp>
        <p:nvSpPr>
          <p:cNvPr id="3" name="Подзаголовок 2"/>
          <p:cNvSpPr>
            <a:spLocks noGrp="1"/>
          </p:cNvSpPr>
          <p:nvPr>
            <p:ph type="subTitle" idx="1"/>
          </p:nvPr>
        </p:nvSpPr>
        <p:spPr>
          <a:xfrm>
            <a:off x="1619672" y="4509120"/>
            <a:ext cx="6400800" cy="928694"/>
          </a:xfrm>
        </p:spPr>
        <p:txBody>
          <a:bodyPr/>
          <a:lstStyle/>
          <a:p>
            <a:r>
              <a:rPr lang="ru-RU" sz="3600" b="1" dirty="0" smtClean="0">
                <a:latin typeface="Times New Roman" panose="02020603050405020304" pitchFamily="18" charset="0"/>
                <a:cs typeface="Times New Roman" panose="02020603050405020304" pitchFamily="18" charset="0"/>
              </a:rPr>
              <a:t>Семинар №2</a:t>
            </a:r>
          </a:p>
          <a:p>
            <a:endParaRPr lang="ru-RU" sz="3600" b="1"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20 апреля 2018 г.</a:t>
            </a:r>
          </a:p>
          <a:p>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62587788"/>
              </p:ext>
            </p:extLst>
          </p:nvPr>
        </p:nvGraphicFramePr>
        <p:xfrm>
          <a:off x="142875" y="214313"/>
          <a:ext cx="8786813" cy="6215063"/>
        </p:xfrm>
        <a:graphic>
          <a:graphicData uri="http://schemas.openxmlformats.org/drawingml/2006/table">
            <a:tbl>
              <a:tblPr/>
              <a:tblGrid>
                <a:gridCol w="1452563"/>
                <a:gridCol w="2119312"/>
                <a:gridCol w="3036888"/>
                <a:gridCol w="2178050"/>
              </a:tblGrid>
              <a:tr h="454025">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0" i="0" u="none" strike="noStrike" cap="none" normalizeH="0" baseline="0" dirty="0" smtClean="0">
                          <a:ln>
                            <a:noFill/>
                          </a:ln>
                          <a:solidFill>
                            <a:srgbClr val="FF0000"/>
                          </a:solidFill>
                          <a:effectLst/>
                          <a:latin typeface="Times New Roman" pitchFamily="18" charset="0"/>
                          <a:cs typeface="Times New Roman" pitchFamily="18" charset="0"/>
                        </a:rPr>
                        <a:t>Система оценки достижения планируемых результатов</a:t>
                      </a:r>
                      <a:endParaRPr kumimoji="0" lang="ru-RU" sz="2400" b="0" i="0" u="none" strike="noStrike" cap="none" normalizeH="0" baseline="0" dirty="0" smtClean="0">
                        <a:ln>
                          <a:noFill/>
                        </a:ln>
                        <a:solidFill>
                          <a:srgbClr val="FF0000"/>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54025">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Times New Roman" pitchFamily="18" charset="0"/>
                          <a:cs typeface="Times New Roman" pitchFamily="18" charset="0"/>
                        </a:rPr>
                        <a:t>Предметные </a:t>
                      </a:r>
                      <a:r>
                        <a:rPr kumimoji="0" lang="ru-RU" sz="2400" b="1" i="0" u="none" strike="noStrike" cap="none" normalizeH="0" baseline="0" smtClean="0">
                          <a:ln>
                            <a:noFill/>
                          </a:ln>
                          <a:solidFill>
                            <a:schemeClr val="tx1"/>
                          </a:solidFill>
                          <a:effectLst/>
                          <a:latin typeface="Times New Roman" pitchFamily="18" charset="0"/>
                          <a:cs typeface="Times New Roman" pitchFamily="18" charset="0"/>
                        </a:rPr>
                        <a:t>планируемые результаты</a:t>
                      </a:r>
                      <a:endParaRPr kumimoji="0" lang="ru-RU" sz="24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397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Оценивание </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Текущее</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Промежуточное</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Итоговое</a:t>
                      </a: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r>
              <a:tr h="5921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Цель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7FF"/>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pitchFamily="2" charset="0"/>
                        </a:rPr>
                        <a:t>Оценка достижения планируемых результатов по отдельным предметам</a:t>
                      </a: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ru-RU"/>
                    </a:p>
                  </a:txBody>
                  <a:tcPr/>
                </a:tc>
                <a:tc hMerge="1">
                  <a:txBody>
                    <a:bodyPr/>
                    <a:lstStyle/>
                    <a:p>
                      <a:endParaRPr lang="ru-RU"/>
                    </a:p>
                  </a:txBody>
                  <a:tcPr/>
                </a:tc>
              </a:tr>
              <a:tr h="147955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Объекты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7FF"/>
                    </a:solid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pitchFamily="2" charset="0"/>
                        </a:rPr>
                        <a:t>Способность к решению учебно-познавательных и </a:t>
                      </a:r>
                      <a:r>
                        <a:rPr kumimoji="0" lang="ru-RU" sz="1800" b="0" i="0" u="none" strike="noStrike" cap="none" normalizeH="0" baseline="0" dirty="0" smtClean="0">
                          <a:ln>
                            <a:noFill/>
                          </a:ln>
                          <a:solidFill>
                            <a:srgbClr val="C00000"/>
                          </a:solidFill>
                          <a:effectLst/>
                          <a:latin typeface="Times" pitchFamily="2" charset="0"/>
                        </a:rPr>
                        <a:t>учебно-практических задач</a:t>
                      </a:r>
                      <a:r>
                        <a:rPr kumimoji="0" lang="ru-RU" sz="1800" b="0" i="0" u="none" strike="noStrike" cap="none" normalizeH="0" baseline="0" dirty="0" smtClean="0">
                          <a:ln>
                            <a:noFill/>
                          </a:ln>
                          <a:solidFill>
                            <a:schemeClr val="tx1"/>
                          </a:solidFill>
                          <a:effectLst/>
                          <a:latin typeface="Times" pitchFamily="2" charset="0"/>
                        </a:rPr>
                        <a:t>, основанных на изучаемом учебном материале, с использованием способов действий, релевантных содержанию учебных предметов, в том числе </a:t>
                      </a:r>
                      <a:r>
                        <a:rPr kumimoji="0" lang="ru-RU" sz="1800" b="0" i="0" u="none" strike="noStrike" cap="none" normalizeH="0" baseline="0" dirty="0" err="1" smtClean="0">
                          <a:ln>
                            <a:noFill/>
                          </a:ln>
                          <a:solidFill>
                            <a:schemeClr val="tx1"/>
                          </a:solidFill>
                          <a:effectLst/>
                          <a:latin typeface="Times" pitchFamily="2" charset="0"/>
                        </a:rPr>
                        <a:t>метапредметных</a:t>
                      </a:r>
                      <a:r>
                        <a:rPr kumimoji="0" lang="ru-RU" sz="1800" b="0" i="0" u="none" strike="noStrike" cap="none" normalizeH="0" baseline="0" dirty="0" smtClean="0">
                          <a:ln>
                            <a:noFill/>
                          </a:ln>
                          <a:solidFill>
                            <a:schemeClr val="tx1"/>
                          </a:solidFill>
                          <a:effectLst/>
                          <a:latin typeface="Times" pitchFamily="2" charset="0"/>
                        </a:rPr>
                        <a:t> (познавательных, регулятивных, коммуникативных) действий.</a:t>
                      </a:r>
                      <a:endParaRPr kumimoji="0" lang="ru-RU" sz="1800" b="0" i="0" u="none" strike="noStrike" cap="none" normalizeH="0" baseline="0" dirty="0" smtClean="0">
                        <a:ln>
                          <a:noFill/>
                        </a:ln>
                        <a:solidFill>
                          <a:schemeClr val="tx1"/>
                        </a:solidFill>
                        <a:effectLst/>
                        <a:latin typeface="Corbel" pitchFamily="34" charset="0"/>
                      </a:endParaRP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2F2F2"/>
                    </a:solidFill>
                  </a:tcPr>
                </a:tc>
                <a:tc hMerge="1">
                  <a:txBody>
                    <a:bodyPr/>
                    <a:lstStyle/>
                    <a:p>
                      <a:endParaRPr lang="ru-RU"/>
                    </a:p>
                  </a:txBody>
                  <a:tcPr/>
                </a:tc>
                <a:tc hMerge="1">
                  <a:txBody>
                    <a:bodyPr/>
                    <a:lstStyle/>
                    <a:p>
                      <a:endParaRPr lang="ru-RU"/>
                    </a:p>
                  </a:txBody>
                  <a:tcPr/>
                </a:tc>
              </a:tr>
              <a:tr h="527050">
                <a:tc v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rbel" pitchFamily="34" charset="0"/>
                      </a:endParaRP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C00000"/>
                          </a:solidFill>
                          <a:effectLst/>
                          <a:latin typeface="Times" pitchFamily="2" charset="0"/>
                        </a:rPr>
                        <a:t>на уровне «выпускник научится»</a:t>
                      </a: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23685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Процедуры, технологии </a:t>
                      </a:r>
                      <a:endParaRPr kumimoji="0" lang="ru-RU" sz="1600" b="0" i="0" u="none" strike="noStrike" cap="none" normalizeH="0" baseline="0" smtClean="0">
                        <a:ln>
                          <a:noFill/>
                        </a:ln>
                        <a:solidFill>
                          <a:schemeClr val="tx1"/>
                        </a:solidFill>
                        <a:effectLst/>
                        <a:latin typeface="Calibri" pitchFamily="34" charset="0"/>
                        <a:cs typeface="Times New Roman" pitchFamily="18" charset="0"/>
                      </a:endParaRPr>
                    </a:p>
                  </a:txBody>
                  <a:tcPr marL="46594" marR="46594"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F7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pitchFamily="2" charset="0"/>
                        </a:rPr>
                        <a:t>Совместная оценочная деятельности педагогов и обучающихся</a:t>
                      </a: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1800" b="0" i="0" u="none" strike="noStrike" cap="none" normalizeH="0" baseline="0" dirty="0" smtClean="0">
                          <a:ln>
                            <a:noFill/>
                          </a:ln>
                          <a:solidFill>
                            <a:schemeClr val="tx1"/>
                          </a:solidFill>
                          <a:effectLst/>
                          <a:latin typeface="Times" pitchFamily="2" charset="0"/>
                        </a:rPr>
                        <a:t>стартовая диагностика;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pitchFamily="2" charset="0"/>
                        </a:rPr>
                        <a:t>• </a:t>
                      </a:r>
                      <a:r>
                        <a:rPr kumimoji="0" lang="ru-RU" sz="1800" b="0" i="0" u="none" strike="noStrike" cap="none" normalizeH="0" baseline="0" dirty="0" smtClean="0">
                          <a:ln>
                            <a:noFill/>
                          </a:ln>
                          <a:solidFill>
                            <a:srgbClr val="C00000"/>
                          </a:solidFill>
                          <a:effectLst/>
                          <a:latin typeface="Times" pitchFamily="2" charset="0"/>
                        </a:rPr>
                        <a:t>тематические и итоговые проверочные работы по всем учебным предметам;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pitchFamily="2" charset="0"/>
                        </a:rPr>
                        <a:t>•  творческие работы, включая учебные исследования и учебные проекты.</a:t>
                      </a: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C00000"/>
                          </a:solidFill>
                          <a:effectLst/>
                          <a:latin typeface="Times" pitchFamily="2" charset="0"/>
                        </a:rPr>
                        <a:t>Итоговые проверочные работы</a:t>
                      </a:r>
                      <a:r>
                        <a:rPr kumimoji="0" lang="ru-RU" sz="1800" b="0" i="0" u="none" strike="noStrike" cap="none" normalizeH="0" baseline="0" smtClean="0">
                          <a:ln>
                            <a:noFill/>
                          </a:ln>
                          <a:solidFill>
                            <a:schemeClr val="tx1"/>
                          </a:solidFill>
                          <a:effectLst/>
                          <a:latin typeface="Times" pitchFamily="2" charset="0"/>
                        </a:rPr>
                        <a:t> по всем учебным предметам;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pitchFamily="2" charset="0"/>
                        </a:rPr>
                        <a:t>ГИА</a:t>
                      </a:r>
                    </a:p>
                  </a:txBody>
                  <a:tcPr marL="46594" marR="46594"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30762" name="Номер слайда 2"/>
          <p:cNvSpPr>
            <a:spLocks noGrp="1"/>
          </p:cNvSpPr>
          <p:nvPr>
            <p:ph type="sldNum" sz="quarter" idx="4294967295"/>
          </p:nvPr>
        </p:nvSpPr>
        <p:spPr bwMode="auto">
          <a:xfrm>
            <a:off x="8613775" y="6305550"/>
            <a:ext cx="457200" cy="476250"/>
          </a:xfrm>
          <a:prstGeom prst="rect">
            <a:avLst/>
          </a:prstGeom>
          <a:ln>
            <a:miter lim="800000"/>
            <a:headEnd/>
            <a:tailEnd/>
          </a:ln>
        </p:spPr>
        <p:txBody>
          <a:bodyPr vert="horz" wrap="square" lIns="91440" tIns="45720" rIns="91440" bIns="45720" numCol="1" anchorCtr="0" compatLnSpc="1">
            <a:prstTxWarp prst="textNoShape">
              <a:avLst/>
            </a:prstTxWarp>
          </a:bodyPr>
          <a:lstStyle/>
          <a:p>
            <a:pPr fontAlgn="base">
              <a:spcBef>
                <a:spcPct val="0"/>
              </a:spcBef>
              <a:spcAft>
                <a:spcPct val="0"/>
              </a:spcAft>
              <a:defRPr/>
            </a:pPr>
            <a:fld id="{94B04345-1B78-406D-86F2-BBF6EB7934AB}" type="slidenum">
              <a:rPr lang="ru-RU" sz="1600" b="1" smtClean="0">
                <a:solidFill>
                  <a:schemeClr val="tx1"/>
                </a:solidFill>
              </a:rPr>
              <a:pPr fontAlgn="base">
                <a:spcBef>
                  <a:spcPct val="0"/>
                </a:spcBef>
                <a:spcAft>
                  <a:spcPct val="0"/>
                </a:spcAft>
                <a:defRPr/>
              </a:pPr>
              <a:t>10</a:t>
            </a:fld>
            <a:endParaRPr lang="ru-RU" sz="1600" b="1"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548680"/>
            <a:ext cx="7272808" cy="5078313"/>
          </a:xfrm>
          <a:prstGeom prst="rect">
            <a:avLst/>
          </a:prstGeom>
          <a:noFill/>
        </p:spPr>
        <p:txBody>
          <a:bodyPr wrap="square" rtlCol="0">
            <a:spAutoFit/>
          </a:bodyPr>
          <a:lstStyle/>
          <a:p>
            <a:r>
              <a:rPr lang="ru-RU" sz="3600" b="1" dirty="0">
                <a:solidFill>
                  <a:srgbClr val="C00000"/>
                </a:solidFill>
                <a:latin typeface="Times New Roman" panose="02020603050405020304" pitchFamily="18" charset="0"/>
                <a:cs typeface="Times New Roman" panose="02020603050405020304" pitchFamily="18" charset="0"/>
              </a:rPr>
              <a:t>Тематический контроль</a:t>
            </a:r>
            <a:r>
              <a:rPr lang="ru-RU" sz="3600" dirty="0">
                <a:latin typeface="Times New Roman" panose="02020603050405020304" pitchFamily="18" charset="0"/>
                <a:cs typeface="Times New Roman" panose="02020603050405020304" pitchFamily="18" charset="0"/>
              </a:rPr>
              <a:t> позволяет получить информацию о динамике усвоения учебного материала как учебной группы в целом, так и каждого учащегося. </a:t>
            </a:r>
          </a:p>
          <a:p>
            <a:r>
              <a:rPr lang="ru-RU" sz="3600" dirty="0">
                <a:latin typeface="Times New Roman" panose="02020603050405020304" pitchFamily="18" charset="0"/>
                <a:cs typeface="Times New Roman" panose="02020603050405020304" pitchFamily="18" charset="0"/>
              </a:rPr>
              <a:t>Это особенно важно при непрерывном</a:t>
            </a:r>
          </a:p>
          <a:p>
            <a:r>
              <a:rPr lang="ru-RU" sz="3600" dirty="0">
                <a:latin typeface="Times New Roman" panose="02020603050405020304" pitchFamily="18" charset="0"/>
                <a:cs typeface="Times New Roman" panose="02020603050405020304" pitchFamily="18" charset="0"/>
              </a:rPr>
              <a:t>мониторинге качества учебного </a:t>
            </a:r>
            <a:r>
              <a:rPr lang="ru-RU" sz="3600" dirty="0" smtClean="0">
                <a:latin typeface="Times New Roman" panose="02020603050405020304" pitchFamily="18" charset="0"/>
                <a:cs typeface="Times New Roman" panose="02020603050405020304" pitchFamily="18" charset="0"/>
              </a:rPr>
              <a:t>процесса.</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43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9900"/>
                </a:solidFill>
              </a:rPr>
              <a:t>Тематический тест</a:t>
            </a:r>
            <a:endParaRPr lang="ru-RU" b="1" dirty="0">
              <a:solidFill>
                <a:srgbClr val="009900"/>
              </a:solidFill>
            </a:endParaRPr>
          </a:p>
        </p:txBody>
      </p:sp>
      <p:sp>
        <p:nvSpPr>
          <p:cNvPr id="3" name="Объект 2"/>
          <p:cNvSpPr>
            <a:spLocks noGrp="1"/>
          </p:cNvSpPr>
          <p:nvPr>
            <p:ph idx="1"/>
          </p:nvPr>
        </p:nvSpPr>
        <p:spPr/>
        <p:txBody>
          <a:bodyPr/>
          <a:lstStyle/>
          <a:p>
            <a:pPr marL="0" indent="0" algn="just">
              <a:buNone/>
            </a:pPr>
            <a:r>
              <a:rPr lang="ru-RU" dirty="0" smtClean="0">
                <a:latin typeface="Times New Roman" panose="02020603050405020304" pitchFamily="18" charset="0"/>
                <a:cs typeface="Times New Roman" panose="02020603050405020304" pitchFamily="18" charset="0"/>
              </a:rPr>
              <a:t>      Тест тематического контроля, или тематический тест, охватывает материал большого раздела содержания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главы учебника), включающего в себя материал нескольких учебных тем (параграфов учебника)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59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9900"/>
                </a:solidFill>
              </a:rPr>
              <a:t>Тематический тест</a:t>
            </a:r>
            <a:endParaRPr lang="ru-RU" b="1" dirty="0">
              <a:solidFill>
                <a:srgbClr val="009900"/>
              </a:solidFill>
            </a:endParaRPr>
          </a:p>
        </p:txBody>
      </p:sp>
      <p:sp>
        <p:nvSpPr>
          <p:cNvPr id="3" name="Объект 2"/>
          <p:cNvSpPr>
            <a:spLocks noGrp="1"/>
          </p:cNvSpPr>
          <p:nvPr>
            <p:ph idx="1"/>
          </p:nvPr>
        </p:nvSpPr>
        <p:spPr/>
        <p:txBody>
          <a:bodyPr/>
          <a:lstStyle/>
          <a:p>
            <a:pPr marL="0" indent="0" algn="just">
              <a:buNone/>
            </a:pPr>
            <a:r>
              <a:rPr lang="ru-RU" sz="2800" dirty="0" smtClean="0">
                <a:latin typeface="Times New Roman" panose="02020603050405020304" pitchFamily="18" charset="0"/>
                <a:cs typeface="Times New Roman" panose="02020603050405020304" pitchFamily="18" charset="0"/>
              </a:rPr>
              <a:t>       Тест тематического контроля является чаще всего </a:t>
            </a:r>
            <a:r>
              <a:rPr lang="ru-RU" sz="2800" b="1" i="1" dirty="0" err="1" smtClean="0">
                <a:latin typeface="Times New Roman" panose="02020603050405020304" pitchFamily="18" charset="0"/>
                <a:cs typeface="Times New Roman" panose="02020603050405020304" pitchFamily="18" charset="0"/>
              </a:rPr>
              <a:t>критериально</a:t>
            </a:r>
            <a:r>
              <a:rPr lang="ru-RU" sz="2800" b="1" i="1" dirty="0">
                <a:latin typeface="Times New Roman" panose="02020603050405020304" pitchFamily="18" charset="0"/>
                <a:cs typeface="Times New Roman" panose="02020603050405020304" pitchFamily="18" charset="0"/>
              </a:rPr>
              <a:t>-ориентированным</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marL="0" indent="0" algn="just">
              <a:buNone/>
            </a:pPr>
            <a:r>
              <a:rPr lang="ru-RU" sz="2800" b="1" i="1" dirty="0" smtClean="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Критериально</a:t>
            </a:r>
            <a:r>
              <a:rPr lang="ru-RU" sz="2800" b="1" i="1" dirty="0" smtClean="0">
                <a:latin typeface="Times New Roman" panose="02020603050405020304" pitchFamily="18" charset="0"/>
                <a:cs typeface="Times New Roman" panose="02020603050405020304" pitchFamily="18" charset="0"/>
              </a:rPr>
              <a:t>-ориентированный </a:t>
            </a:r>
            <a:r>
              <a:rPr lang="ru-RU" sz="2800" b="1" i="1" dirty="0">
                <a:latin typeface="Times New Roman" panose="02020603050405020304" pitchFamily="18" charset="0"/>
                <a:cs typeface="Times New Roman" panose="02020603050405020304" pitchFamily="18" charset="0"/>
              </a:rPr>
              <a:t>тест</a:t>
            </a:r>
            <a:r>
              <a:rPr lang="ru-RU" sz="2800" dirty="0">
                <a:latin typeface="Times New Roman" panose="02020603050405020304" pitchFamily="18" charset="0"/>
                <a:cs typeface="Times New Roman" panose="02020603050405020304" pitchFamily="18" charset="0"/>
              </a:rPr>
              <a:t> предназначен для оценки уровня подготовленности каждого учащегося относительно требований учебной программы или ее части. </a:t>
            </a:r>
            <a:r>
              <a:rPr lang="ru-RU" sz="2800" i="1" dirty="0">
                <a:latin typeface="Times New Roman" panose="02020603050405020304" pitchFamily="18" charset="0"/>
                <a:cs typeface="Times New Roman" panose="02020603050405020304" pitchFamily="18" charset="0"/>
              </a:rPr>
              <a:t>Индивидуальный результат </a:t>
            </a:r>
            <a:r>
              <a:rPr lang="ru-RU" sz="2800" dirty="0">
                <a:latin typeface="Times New Roman" panose="02020603050405020304" pitchFamily="18" charset="0"/>
                <a:cs typeface="Times New Roman" panose="02020603050405020304" pitchFamily="18" charset="0"/>
              </a:rPr>
              <a:t>при таком тестировании </a:t>
            </a:r>
            <a:r>
              <a:rPr lang="ru-RU" sz="2800" i="1" dirty="0">
                <a:latin typeface="Times New Roman" panose="02020603050405020304" pitchFamily="18" charset="0"/>
                <a:cs typeface="Times New Roman" panose="02020603050405020304" pitchFamily="18" charset="0"/>
              </a:rPr>
              <a:t>сравнивается с заранее запланированным результатом</a:t>
            </a:r>
            <a:r>
              <a:rPr lang="ru-RU" sz="2800" dirty="0">
                <a:latin typeface="Times New Roman" panose="02020603050405020304" pitchFamily="18" charset="0"/>
                <a:cs typeface="Times New Roman" panose="02020603050405020304" pitchFamily="18" charset="0"/>
              </a:rPr>
              <a:t> (критерием), а не с достижениями других учащихся.</a:t>
            </a:r>
          </a:p>
        </p:txBody>
      </p:sp>
    </p:spTree>
    <p:extLst>
      <p:ext uri="{BB962C8B-B14F-4D97-AF65-F5344CB8AC3E}">
        <p14:creationId xmlns:p14="http://schemas.microsoft.com/office/powerpoint/2010/main" val="22997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142976" y="357166"/>
            <a:ext cx="8229600" cy="850900"/>
          </a:xfrm>
        </p:spPr>
        <p:txBody>
          <a:bodyPr/>
          <a:lstStyle/>
          <a:p>
            <a:pPr eaLnBrk="1" fontAlgn="auto" hangingPunct="1">
              <a:spcAft>
                <a:spcPts val="0"/>
              </a:spcAft>
              <a:defRPr/>
            </a:pPr>
            <a:r>
              <a:rPr lang="ru-RU" sz="3600" b="1" i="1" dirty="0" smtClean="0">
                <a:solidFill>
                  <a:srgbClr val="008000"/>
                </a:solidFill>
              </a:rPr>
              <a:t>Какими должны быть задания?</a:t>
            </a:r>
          </a:p>
        </p:txBody>
      </p:sp>
      <p:sp>
        <p:nvSpPr>
          <p:cNvPr id="28675" name="Содержимое 2"/>
          <p:cNvSpPr>
            <a:spLocks noGrp="1"/>
          </p:cNvSpPr>
          <p:nvPr>
            <p:ph idx="1"/>
          </p:nvPr>
        </p:nvSpPr>
        <p:spPr>
          <a:xfrm>
            <a:off x="468313" y="1268413"/>
            <a:ext cx="8229600" cy="4525962"/>
          </a:xfrm>
        </p:spPr>
        <p:txBody>
          <a:bodyPr/>
          <a:lstStyle/>
          <a:p>
            <a:pPr marL="514350" indent="-514350" eaLnBrk="1" hangingPunct="1">
              <a:buFont typeface="Arial" charset="0"/>
              <a:buAutoNum type="arabicParenR"/>
            </a:pPr>
            <a:r>
              <a:rPr lang="ru-RU" dirty="0" smtClean="0">
                <a:latin typeface="Times New Roman" pitchFamily="18" charset="0"/>
                <a:cs typeface="Times New Roman" pitchFamily="18" charset="0"/>
              </a:rPr>
              <a:t>обеспечивают проверку овладения планируемыми результатами в рубрике «Учащийся научится»;</a:t>
            </a:r>
          </a:p>
          <a:p>
            <a:pPr marL="514350" indent="-514350" eaLnBrk="1" hangingPunct="1">
              <a:buFont typeface="Arial" charset="0"/>
              <a:buAutoNum type="arabicParenR"/>
            </a:pPr>
            <a:r>
              <a:rPr lang="ru-RU" dirty="0" smtClean="0">
                <a:latin typeface="Times New Roman" pitchFamily="18" charset="0"/>
                <a:cs typeface="Times New Roman" pitchFamily="18" charset="0"/>
              </a:rPr>
              <a:t>представляют учебные или жизненные ситуации, которые нужно разрешить средствами предмета, используя полученные знания;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214414" y="214290"/>
            <a:ext cx="8229600" cy="1143000"/>
          </a:xfrm>
        </p:spPr>
        <p:txBody>
          <a:bodyPr/>
          <a:lstStyle/>
          <a:p>
            <a:pPr eaLnBrk="1" fontAlgn="auto" hangingPunct="1">
              <a:spcAft>
                <a:spcPts val="0"/>
              </a:spcAft>
              <a:defRPr/>
            </a:pPr>
            <a:r>
              <a:rPr lang="ru-RU" sz="3600" b="1" i="1" dirty="0" smtClean="0">
                <a:solidFill>
                  <a:srgbClr val="008000"/>
                </a:solidFill>
              </a:rPr>
              <a:t>Какими должны быть задания?</a:t>
            </a:r>
          </a:p>
        </p:txBody>
      </p:sp>
      <p:sp>
        <p:nvSpPr>
          <p:cNvPr id="29699" name="Содержимое 2"/>
          <p:cNvSpPr>
            <a:spLocks noGrp="1"/>
          </p:cNvSpPr>
          <p:nvPr>
            <p:ph idx="1"/>
          </p:nvPr>
        </p:nvSpPr>
        <p:spPr/>
        <p:txBody>
          <a:bodyPr/>
          <a:lstStyle/>
          <a:p>
            <a:pPr algn="just" eaLnBrk="1" hangingPunct="1">
              <a:buFont typeface="Arial" charset="0"/>
              <a:buNone/>
            </a:pPr>
            <a:r>
              <a:rPr lang="ru-RU" dirty="0" smtClean="0"/>
              <a:t>3) </a:t>
            </a:r>
            <a:r>
              <a:rPr lang="ru-RU" dirty="0" smtClean="0">
                <a:latin typeface="Times New Roman" pitchFamily="18" charset="0"/>
                <a:cs typeface="Times New Roman" pitchFamily="18" charset="0"/>
              </a:rPr>
              <a:t>отсутствие прямого использования известных алгоритмов действий и правил;</a:t>
            </a:r>
          </a:p>
          <a:p>
            <a:pPr algn="just" eaLnBrk="1" hangingPunct="1">
              <a:buFont typeface="Arial" charset="0"/>
              <a:buNone/>
            </a:pPr>
            <a:r>
              <a:rPr lang="ru-RU" dirty="0" smtClean="0">
                <a:latin typeface="Times New Roman" pitchFamily="18" charset="0"/>
                <a:cs typeface="Times New Roman" pitchFamily="18" charset="0"/>
              </a:rPr>
              <a:t>4) содержание разного уровня сложности – базового и повышенного;</a:t>
            </a:r>
          </a:p>
          <a:p>
            <a:pPr algn="just" eaLnBrk="1" hangingPunct="1">
              <a:buFont typeface="Arial" charset="0"/>
              <a:buNone/>
            </a:pPr>
            <a:r>
              <a:rPr lang="ru-RU" dirty="0" smtClean="0">
                <a:latin typeface="Times New Roman" pitchFamily="18" charset="0"/>
                <a:cs typeface="Times New Roman" pitchFamily="18" charset="0"/>
              </a:rPr>
              <a:t>5) содержат разнообразные сюжеты, интересные для учащихся данного возраста, а сами задания различаться по формату;</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214414" y="285728"/>
            <a:ext cx="8229600" cy="785818"/>
          </a:xfrm>
        </p:spPr>
        <p:txBody>
          <a:bodyPr/>
          <a:lstStyle/>
          <a:p>
            <a:pPr eaLnBrk="1" fontAlgn="auto" hangingPunct="1">
              <a:spcAft>
                <a:spcPts val="0"/>
              </a:spcAft>
              <a:defRPr/>
            </a:pPr>
            <a:r>
              <a:rPr lang="ru-RU" sz="3600" b="1" i="1" dirty="0" smtClean="0">
                <a:solidFill>
                  <a:srgbClr val="008000"/>
                </a:solidFill>
              </a:rPr>
              <a:t>Какими должны быть задания?</a:t>
            </a:r>
          </a:p>
        </p:txBody>
      </p:sp>
      <p:sp>
        <p:nvSpPr>
          <p:cNvPr id="22531" name="Содержимое 2"/>
          <p:cNvSpPr>
            <a:spLocks noGrp="1"/>
          </p:cNvSpPr>
          <p:nvPr>
            <p:ph idx="1"/>
          </p:nvPr>
        </p:nvSpPr>
        <p:spPr>
          <a:xfrm>
            <a:off x="468313" y="1196975"/>
            <a:ext cx="8229600" cy="5446735"/>
          </a:xfrm>
        </p:spPr>
        <p:txBody>
          <a:bodyPr>
            <a:normAutofit lnSpcReduction="10000"/>
          </a:bodyPr>
          <a:lstStyle/>
          <a:p>
            <a:pPr eaLnBrk="1" fontAlgn="auto" hangingPunct="1">
              <a:spcAft>
                <a:spcPts val="0"/>
              </a:spcAft>
              <a:buFont typeface="Arial" charset="0"/>
              <a:buNone/>
              <a:defRPr/>
            </a:pPr>
            <a:r>
              <a:rPr lang="ru-RU" sz="2800" dirty="0" smtClean="0"/>
              <a:t>6</a:t>
            </a:r>
            <a:r>
              <a:rPr lang="ru-RU" sz="2800" dirty="0" smtClean="0">
                <a:latin typeface="Times New Roman" pitchFamily="18" charset="0"/>
                <a:cs typeface="Times New Roman" pitchFamily="18" charset="0"/>
              </a:rPr>
              <a:t>) задания разного типа, определяемого требуемой формой ответа: </a:t>
            </a:r>
          </a:p>
          <a:p>
            <a:pPr eaLnBrk="1" fontAlgn="auto" hangingPunct="1">
              <a:spcAft>
                <a:spcPts val="0"/>
              </a:spcAft>
              <a:buFont typeface="Arial" charset="0"/>
              <a:buNone/>
              <a:defRPr/>
            </a:pPr>
            <a:r>
              <a:rPr lang="ru-RU" sz="2800" dirty="0" smtClean="0">
                <a:latin typeface="Times New Roman" pitchFamily="18" charset="0"/>
                <a:cs typeface="Times New Roman" pitchFamily="18" charset="0"/>
              </a:rPr>
              <a:t>– с выбором верного ответа из четырех предложенных вариантов;</a:t>
            </a:r>
          </a:p>
          <a:p>
            <a:pPr eaLnBrk="1" fontAlgn="auto" hangingPunct="1">
              <a:spcAft>
                <a:spcPts val="0"/>
              </a:spcAft>
              <a:buFont typeface="Arial" charset="0"/>
              <a:buNone/>
              <a:defRPr/>
            </a:pPr>
            <a:r>
              <a:rPr lang="ru-RU" sz="2800" dirty="0" smtClean="0">
                <a:latin typeface="Times New Roman" pitchFamily="18" charset="0"/>
                <a:cs typeface="Times New Roman" pitchFamily="18" charset="0"/>
              </a:rPr>
              <a:t>– с выбором нескольких верных ответов из 5 предложенных;</a:t>
            </a:r>
          </a:p>
          <a:p>
            <a:pPr eaLnBrk="1" fontAlgn="auto" hangingPunct="1">
              <a:spcAft>
                <a:spcPts val="0"/>
              </a:spcAft>
              <a:buFont typeface="Arial" charset="0"/>
              <a:buNone/>
              <a:defRPr/>
            </a:pPr>
            <a:r>
              <a:rPr lang="ru-RU" sz="2800" dirty="0" smtClean="0">
                <a:latin typeface="Times New Roman" pitchFamily="18" charset="0"/>
                <a:cs typeface="Times New Roman" pitchFamily="18" charset="0"/>
              </a:rPr>
              <a:t>– с записью краткого ответа, где требуется записать результат выполненного действия (цифру, число, величину, выражение, несколько слов или сделать рисунок);</a:t>
            </a:r>
          </a:p>
          <a:p>
            <a:pPr fontAlgn="auto">
              <a:spcAft>
                <a:spcPts val="0"/>
              </a:spcAft>
              <a:buNone/>
              <a:defRPr/>
            </a:pPr>
            <a:r>
              <a:rPr lang="ru-RU" sz="2800" dirty="0" smtClean="0">
                <a:latin typeface="Times New Roman" pitchFamily="18" charset="0"/>
                <a:cs typeface="Times New Roman" pitchFamily="18" charset="0"/>
              </a:rPr>
              <a:t>-  с записью развернутого решения или объяснения полученного ответа;</a:t>
            </a:r>
          </a:p>
          <a:p>
            <a:pPr eaLnBrk="1" fontAlgn="auto" hangingPunct="1">
              <a:spcAft>
                <a:spcPts val="0"/>
              </a:spcAft>
              <a:buFont typeface="Arial" charset="0"/>
              <a:buNone/>
              <a:defRPr/>
            </a:pPr>
            <a:endParaRPr lang="ru-RU" sz="2400" dirty="0" smtClean="0">
              <a:latin typeface="Times New Roman" pitchFamily="18" charset="0"/>
              <a:cs typeface="Times New Roman" pitchFamily="18" charset="0"/>
            </a:endParaRPr>
          </a:p>
          <a:p>
            <a:pPr eaLnBrk="1" fontAlgn="auto" hangingPunct="1">
              <a:spcAft>
                <a:spcPts val="0"/>
              </a:spcAft>
              <a:buFont typeface="Arial" charset="0"/>
              <a:buNone/>
              <a:defRPr/>
            </a:pPr>
            <a:endParaRPr lang="ru-RU" dirty="0" smtClean="0">
              <a:latin typeface="Times New Roman" pitchFamily="18" charset="0"/>
              <a:cs typeface="Times New Roman" pitchFamily="18" charset="0"/>
            </a:endParaRPr>
          </a:p>
          <a:p>
            <a:pPr eaLnBrk="1" fontAlgn="auto" hangingPunct="1">
              <a:spcAft>
                <a:spcPts val="0"/>
              </a:spcAft>
              <a:buNone/>
              <a:defRPr/>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008000"/>
                </a:solidFill>
              </a:rPr>
              <a:t>Классификация форм </a:t>
            </a:r>
            <a:br>
              <a:rPr lang="ru-RU" sz="3200" b="1" dirty="0" smtClean="0">
                <a:solidFill>
                  <a:srgbClr val="008000"/>
                </a:solidFill>
              </a:rPr>
            </a:br>
            <a:r>
              <a:rPr lang="ru-RU" sz="3200" b="1" dirty="0" smtClean="0">
                <a:solidFill>
                  <a:srgbClr val="008000"/>
                </a:solidFill>
              </a:rPr>
              <a:t>тестовых заданий</a:t>
            </a:r>
            <a:endParaRPr lang="ru-RU" sz="3200" b="1" dirty="0">
              <a:solidFill>
                <a:srgbClr val="008000"/>
              </a:solidFill>
            </a:endParaRPr>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srcRect l="6445" t="15381" r="2148" b="42536"/>
          <a:stretch>
            <a:fillRect/>
          </a:stretch>
        </p:blipFill>
        <p:spPr bwMode="auto">
          <a:xfrm>
            <a:off x="571472" y="1500174"/>
            <a:ext cx="821537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8000"/>
                </a:solidFill>
              </a:rPr>
              <a:t>Дифференцируемость</a:t>
            </a:r>
            <a:br>
              <a:rPr lang="ru-RU" b="1" dirty="0" smtClean="0">
                <a:solidFill>
                  <a:srgbClr val="008000"/>
                </a:solidFill>
              </a:rPr>
            </a:br>
            <a:r>
              <a:rPr lang="ru-RU" sz="2800" b="1" i="1" dirty="0" smtClean="0">
                <a:solidFill>
                  <a:srgbClr val="008000"/>
                </a:solidFill>
              </a:rPr>
              <a:t>по видам деятельности</a:t>
            </a:r>
            <a:endParaRPr lang="ru-RU" sz="2800" b="1" i="1" dirty="0">
              <a:solidFill>
                <a:srgbClr val="008000"/>
              </a:solidFill>
            </a:endParaRPr>
          </a:p>
        </p:txBody>
      </p:sp>
      <p:sp>
        <p:nvSpPr>
          <p:cNvPr id="3" name="Содержимое 2"/>
          <p:cNvSpPr>
            <a:spLocks noGrp="1"/>
          </p:cNvSpPr>
          <p:nvPr>
            <p:ph idx="1"/>
          </p:nvPr>
        </p:nvSpPr>
        <p:spPr/>
        <p:txBody>
          <a:bodyPr/>
          <a:lstStyle/>
          <a:p>
            <a:pPr>
              <a:buNone/>
            </a:pPr>
            <a:r>
              <a:rPr lang="ru-RU" dirty="0" smtClean="0"/>
              <a:t> </a:t>
            </a:r>
            <a:r>
              <a:rPr lang="ru-RU" sz="2400" dirty="0" smtClean="0">
                <a:latin typeface="Times New Roman" pitchFamily="18" charset="0"/>
                <a:cs typeface="Times New Roman" pitchFamily="18" charset="0"/>
              </a:rPr>
              <a:t>В отечественной педагогике принято выделять три уровня учебной деятельности (или усвоения учебного материала):</a:t>
            </a:r>
          </a:p>
          <a:p>
            <a:pPr>
              <a:buNone/>
            </a:pPr>
            <a:r>
              <a:rPr lang="ru-RU" sz="2400" b="1" i="1" dirty="0" smtClean="0">
                <a:latin typeface="Times New Roman" pitchFamily="18" charset="0"/>
                <a:cs typeface="Times New Roman" pitchFamily="18" charset="0"/>
              </a:rPr>
              <a:t>1-й уровень</a:t>
            </a:r>
            <a:r>
              <a:rPr lang="ru-RU" sz="2400" dirty="0" smtClean="0">
                <a:latin typeface="Times New Roman" pitchFamily="18" charset="0"/>
                <a:cs typeface="Times New Roman" pitchFamily="18" charset="0"/>
              </a:rPr>
              <a:t>- воспроизведение по памяти содержания учебного материала, узнавание;</a:t>
            </a:r>
          </a:p>
          <a:p>
            <a:pPr>
              <a:buNone/>
            </a:pPr>
            <a:r>
              <a:rPr lang="ru-RU" sz="2400" b="1" i="1" dirty="0" smtClean="0">
                <a:latin typeface="Times New Roman" pitchFamily="18" charset="0"/>
                <a:cs typeface="Times New Roman" pitchFamily="18" charset="0"/>
              </a:rPr>
              <a:t>2-й уровень</a:t>
            </a:r>
            <a:r>
              <a:rPr lang="ru-RU" sz="2400" dirty="0" smtClean="0">
                <a:latin typeface="Times New Roman" pitchFamily="18" charset="0"/>
                <a:cs typeface="Times New Roman" pitchFamily="18" charset="0"/>
              </a:rPr>
              <a:t>- понимание и применение знаний в знакомой ситуации, выполнение действий по стандартному алгоритму;</a:t>
            </a:r>
          </a:p>
          <a:p>
            <a:pPr>
              <a:buNone/>
            </a:pPr>
            <a:r>
              <a:rPr lang="ru-RU" sz="2400" b="1" i="1" dirty="0" smtClean="0">
                <a:latin typeface="Times New Roman" pitchFamily="18" charset="0"/>
                <a:cs typeface="Times New Roman" pitchFamily="18" charset="0"/>
              </a:rPr>
              <a:t>3-й уровень</a:t>
            </a:r>
            <a:r>
              <a:rPr lang="ru-RU" sz="2400" dirty="0" smtClean="0">
                <a:latin typeface="Times New Roman" pitchFamily="18" charset="0"/>
                <a:cs typeface="Times New Roman" pitchFamily="18" charset="0"/>
              </a:rPr>
              <a:t>- применение знаний в измененной ситуации, требующее дополнительной ориентировки.</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229600" cy="1143000"/>
          </a:xfrm>
        </p:spPr>
        <p:txBody>
          <a:bodyPr/>
          <a:lstStyle/>
          <a:p>
            <a:r>
              <a:rPr lang="ru-RU" sz="3600" b="1" dirty="0" smtClean="0">
                <a:solidFill>
                  <a:srgbClr val="008000"/>
                </a:solidFill>
              </a:rPr>
              <a:t>Цель в терминах внешней деятельности</a:t>
            </a:r>
            <a:endParaRPr lang="ru-RU" sz="3600" b="1" dirty="0">
              <a:solidFill>
                <a:srgbClr val="008000"/>
              </a:solidFill>
            </a:endParaRPr>
          </a:p>
        </p:txBody>
      </p:sp>
      <p:pic>
        <p:nvPicPr>
          <p:cNvPr id="4" name="Объект 3"/>
          <p:cNvPicPr>
            <a:picLocks noGrp="1" noChangeAspect="1"/>
          </p:cNvPicPr>
          <p:nvPr>
            <p:ph idx="1"/>
          </p:nvPr>
        </p:nvPicPr>
        <p:blipFill rotWithShape="1">
          <a:blip r:embed="rId2"/>
          <a:srcRect l="14203" t="14951" r="29416" b="10272"/>
          <a:stretch/>
        </p:blipFill>
        <p:spPr>
          <a:xfrm>
            <a:off x="0" y="1417638"/>
            <a:ext cx="9144000" cy="5440362"/>
          </a:xfrm>
          <a:prstGeom prst="rect">
            <a:avLst/>
          </a:prstGeom>
        </p:spPr>
      </p:pic>
    </p:spTree>
    <p:extLst>
      <p:ext uri="{BB962C8B-B14F-4D97-AF65-F5344CB8AC3E}">
        <p14:creationId xmlns:p14="http://schemas.microsoft.com/office/powerpoint/2010/main" val="333643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0000"/>
                </a:solidFill>
                <a:latin typeface="Times New Roman" panose="02020603050405020304" pitchFamily="18" charset="0"/>
                <a:cs typeface="Times New Roman" panose="02020603050405020304" pitchFamily="18" charset="0"/>
              </a:rPr>
              <a:t>Нормативно-правовое поле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600" y="1484784"/>
            <a:ext cx="8229600" cy="3972740"/>
          </a:xfrm>
        </p:spPr>
        <p:txBody>
          <a:bodyPr/>
          <a:lstStyle/>
          <a:p>
            <a:pPr marL="0" indent="0">
              <a:buNone/>
            </a:pPr>
            <a:r>
              <a:rPr lang="ru-RU" sz="2000" b="1" dirty="0" err="1"/>
              <a:t>Профстандарт</a:t>
            </a:r>
            <a:r>
              <a:rPr lang="ru-RU" sz="2000" b="1" dirty="0"/>
              <a:t> педагога</a:t>
            </a:r>
          </a:p>
          <a:p>
            <a:pPr marL="0" indent="0">
              <a:buNone/>
            </a:pPr>
            <a:r>
              <a:rPr lang="ru-RU" sz="2000" dirty="0"/>
              <a:t>Трудовые действия: </a:t>
            </a:r>
          </a:p>
          <a:p>
            <a:r>
              <a:rPr lang="ru-RU" sz="2000" dirty="0"/>
              <a:t>Организация, осуществление контроля и оценки учебных достижений, текущих и итоговых результатов освоения основной образовательной программы обучающимися</a:t>
            </a:r>
          </a:p>
          <a:p>
            <a:r>
              <a:rPr lang="ru-RU" sz="2000" dirty="0"/>
              <a:t>Объективная оценка знаний обучающихся на основе     тестирования и других методов контроля в      соответствии </a:t>
            </a:r>
            <a:r>
              <a:rPr lang="ru-RU" sz="2000" u="sng" dirty="0"/>
              <a:t>с реальными учебными возможностями детей</a:t>
            </a:r>
          </a:p>
          <a:p>
            <a:pPr marL="0" indent="0">
              <a:buNone/>
            </a:pPr>
            <a:r>
              <a:rPr lang="ru-RU" sz="2000" dirty="0"/>
              <a:t>Необходимые умения:</a:t>
            </a:r>
          </a:p>
          <a:p>
            <a:r>
              <a:rPr lang="ru-RU" sz="2000" dirty="0"/>
              <a:t>Осуществлять контрольно-оценочную деятельность в образовательном процессе</a:t>
            </a:r>
          </a:p>
        </p:txBody>
      </p:sp>
    </p:spTree>
    <p:extLst>
      <p:ext uri="{BB962C8B-B14F-4D97-AF65-F5344CB8AC3E}">
        <p14:creationId xmlns:p14="http://schemas.microsoft.com/office/powerpoint/2010/main" val="4049985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801" y="0"/>
            <a:ext cx="8229600" cy="868346"/>
          </a:xfrm>
        </p:spPr>
        <p:txBody>
          <a:bodyPr/>
          <a:lstStyle/>
          <a:p>
            <a:r>
              <a:rPr lang="ru-RU" b="1" dirty="0" smtClean="0">
                <a:solidFill>
                  <a:srgbClr val="008000"/>
                </a:solidFill>
              </a:rPr>
              <a:t>Дифференцируемость</a:t>
            </a:r>
            <a:br>
              <a:rPr lang="ru-RU" b="1" dirty="0" smtClean="0">
                <a:solidFill>
                  <a:srgbClr val="008000"/>
                </a:solidFill>
              </a:rPr>
            </a:br>
            <a:r>
              <a:rPr lang="ru-RU" sz="2800" b="1" i="1" dirty="0" smtClean="0">
                <a:solidFill>
                  <a:srgbClr val="008000"/>
                </a:solidFill>
              </a:rPr>
              <a:t>по уровню сложности</a:t>
            </a:r>
            <a:endParaRPr lang="ru-RU" sz="2800" b="1" i="1" dirty="0">
              <a:solidFill>
                <a:srgbClr val="008000"/>
              </a:solidFill>
            </a:endParaRPr>
          </a:p>
        </p:txBody>
      </p:sp>
      <p:sp>
        <p:nvSpPr>
          <p:cNvPr id="3" name="Содержимое 2"/>
          <p:cNvSpPr>
            <a:spLocks noGrp="1"/>
          </p:cNvSpPr>
          <p:nvPr>
            <p:ph idx="1"/>
          </p:nvPr>
        </p:nvSpPr>
        <p:spPr>
          <a:xfrm>
            <a:off x="467544" y="1196752"/>
            <a:ext cx="8229600" cy="5357850"/>
          </a:xfrm>
        </p:spPr>
        <p:txBody>
          <a:bodyPr/>
          <a:lstStyle/>
          <a:p>
            <a:pPr>
              <a:buNone/>
            </a:pPr>
            <a:r>
              <a:rPr lang="ru-RU" sz="2800" b="1" i="1" dirty="0" smtClean="0">
                <a:latin typeface="Times New Roman" pitchFamily="18" charset="0"/>
                <a:cs typeface="Times New Roman" pitchFamily="18" charset="0"/>
              </a:rPr>
              <a:t>Базовый уровень</a:t>
            </a:r>
            <a:r>
              <a:rPr lang="ru-RU" sz="2800" dirty="0" smtClean="0">
                <a:latin typeface="Times New Roman" pitchFamily="18" charset="0"/>
                <a:cs typeface="Times New Roman" pitchFamily="18" charset="0"/>
              </a:rPr>
              <a:t>:</a:t>
            </a:r>
          </a:p>
          <a:p>
            <a:r>
              <a:rPr lang="ru-RU" sz="2400" i="1" dirty="0" smtClean="0">
                <a:latin typeface="Times New Roman" pitchFamily="18" charset="0"/>
                <a:cs typeface="Times New Roman" pitchFamily="18" charset="0"/>
              </a:rPr>
              <a:t>минимальный объем </a:t>
            </a:r>
            <a:r>
              <a:rPr lang="ru-RU" sz="2400" dirty="0" smtClean="0">
                <a:latin typeface="Times New Roman" pitchFamily="18" charset="0"/>
                <a:cs typeface="Times New Roman" pitchFamily="18" charset="0"/>
              </a:rPr>
              <a:t>знаний и умений, который </a:t>
            </a:r>
            <a:r>
              <a:rPr lang="ru-RU" sz="2400" i="1" dirty="0" smtClean="0">
                <a:latin typeface="Times New Roman" pitchFamily="18" charset="0"/>
                <a:cs typeface="Times New Roman" pitchFamily="18" charset="0"/>
              </a:rPr>
              <a:t>необходим для продолжения обучения, </a:t>
            </a:r>
            <a:r>
              <a:rPr lang="ru-RU" sz="2400" dirty="0" smtClean="0">
                <a:latin typeface="Times New Roman" pitchFamily="18" charset="0"/>
                <a:cs typeface="Times New Roman" pitchFamily="18" charset="0"/>
              </a:rPr>
              <a:t>для полноценного функционирования в современном обществе; </a:t>
            </a:r>
          </a:p>
          <a:p>
            <a:r>
              <a:rPr lang="ru-RU" sz="2400" i="1" dirty="0" smtClean="0">
                <a:latin typeface="Times New Roman" pitchFamily="18" charset="0"/>
                <a:cs typeface="Times New Roman" pitchFamily="18" charset="0"/>
              </a:rPr>
              <a:t>применение базовых алгоритмов</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владение системой предметных знаний, способность понимать содержание и область применения основных понятий;</a:t>
            </a:r>
          </a:p>
          <a:p>
            <a:r>
              <a:rPr lang="ru-RU" sz="2400" dirty="0" smtClean="0">
                <a:latin typeface="Times New Roman" pitchFamily="18" charset="0"/>
                <a:cs typeface="Times New Roman" pitchFamily="18" charset="0"/>
              </a:rPr>
              <a:t>умение решать несложные математические задачи, </a:t>
            </a:r>
            <a:r>
              <a:rPr lang="ru-RU" sz="2400" i="1" dirty="0" smtClean="0">
                <a:latin typeface="Times New Roman" pitchFamily="18" charset="0"/>
                <a:cs typeface="Times New Roman" pitchFamily="18" charset="0"/>
              </a:rPr>
              <a:t>не сводящиеся к прямому применению алгоритма</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применение знаний и умений </a:t>
            </a:r>
            <a:r>
              <a:rPr lang="ru-RU" sz="2400" i="1" dirty="0" smtClean="0">
                <a:latin typeface="Times New Roman" pitchFamily="18" charset="0"/>
                <a:cs typeface="Times New Roman" pitchFamily="18" charset="0"/>
              </a:rPr>
              <a:t>в практических ситуациях</a:t>
            </a:r>
            <a:r>
              <a:rPr lang="ru-RU" sz="2400" dirty="0" smtClean="0">
                <a:latin typeface="Times New Roman" pitchFamily="18" charset="0"/>
                <a:cs typeface="Times New Roman" pitchFamily="18" charset="0"/>
              </a:rPr>
              <a:t>, умение выполнять задания, формулировка которых содержит практический контекст.</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8229600" cy="868346"/>
          </a:xfrm>
        </p:spPr>
        <p:txBody>
          <a:bodyPr/>
          <a:lstStyle/>
          <a:p>
            <a:r>
              <a:rPr lang="ru-RU" b="1" dirty="0">
                <a:solidFill>
                  <a:srgbClr val="008000"/>
                </a:solidFill>
              </a:rPr>
              <a:t>Дифференцируемость</a:t>
            </a:r>
            <a:br>
              <a:rPr lang="ru-RU" b="1" dirty="0">
                <a:solidFill>
                  <a:srgbClr val="008000"/>
                </a:solidFill>
              </a:rPr>
            </a:br>
            <a:r>
              <a:rPr lang="ru-RU" sz="2800" b="1" i="1" dirty="0">
                <a:solidFill>
                  <a:srgbClr val="008000"/>
                </a:solidFill>
              </a:rPr>
              <a:t>по уровню сложности</a:t>
            </a:r>
            <a:endParaRPr lang="ru-RU" sz="3200" b="1" i="1" dirty="0">
              <a:solidFill>
                <a:srgbClr val="008000"/>
              </a:solidFill>
            </a:endParaRPr>
          </a:p>
        </p:txBody>
      </p:sp>
      <p:sp>
        <p:nvSpPr>
          <p:cNvPr id="3" name="Содержимое 2"/>
          <p:cNvSpPr>
            <a:spLocks noGrp="1"/>
          </p:cNvSpPr>
          <p:nvPr>
            <p:ph idx="1"/>
          </p:nvPr>
        </p:nvSpPr>
        <p:spPr>
          <a:xfrm>
            <a:off x="395536" y="1628800"/>
            <a:ext cx="8229600" cy="5000660"/>
          </a:xfrm>
        </p:spPr>
        <p:txBody>
          <a:bodyPr/>
          <a:lstStyle/>
          <a:p>
            <a:pPr>
              <a:buNone/>
            </a:pPr>
            <a:r>
              <a:rPr lang="ru-RU" sz="2800" b="1" i="1" dirty="0" smtClean="0">
                <a:latin typeface="Times New Roman" pitchFamily="18" charset="0"/>
                <a:cs typeface="Times New Roman" pitchFamily="18" charset="0"/>
              </a:rPr>
              <a:t>Повышенный уровень</a:t>
            </a:r>
            <a:r>
              <a:rPr lang="ru-RU" sz="2800" dirty="0" smtClean="0">
                <a:latin typeface="Times New Roman" pitchFamily="18" charset="0"/>
                <a:cs typeface="Times New Roman" pitchFamily="18" charset="0"/>
              </a:rPr>
              <a:t> </a:t>
            </a:r>
          </a:p>
          <a:p>
            <a:r>
              <a:rPr lang="ru-RU" sz="2400" dirty="0" smtClean="0">
                <a:latin typeface="Times New Roman" pitchFamily="18" charset="0"/>
                <a:cs typeface="Times New Roman" pitchFamily="18" charset="0"/>
              </a:rPr>
              <a:t>решение комплексных задач, интегрирующих знания из разных тем курса; </a:t>
            </a:r>
          </a:p>
          <a:p>
            <a:r>
              <a:rPr lang="ru-RU" sz="2400" dirty="0" smtClean="0">
                <a:latin typeface="Times New Roman" pitchFamily="18" charset="0"/>
                <a:cs typeface="Times New Roman" pitchFamily="18" charset="0"/>
              </a:rPr>
              <a:t>уверенное владение формально-оперативным аппаратом; </a:t>
            </a:r>
          </a:p>
          <a:p>
            <a:r>
              <a:rPr lang="ru-RU" sz="2400" dirty="0" smtClean="0">
                <a:latin typeface="Times New Roman" pitchFamily="18" charset="0"/>
                <a:cs typeface="Times New Roman" pitchFamily="18" charset="0"/>
              </a:rPr>
              <a:t>свободное оперирование геометрическими фактами.</a:t>
            </a:r>
          </a:p>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0282" y="260648"/>
            <a:ext cx="8229600" cy="1143000"/>
          </a:xfrm>
        </p:spPr>
        <p:txBody>
          <a:bodyPr/>
          <a:lstStyle/>
          <a:p>
            <a:r>
              <a:rPr lang="ru-RU" b="1" dirty="0">
                <a:solidFill>
                  <a:srgbClr val="008000"/>
                </a:solidFill>
              </a:rPr>
              <a:t>Дифференцируемость</a:t>
            </a:r>
            <a:br>
              <a:rPr lang="ru-RU" b="1" dirty="0">
                <a:solidFill>
                  <a:srgbClr val="008000"/>
                </a:solidFill>
              </a:rPr>
            </a:br>
            <a:r>
              <a:rPr lang="ru-RU" sz="2800" b="1" i="1" dirty="0">
                <a:solidFill>
                  <a:srgbClr val="008000"/>
                </a:solidFill>
              </a:rPr>
              <a:t>по уровню сложности</a:t>
            </a:r>
            <a:endParaRPr lang="ru-RU" i="1" dirty="0"/>
          </a:p>
        </p:txBody>
      </p:sp>
      <p:sp>
        <p:nvSpPr>
          <p:cNvPr id="3" name="Объект 2"/>
          <p:cNvSpPr>
            <a:spLocks noGrp="1"/>
          </p:cNvSpPr>
          <p:nvPr>
            <p:ph idx="1"/>
          </p:nvPr>
        </p:nvSpPr>
        <p:spPr/>
        <p:txBody>
          <a:bodyPr/>
          <a:lstStyle/>
          <a:p>
            <a:pPr marL="0" lvl="0" indent="0" algn="just">
              <a:lnSpc>
                <a:spcPct val="115000"/>
              </a:lnSpc>
              <a:spcAft>
                <a:spcPts val="0"/>
              </a:spcAft>
              <a:buSzPts val="1400"/>
              <a:buNone/>
            </a:pPr>
            <a:r>
              <a:rPr lang="ru-RU" sz="2400" dirty="0">
                <a:latin typeface="Times New Roman" panose="02020603050405020304" pitchFamily="18" charset="0"/>
                <a:ea typeface="Calibri" panose="020F0502020204030204" pitchFamily="34" charset="0"/>
                <a:cs typeface="Times New Roman" panose="02020603050405020304" pitchFamily="18" charset="0"/>
              </a:rPr>
              <a:t>В работу следует включить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70-80 % заданий базового</a:t>
            </a:r>
            <a:r>
              <a:rPr lang="ru-RU" sz="2400" dirty="0">
                <a:latin typeface="Times New Roman" panose="02020603050405020304" pitchFamily="18" charset="0"/>
                <a:ea typeface="Calibri" panose="020F0502020204030204" pitchFamily="34" charset="0"/>
                <a:cs typeface="Times New Roman" panose="02020603050405020304" pitchFamily="18" charset="0"/>
              </a:rPr>
              <a:t> уровня сложности и </a:t>
            </a:r>
            <a:r>
              <a:rPr lang="ru-RU" sz="2400" b="1" dirty="0">
                <a:latin typeface="Times New Roman" panose="02020603050405020304" pitchFamily="18" charset="0"/>
                <a:ea typeface="Calibri" panose="020F0502020204030204" pitchFamily="34" charset="0"/>
                <a:cs typeface="Times New Roman" panose="02020603050405020304" pitchFamily="18" charset="0"/>
              </a:rPr>
              <a:t>20-30 % заданий повышенного</a:t>
            </a:r>
            <a:r>
              <a:rPr lang="ru-RU" sz="2400" dirty="0">
                <a:latin typeface="Times New Roman" panose="02020603050405020304" pitchFamily="18" charset="0"/>
                <a:ea typeface="Calibri" panose="020F0502020204030204" pitchFamily="34" charset="0"/>
                <a:cs typeface="Times New Roman" panose="02020603050405020304" pitchFamily="18" charset="0"/>
              </a:rPr>
              <a:t> уровня сложности (например, в работе из 15 заданий  должно быть 11-12 заданий базового уровня сложности и 3-4 задания повышенного уровня сложности).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SzPts val="1400"/>
              <a:buNone/>
            </a:pPr>
            <a:r>
              <a:rPr lang="ru-RU" sz="2400" dirty="0">
                <a:latin typeface="Times New Roman" panose="02020603050405020304" pitchFamily="18" charset="0"/>
                <a:ea typeface="Calibri" panose="020F0502020204030204" pitchFamily="34" charset="0"/>
                <a:cs typeface="Times New Roman" panose="02020603050405020304" pitchFamily="18" charset="0"/>
              </a:rPr>
              <a:t>Чтобы дать возможность каждому учащемуся приступить к заданиям </a:t>
            </a:r>
            <a:r>
              <a:rPr lang="ru-RU" sz="2400" b="1" dirty="0">
                <a:latin typeface="Times New Roman" panose="02020603050405020304" pitchFamily="18" charset="0"/>
                <a:ea typeface="Calibri" panose="020F0502020204030204" pitchFamily="34" charset="0"/>
                <a:cs typeface="Times New Roman" panose="02020603050405020304" pitchFamily="18" charset="0"/>
              </a:rPr>
              <a:t>базового</a:t>
            </a:r>
            <a:r>
              <a:rPr lang="ru-RU" sz="2400" dirty="0">
                <a:latin typeface="Times New Roman" panose="02020603050405020304" pitchFamily="18" charset="0"/>
                <a:ea typeface="Calibri" panose="020F0502020204030204" pitchFamily="34" charset="0"/>
                <a:cs typeface="Times New Roman" panose="02020603050405020304" pitchFamily="18" charset="0"/>
              </a:rPr>
              <a:t> уровня их надо разместить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в начале текста</a:t>
            </a:r>
            <a:r>
              <a:rPr lang="ru-RU" sz="2400" dirty="0">
                <a:latin typeface="Times New Roman" panose="02020603050405020304" pitchFamily="18" charset="0"/>
                <a:ea typeface="Calibri" panose="020F0502020204030204" pitchFamily="34" charset="0"/>
                <a:cs typeface="Times New Roman" panose="02020603050405020304" pitchFamily="18" charset="0"/>
              </a:rPr>
              <a:t> работы, а задания </a:t>
            </a:r>
            <a:r>
              <a:rPr lang="ru-RU" sz="2400" b="1" dirty="0">
                <a:latin typeface="Times New Roman" panose="02020603050405020304" pitchFamily="18" charset="0"/>
                <a:ea typeface="Calibri" panose="020F0502020204030204" pitchFamily="34" charset="0"/>
                <a:cs typeface="Times New Roman" panose="02020603050405020304" pitchFamily="18" charset="0"/>
              </a:rPr>
              <a:t>повышенного</a:t>
            </a:r>
            <a:r>
              <a:rPr lang="ru-RU" sz="2400" dirty="0">
                <a:latin typeface="Times New Roman" panose="02020603050405020304" pitchFamily="18" charset="0"/>
                <a:ea typeface="Calibri" panose="020F0502020204030204" pitchFamily="34" charset="0"/>
                <a:cs typeface="Times New Roman" panose="02020603050405020304" pitchFamily="18" charset="0"/>
              </a:rPr>
              <a:t> уровня поместить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в конце</a:t>
            </a:r>
            <a:r>
              <a:rPr lang="ru-RU" sz="2400"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450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Перевод в 5-балльную шкалу:</a:t>
            </a:r>
            <a:br>
              <a:rPr lang="ru-RU" dirty="0"/>
            </a:br>
            <a:endParaRPr lang="ru-RU" dirty="0"/>
          </a:p>
        </p:txBody>
      </p:sp>
      <p:sp>
        <p:nvSpPr>
          <p:cNvPr id="3" name="Объект 2"/>
          <p:cNvSpPr>
            <a:spLocks noGrp="1"/>
          </p:cNvSpPr>
          <p:nvPr>
            <p:ph idx="1"/>
          </p:nvPr>
        </p:nvSpPr>
        <p:spPr>
          <a:xfrm>
            <a:off x="457200" y="1600200"/>
            <a:ext cx="8229600" cy="5069160"/>
          </a:xfrm>
        </p:spPr>
        <p:txBody>
          <a:bodyPr/>
          <a:lstStyle/>
          <a:p>
            <a:pPr marL="457200" algn="just">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Не </a:t>
            </a:r>
            <a:r>
              <a:rPr lang="ru-RU" dirty="0">
                <a:latin typeface="Times New Roman" panose="02020603050405020304" pitchFamily="18" charset="0"/>
                <a:ea typeface="Calibri" panose="020F0502020204030204" pitchFamily="34" charset="0"/>
                <a:cs typeface="Times New Roman" panose="02020603050405020304" pitchFamily="18" charset="0"/>
              </a:rPr>
              <a:t>менее 65% от количества заданий базового уровня – </a:t>
            </a:r>
            <a:r>
              <a:rPr lang="ru-RU" b="1" i="1" dirty="0">
                <a:latin typeface="Times New Roman" panose="02020603050405020304" pitchFamily="18" charset="0"/>
                <a:ea typeface="Calibri" panose="020F0502020204030204" pitchFamily="34" charset="0"/>
                <a:cs typeface="Times New Roman" panose="02020603050405020304" pitchFamily="18" charset="0"/>
              </a:rPr>
              <a:t>отметка 3</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100% заданий базового уровня +не более 50% от количества заданий повышенного уровня – </a:t>
            </a:r>
            <a:r>
              <a:rPr lang="ru-RU" b="1" i="1" dirty="0">
                <a:latin typeface="Times New Roman" panose="02020603050405020304" pitchFamily="18" charset="0"/>
                <a:ea typeface="Calibri" panose="020F0502020204030204" pitchFamily="34" charset="0"/>
                <a:cs typeface="Times New Roman" panose="02020603050405020304" pitchFamily="18" charset="0"/>
              </a:rPr>
              <a:t>отметка 4</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1000"/>
              </a:spcAft>
            </a:pPr>
            <a:r>
              <a:rPr lang="ru-RU" dirty="0">
                <a:latin typeface="Times New Roman" panose="02020603050405020304" pitchFamily="18" charset="0"/>
                <a:ea typeface="Calibri" panose="020F0502020204030204" pitchFamily="34" charset="0"/>
                <a:cs typeface="Times New Roman" panose="02020603050405020304" pitchFamily="18" charset="0"/>
              </a:rPr>
              <a:t>    100% заданий базового уровня + более 50% от количества заданий повышенного уровня – </a:t>
            </a:r>
            <a:r>
              <a:rPr lang="ru-RU" b="1" i="1" dirty="0">
                <a:latin typeface="Times New Roman" panose="02020603050405020304" pitchFamily="18" charset="0"/>
                <a:ea typeface="Calibri" panose="020F0502020204030204" pitchFamily="34" charset="0"/>
                <a:cs typeface="Times New Roman" panose="02020603050405020304" pitchFamily="18" charset="0"/>
              </a:rPr>
              <a:t>отметка 5</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778790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b="1" dirty="0" smtClean="0">
                <a:solidFill>
                  <a:srgbClr val="008000"/>
                </a:solidFill>
              </a:rPr>
              <a:t>Вывод</a:t>
            </a:r>
            <a:endParaRPr lang="ru-RU" b="1" dirty="0">
              <a:solidFill>
                <a:srgbClr val="008000"/>
              </a:solidFill>
            </a:endParaRPr>
          </a:p>
        </p:txBody>
      </p:sp>
      <p:sp>
        <p:nvSpPr>
          <p:cNvPr id="3" name="Содержимое 2"/>
          <p:cNvSpPr>
            <a:spLocks noGrp="1"/>
          </p:cNvSpPr>
          <p:nvPr>
            <p:ph idx="1"/>
          </p:nvPr>
        </p:nvSpPr>
        <p:spPr>
          <a:xfrm>
            <a:off x="500034" y="1428736"/>
            <a:ext cx="8229600" cy="4357718"/>
          </a:xfrm>
        </p:spPr>
        <p:txBody>
          <a:bodyPr/>
          <a:lstStyle/>
          <a:p>
            <a:pPr algn="just"/>
            <a:r>
              <a:rPr lang="ru-RU" sz="2400" dirty="0" smtClean="0">
                <a:latin typeface="Times New Roman" pitchFamily="18" charset="0"/>
                <a:cs typeface="Times New Roman" pitchFamily="18" charset="0"/>
              </a:rPr>
              <a:t> Каждое ТЗ обеспечивают проверку овладения планируемыми результатами в рубрике «Учащийся научится»</a:t>
            </a:r>
          </a:p>
          <a:p>
            <a:pPr algn="just"/>
            <a:r>
              <a:rPr lang="ru-RU" sz="2400" dirty="0" smtClean="0">
                <a:latin typeface="Times New Roman" pitchFamily="18" charset="0"/>
                <a:cs typeface="Times New Roman" pitchFamily="18" charset="0"/>
              </a:rPr>
              <a:t>Каждое ТЗ отнести к определенному элементу содержания учебного предмета, к определенному виду деятельности.</a:t>
            </a:r>
          </a:p>
          <a:p>
            <a:pPr algn="just"/>
            <a:r>
              <a:rPr lang="ru-RU" sz="2400" dirty="0" smtClean="0">
                <a:latin typeface="Times New Roman" pitchFamily="18" charset="0"/>
                <a:cs typeface="Times New Roman" pitchFamily="18" charset="0"/>
              </a:rPr>
              <a:t>Каждое ТЗ представляет учебные или жизненные ситуации, которые нужно разрешить средствами предмета, используя полученные знания</a:t>
            </a:r>
          </a:p>
          <a:p>
            <a:pPr algn="just"/>
            <a:r>
              <a:rPr lang="ru-RU" sz="2400" dirty="0" smtClean="0">
                <a:latin typeface="Times New Roman" pitchFamily="18" charset="0"/>
                <a:cs typeface="Times New Roman" pitchFamily="18" charset="0"/>
              </a:rPr>
              <a:t> Определить, какому уровню усвоения учебного    материала соответствует данное ТЗ.</a:t>
            </a:r>
          </a:p>
          <a:p>
            <a:endParaRPr lang="ru-RU" sz="2800" dirty="0" smtClean="0">
              <a:latin typeface="Times New Roman" pitchFamily="18" charset="0"/>
              <a:cs typeface="Times New Roman" pitchFamily="18" charset="0"/>
            </a:endParaRPr>
          </a:p>
          <a:p>
            <a:pPr>
              <a:buNone/>
            </a:pPr>
            <a:endParaRPr lang="ru-RU" sz="2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21361" t="8587" r="35682" b="7090"/>
          <a:stretch/>
        </p:blipFill>
        <p:spPr>
          <a:xfrm>
            <a:off x="683568" y="0"/>
            <a:ext cx="8064896" cy="6858000"/>
          </a:xfrm>
          <a:prstGeom prst="rect">
            <a:avLst/>
          </a:prstGeom>
        </p:spPr>
      </p:pic>
    </p:spTree>
    <p:extLst>
      <p:ext uri="{BB962C8B-B14F-4D97-AF65-F5344CB8AC3E}">
        <p14:creationId xmlns:p14="http://schemas.microsoft.com/office/powerpoint/2010/main" val="417538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dirty="0" smtClean="0">
                <a:solidFill>
                  <a:srgbClr val="008000"/>
                </a:solidFill>
              </a:rPr>
              <a:t>УУД</a:t>
            </a:r>
            <a:endParaRPr lang="ru-RU" sz="4800" b="1" dirty="0">
              <a:solidFill>
                <a:srgbClr val="008000"/>
              </a:solidFill>
            </a:endParaRPr>
          </a:p>
        </p:txBody>
      </p:sp>
      <p:pic>
        <p:nvPicPr>
          <p:cNvPr id="4" name="Объект 3"/>
          <p:cNvPicPr>
            <a:picLocks noGrp="1" noChangeAspect="1"/>
          </p:cNvPicPr>
          <p:nvPr>
            <p:ph idx="1"/>
          </p:nvPr>
        </p:nvPicPr>
        <p:blipFill rotWithShape="1">
          <a:blip r:embed="rId2"/>
          <a:srcRect r="7215"/>
          <a:stretch/>
        </p:blipFill>
        <p:spPr>
          <a:xfrm>
            <a:off x="2267744" y="1092171"/>
            <a:ext cx="5328592" cy="3115326"/>
          </a:xfrm>
          <a:prstGeom prst="rect">
            <a:avLst/>
          </a:prstGeom>
        </p:spPr>
      </p:pic>
    </p:spTree>
    <p:extLst>
      <p:ext uri="{BB962C8B-B14F-4D97-AF65-F5344CB8AC3E}">
        <p14:creationId xmlns:p14="http://schemas.microsoft.com/office/powerpoint/2010/main" val="238027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8229600" cy="1339552"/>
          </a:xfrm>
        </p:spPr>
        <p:txBody>
          <a:bodyPr/>
          <a:lstStyle/>
          <a:p>
            <a:r>
              <a:rPr lang="ru-RU" b="1" dirty="0" smtClean="0">
                <a:solidFill>
                  <a:srgbClr val="008000"/>
                </a:solidFill>
                <a:latin typeface="Times New Roman" panose="02020603050405020304" pitchFamily="18" charset="0"/>
                <a:ea typeface="Calibri" panose="020F0502020204030204" pitchFamily="34" charset="0"/>
              </a:rPr>
              <a:t>Универсальные </a:t>
            </a:r>
            <a:r>
              <a:rPr lang="ru-RU" b="1" dirty="0">
                <a:solidFill>
                  <a:srgbClr val="008000"/>
                </a:solidFill>
                <a:latin typeface="Times New Roman" panose="02020603050405020304" pitchFamily="18" charset="0"/>
                <a:ea typeface="Calibri" panose="020F0502020204030204" pitchFamily="34" charset="0"/>
              </a:rPr>
              <a:t>способы действия</a:t>
            </a:r>
            <a:endParaRPr lang="ru-RU" dirty="0">
              <a:solidFill>
                <a:srgbClr val="008000"/>
              </a:solidFill>
            </a:endParaRPr>
          </a:p>
        </p:txBody>
      </p:sp>
      <p:sp>
        <p:nvSpPr>
          <p:cNvPr id="3" name="Объект 2"/>
          <p:cNvSpPr>
            <a:spLocks noGrp="1"/>
          </p:cNvSpPr>
          <p:nvPr>
            <p:ph idx="1"/>
          </p:nvPr>
        </p:nvSpPr>
        <p:spPr/>
        <p:txBody>
          <a:bodyPr/>
          <a:lstStyle/>
          <a:p>
            <a:pPr marL="0" lvl="0" indent="450215" algn="just" fontAlgn="auto">
              <a:lnSpc>
                <a:spcPct val="107000"/>
              </a:lnSpc>
              <a:spcBef>
                <a:spcPts val="0"/>
              </a:spcBef>
              <a:spcAft>
                <a:spcPts val="0"/>
              </a:spcAft>
              <a:buNone/>
            </a:pP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 </a:t>
            </a:r>
            <a:r>
              <a:rPr lang="ru-RU" sz="2400" kern="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данной </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группе относятся </a:t>
            </a:r>
            <a:r>
              <a:rPr lang="ru-RU" sz="2400" i="1"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все познавательные УУД (логические и информационные) и часть коммуникативных (те, что связаны с формулированием и доказательством своей точки зрения, поиском информации, построением вопросов)</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450215" algn="just" fontAlgn="auto">
              <a:lnSpc>
                <a:spcPct val="107000"/>
              </a:lnSpc>
              <a:spcBef>
                <a:spcPts val="0"/>
              </a:spcBef>
              <a:spcAft>
                <a:spcPts val="0"/>
              </a:spcAft>
              <a:buNone/>
            </a:pPr>
            <a:r>
              <a:rPr lang="ru-RU" sz="2400" kern="1200" dirty="0">
                <a:solidFill>
                  <a:srgbClr val="000000"/>
                </a:solidFill>
                <a:latin typeface="Times New Roman" panose="02020603050405020304" pitchFamily="18" charset="0"/>
                <a:ea typeface="Calibri" panose="020F0502020204030204" pitchFamily="34" charset="0"/>
              </a:rPr>
              <a:t>Педагогическая задача по отношению к данной группе УУД заключается в </a:t>
            </a:r>
            <a:r>
              <a:rPr lang="ru-RU" sz="2400" kern="1200" dirty="0">
                <a:solidFill>
                  <a:srgbClr val="C00000"/>
                </a:solidFill>
                <a:latin typeface="Times New Roman" panose="02020603050405020304" pitchFamily="18" charset="0"/>
                <a:ea typeface="Calibri" panose="020F0502020204030204" pitchFamily="34" charset="0"/>
              </a:rPr>
              <a:t>передаче</a:t>
            </a:r>
            <a:r>
              <a:rPr lang="ru-RU" sz="2400" kern="1200" dirty="0">
                <a:solidFill>
                  <a:srgbClr val="000000"/>
                </a:solidFill>
                <a:latin typeface="Times New Roman" panose="02020603050405020304" pitchFamily="18" charset="0"/>
                <a:ea typeface="Calibri" panose="020F0502020204030204" pitchFamily="34" charset="0"/>
              </a:rPr>
              <a:t> учащимся </a:t>
            </a:r>
            <a:r>
              <a:rPr lang="ru-RU" sz="2400" kern="1200" dirty="0">
                <a:solidFill>
                  <a:srgbClr val="C00000"/>
                </a:solidFill>
                <a:latin typeface="Times New Roman" panose="02020603050405020304" pitchFamily="18" charset="0"/>
                <a:ea typeface="Calibri" panose="020F0502020204030204" pitchFamily="34" charset="0"/>
              </a:rPr>
              <a:t>способа действий и формирования </a:t>
            </a:r>
            <a:r>
              <a:rPr lang="ru-RU" sz="2400" kern="1200" dirty="0">
                <a:solidFill>
                  <a:srgbClr val="000000"/>
                </a:solidFill>
                <a:latin typeface="Times New Roman" panose="02020603050405020304" pitchFamily="18" charset="0"/>
                <a:ea typeface="Calibri" panose="020F0502020204030204" pitchFamily="34" charset="0"/>
              </a:rPr>
              <a:t>на его основе </a:t>
            </a:r>
            <a:r>
              <a:rPr lang="ru-RU" sz="2400" kern="1200" dirty="0">
                <a:solidFill>
                  <a:srgbClr val="C00000"/>
                </a:solidFill>
                <a:latin typeface="Times New Roman" panose="02020603050405020304" pitchFamily="18" charset="0"/>
                <a:ea typeface="Calibri" panose="020F0502020204030204" pitchFamily="34" charset="0"/>
              </a:rPr>
              <a:t>умения</a:t>
            </a:r>
            <a:r>
              <a:rPr lang="ru-RU" sz="2400" kern="1200" dirty="0">
                <a:solidFill>
                  <a:srgbClr val="000000"/>
                </a:solidFill>
                <a:latin typeface="Times New Roman" panose="02020603050405020304" pitchFamily="18" charset="0"/>
                <a:ea typeface="Calibri" panose="020F0502020204030204" pitchFamily="34" charset="0"/>
              </a:rPr>
              <a:t>. </a:t>
            </a:r>
          </a:p>
          <a:p>
            <a:endParaRPr lang="ru-RU" dirty="0"/>
          </a:p>
        </p:txBody>
      </p:sp>
    </p:spTree>
    <p:extLst>
      <p:ext uri="{BB962C8B-B14F-4D97-AF65-F5344CB8AC3E}">
        <p14:creationId xmlns:p14="http://schemas.microsoft.com/office/powerpoint/2010/main" val="414638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32656"/>
            <a:ext cx="8229600" cy="1143000"/>
          </a:xfrm>
        </p:spPr>
        <p:txBody>
          <a:bodyPr/>
          <a:lstStyle/>
          <a:p>
            <a:r>
              <a:rPr lang="ru-RU" sz="3600" b="1" kern="1200" dirty="0" smtClean="0">
                <a:solidFill>
                  <a:srgbClr val="008000"/>
                </a:solidFill>
                <a:latin typeface="Times New Roman" panose="02020603050405020304" pitchFamily="18" charset="0"/>
                <a:ea typeface="Calibri" panose="020F0502020204030204" pitchFamily="34" charset="0"/>
              </a:rPr>
              <a:t>Структурные </a:t>
            </a:r>
            <a:r>
              <a:rPr lang="ru-RU" sz="3600" b="1" kern="1200" dirty="0">
                <a:solidFill>
                  <a:srgbClr val="008000"/>
                </a:solidFill>
                <a:latin typeface="Times New Roman" panose="02020603050405020304" pitchFamily="18" charset="0"/>
                <a:ea typeface="Calibri" panose="020F0502020204030204" pitchFamily="34" charset="0"/>
              </a:rPr>
              <a:t>элементы учебной деятельности</a:t>
            </a:r>
            <a:endParaRPr lang="ru-RU" sz="3600" dirty="0">
              <a:solidFill>
                <a:srgbClr val="008000"/>
              </a:solidFill>
            </a:endParaRPr>
          </a:p>
        </p:txBody>
      </p:sp>
      <p:sp>
        <p:nvSpPr>
          <p:cNvPr id="3" name="Объект 2"/>
          <p:cNvSpPr>
            <a:spLocks noGrp="1"/>
          </p:cNvSpPr>
          <p:nvPr>
            <p:ph idx="1"/>
          </p:nvPr>
        </p:nvSpPr>
        <p:spPr>
          <a:xfrm>
            <a:off x="457200" y="1600200"/>
            <a:ext cx="8229600" cy="4925144"/>
          </a:xfrm>
        </p:spPr>
        <p:txBody>
          <a:bodyPr/>
          <a:lstStyle/>
          <a:p>
            <a:pPr marL="0" lvl="0" indent="450215" algn="just" fontAlgn="auto">
              <a:lnSpc>
                <a:spcPct val="107000"/>
              </a:lnSpc>
              <a:spcBef>
                <a:spcPts val="0"/>
              </a:spcBef>
              <a:spcAft>
                <a:spcPts val="0"/>
              </a:spcAft>
              <a:buNone/>
            </a:pPr>
            <a:r>
              <a:rPr lang="ru-RU" sz="2400" kern="1200" dirty="0">
                <a:solidFill>
                  <a:srgbClr val="000000"/>
                </a:solidFill>
                <a:latin typeface="Times New Roman" panose="02020603050405020304" pitchFamily="18" charset="0"/>
                <a:ea typeface="Calibri" panose="020F0502020204030204" pitchFamily="34" charset="0"/>
              </a:rPr>
              <a:t>Это способы, обеспечивающие осуществление учебной деятельности на разных ее </a:t>
            </a:r>
            <a:r>
              <a:rPr lang="ru-RU" sz="2400" kern="1200" dirty="0" smtClean="0">
                <a:solidFill>
                  <a:srgbClr val="000000"/>
                </a:solidFill>
                <a:latin typeface="Times New Roman" panose="02020603050405020304" pitchFamily="18" charset="0"/>
                <a:ea typeface="Calibri" panose="020F0502020204030204" pitchFamily="34" charset="0"/>
              </a:rPr>
              <a:t>этапах.</a:t>
            </a:r>
          </a:p>
          <a:p>
            <a:pPr marL="0" lvl="0" indent="450215" algn="just" fontAlgn="auto">
              <a:lnSpc>
                <a:spcPct val="107000"/>
              </a:lnSpc>
              <a:spcBef>
                <a:spcPts val="0"/>
              </a:spcBef>
              <a:spcAft>
                <a:spcPts val="0"/>
              </a:spcAft>
              <a:buNone/>
            </a:pPr>
            <a:r>
              <a:rPr lang="ru-RU" sz="2400" kern="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Важной </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особенностью УУД данной группы является то, что вне конкретной деятельности они не существуют. </a:t>
            </a:r>
            <a:r>
              <a:rPr lang="ru-RU" sz="24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Передавать</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учащимся </a:t>
            </a:r>
            <a:r>
              <a:rPr lang="ru-RU" sz="24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способы </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осуществления их можно только </a:t>
            </a:r>
            <a:r>
              <a:rPr lang="ru-RU" sz="24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в процессе </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специально организуемой (</a:t>
            </a:r>
            <a:r>
              <a:rPr lang="ru-RU" sz="24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учебной</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или </a:t>
            </a:r>
            <a:r>
              <a:rPr lang="ru-RU" sz="24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практической деятельности</a:t>
            </a:r>
            <a:r>
              <a:rPr lang="ru-RU" sz="2400" kern="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450215" algn="just" fontAlgn="auto">
              <a:lnSpc>
                <a:spcPct val="107000"/>
              </a:lnSpc>
              <a:spcBef>
                <a:spcPts val="0"/>
              </a:spcBef>
              <a:spcAft>
                <a:spcPts val="0"/>
              </a:spcAft>
              <a:buNone/>
            </a:pPr>
            <a:r>
              <a:rPr lang="ru-RU" sz="2400" kern="1200" dirty="0">
                <a:solidFill>
                  <a:srgbClr val="000000"/>
                </a:solidFill>
                <a:latin typeface="Times New Roman" panose="02020603050405020304" pitchFamily="18" charset="0"/>
                <a:ea typeface="Calibri" panose="020F0502020204030204" pitchFamily="34" charset="0"/>
              </a:rPr>
              <a:t>К этой группе УУД относятся </a:t>
            </a:r>
            <a:r>
              <a:rPr lang="ru-RU" sz="2400" i="1" kern="1200" dirty="0">
                <a:solidFill>
                  <a:srgbClr val="000000"/>
                </a:solidFill>
                <a:latin typeface="Times New Roman" panose="02020603050405020304" pitchFamily="18" charset="0"/>
                <a:ea typeface="Calibri" panose="020F0502020204030204" pitchFamily="34" charset="0"/>
              </a:rPr>
              <a:t>все регулятивные универсальные учебные действия и часть коммуникативных</a:t>
            </a:r>
            <a:r>
              <a:rPr lang="ru-RU" sz="2400" kern="1200" dirty="0">
                <a:solidFill>
                  <a:srgbClr val="000000"/>
                </a:solidFill>
                <a:latin typeface="Times New Roman" panose="02020603050405020304" pitchFamily="18" charset="0"/>
                <a:ea typeface="Calibri" panose="020F0502020204030204" pitchFamily="34" charset="0"/>
              </a:rPr>
              <a:t>. Конкретно, те коммуникативные УУД, которые обеспечивают осуществление групповой </a:t>
            </a:r>
            <a:r>
              <a:rPr lang="ru-RU" sz="2400" kern="1200" dirty="0" smtClean="0">
                <a:solidFill>
                  <a:srgbClr val="000000"/>
                </a:solidFill>
                <a:latin typeface="Times New Roman" panose="02020603050405020304" pitchFamily="18" charset="0"/>
                <a:ea typeface="Calibri" panose="020F0502020204030204" pitchFamily="34" charset="0"/>
              </a:rPr>
              <a:t>деятельности.</a:t>
            </a:r>
            <a:endParaRPr lang="ru-RU" sz="2400" kern="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219250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808522"/>
          </a:xfrm>
        </p:spPr>
        <p:txBody>
          <a:bodyPr/>
          <a:lstStyle/>
          <a:p>
            <a:r>
              <a:rPr lang="ru-RU" sz="2400" dirty="0"/>
              <a:t>Основные подходы, реализуемые системой оценки в соответствии с ФГОС</a:t>
            </a:r>
            <a:r>
              <a:rPr lang="ru-RU" dirty="0" smtClean="0"/>
              <a:t/>
            </a:r>
            <a:br>
              <a:rPr lang="ru-RU" dirty="0" smtClean="0"/>
            </a:br>
            <a:endParaRPr lang="ru-RU" dirty="0"/>
          </a:p>
        </p:txBody>
      </p:sp>
      <p:sp>
        <p:nvSpPr>
          <p:cNvPr id="3" name="Объект 2"/>
          <p:cNvSpPr>
            <a:spLocks noGrp="1"/>
          </p:cNvSpPr>
          <p:nvPr>
            <p:ph idx="1"/>
          </p:nvPr>
        </p:nvSpPr>
        <p:spPr>
          <a:xfrm>
            <a:off x="539552" y="1196752"/>
            <a:ext cx="8229600" cy="5328592"/>
          </a:xfrm>
        </p:spPr>
        <p:txBody>
          <a:bodyPr numCol="2"/>
          <a:lstStyle/>
          <a:p>
            <a:r>
              <a:rPr lang="ru-RU" b="1" dirty="0" smtClean="0"/>
              <a:t>системно-</a:t>
            </a:r>
            <a:r>
              <a:rPr lang="ru-RU" b="1" dirty="0" err="1" smtClean="0"/>
              <a:t>деятельностный</a:t>
            </a:r>
            <a:r>
              <a:rPr lang="ru-RU" b="1" dirty="0" smtClean="0"/>
              <a:t> подход</a:t>
            </a:r>
          </a:p>
          <a:p>
            <a:endParaRPr lang="ru-RU" b="1" dirty="0" smtClean="0"/>
          </a:p>
          <a:p>
            <a:r>
              <a:rPr lang="ru-RU" b="1" dirty="0" smtClean="0"/>
              <a:t>комплексный подход</a:t>
            </a:r>
          </a:p>
          <a:p>
            <a:endParaRPr lang="ru-RU" b="1" dirty="0" smtClean="0"/>
          </a:p>
          <a:p>
            <a:r>
              <a:rPr lang="ru-RU" b="1" dirty="0" smtClean="0"/>
              <a:t>уровневый подход</a:t>
            </a:r>
          </a:p>
          <a:p>
            <a:endParaRPr lang="ru-RU" b="1" dirty="0"/>
          </a:p>
          <a:p>
            <a:r>
              <a:rPr lang="ru-RU" sz="2100" dirty="0" smtClean="0"/>
              <a:t>Оценка </a:t>
            </a:r>
            <a:r>
              <a:rPr lang="ru-RU" sz="2100" dirty="0"/>
              <a:t>учебных достижений на </a:t>
            </a:r>
            <a:r>
              <a:rPr lang="ru-RU" sz="2100" dirty="0" err="1"/>
              <a:t>деятельностной</a:t>
            </a:r>
            <a:r>
              <a:rPr lang="ru-RU" sz="2100" dirty="0"/>
              <a:t> основе</a:t>
            </a:r>
          </a:p>
          <a:p>
            <a:endParaRPr lang="ru-RU" sz="2100" dirty="0" smtClean="0"/>
          </a:p>
          <a:p>
            <a:endParaRPr lang="ru-RU" sz="2100" dirty="0"/>
          </a:p>
          <a:p>
            <a:r>
              <a:rPr lang="ru-RU" sz="2100" dirty="0"/>
              <a:t>Оценка как предметных, так и </a:t>
            </a:r>
            <a:r>
              <a:rPr lang="ru-RU" sz="2100" dirty="0" err="1"/>
              <a:t>метапредметных</a:t>
            </a:r>
            <a:r>
              <a:rPr lang="ru-RU" sz="2100" dirty="0"/>
              <a:t> результатов</a:t>
            </a:r>
          </a:p>
          <a:p>
            <a:endParaRPr lang="ru-RU" sz="2100" dirty="0" smtClean="0"/>
          </a:p>
          <a:p>
            <a:endParaRPr lang="ru-RU" sz="2100" dirty="0"/>
          </a:p>
          <a:p>
            <a:r>
              <a:rPr lang="ru-RU" sz="2100" dirty="0" smtClean="0"/>
              <a:t>Уровневый </a:t>
            </a:r>
            <a:r>
              <a:rPr lang="ru-RU" sz="2100" dirty="0"/>
              <a:t>подход к содержанию оценки и интерпретации результатов</a:t>
            </a:r>
          </a:p>
        </p:txBody>
      </p:sp>
    </p:spTree>
    <p:extLst>
      <p:ext uri="{BB962C8B-B14F-4D97-AF65-F5344CB8AC3E}">
        <p14:creationId xmlns:p14="http://schemas.microsoft.com/office/powerpoint/2010/main" val="264804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0"/>
            <a:ext cx="8001024" cy="1071570"/>
          </a:xfrm>
        </p:spPr>
        <p:txBody>
          <a:bodyPr/>
          <a:lstStyle/>
          <a:p>
            <a:r>
              <a:rPr lang="ru-RU" sz="3600" b="1" dirty="0" smtClean="0">
                <a:solidFill>
                  <a:srgbClr val="008000"/>
                </a:solidFill>
              </a:rPr>
              <a:t>ПООП ООО</a:t>
            </a:r>
            <a:br>
              <a:rPr lang="ru-RU" sz="3600" b="1" dirty="0" smtClean="0">
                <a:solidFill>
                  <a:srgbClr val="008000"/>
                </a:solidFill>
              </a:rPr>
            </a:br>
            <a:r>
              <a:rPr lang="ru-RU" sz="3600" b="1" dirty="0" smtClean="0">
                <a:solidFill>
                  <a:srgbClr val="008000"/>
                </a:solidFill>
              </a:rPr>
              <a:t>(</a:t>
            </a:r>
            <a:r>
              <a:rPr lang="ru-RU" sz="3600" b="1" dirty="0" err="1" smtClean="0">
                <a:solidFill>
                  <a:srgbClr val="008000"/>
                </a:solidFill>
              </a:rPr>
              <a:t>из-во</a:t>
            </a:r>
            <a:r>
              <a:rPr lang="ru-RU" sz="3600" b="1" dirty="0" smtClean="0">
                <a:solidFill>
                  <a:srgbClr val="008000"/>
                </a:solidFill>
              </a:rPr>
              <a:t> «Просвещение»)</a:t>
            </a:r>
            <a:endParaRPr lang="ru-RU" sz="3600" b="1" dirty="0">
              <a:solidFill>
                <a:srgbClr val="008000"/>
              </a:solidFill>
            </a:endParaRPr>
          </a:p>
        </p:txBody>
      </p:sp>
      <p:sp>
        <p:nvSpPr>
          <p:cNvPr id="3" name="Содержимое 2"/>
          <p:cNvSpPr>
            <a:spLocks noGrp="1"/>
          </p:cNvSpPr>
          <p:nvPr>
            <p:ph idx="1"/>
          </p:nvPr>
        </p:nvSpPr>
        <p:spPr>
          <a:xfrm>
            <a:off x="571472" y="1214422"/>
            <a:ext cx="8229600" cy="5429288"/>
          </a:xfrm>
        </p:spPr>
        <p:txBody>
          <a:bodyPr/>
          <a:lstStyle/>
          <a:p>
            <a:pPr algn="just">
              <a:buNone/>
            </a:pPr>
            <a:r>
              <a:rPr lang="ru-RU" sz="2000" dirty="0" smtClean="0">
                <a:latin typeface="Times New Roman" pitchFamily="18" charset="0"/>
                <a:cs typeface="Times New Roman" pitchFamily="18" charset="0"/>
              </a:rPr>
              <a:t>ПР представляют собой </a:t>
            </a:r>
            <a:r>
              <a:rPr lang="ru-RU" sz="2000" b="1" i="1" dirty="0" smtClean="0">
                <a:latin typeface="Times New Roman" pitchFamily="18" charset="0"/>
                <a:cs typeface="Times New Roman" pitchFamily="18" charset="0"/>
              </a:rPr>
              <a:t>систему ведущих целевых установок и ожидаемых результатов освоения всех компонентов, составляющих содержательную основу образовательной программы</a:t>
            </a:r>
            <a:r>
              <a:rPr lang="ru-RU" sz="2000" i="1" dirty="0" smtClean="0">
                <a:latin typeface="Times New Roman" pitchFamily="18" charset="0"/>
                <a:cs typeface="Times New Roman" pitchFamily="18" charset="0"/>
              </a:rPr>
              <a:t>.</a:t>
            </a:r>
          </a:p>
          <a:p>
            <a:pPr algn="just">
              <a:buNone/>
            </a:pPr>
            <a:r>
              <a:rPr lang="ru-RU" sz="2000" dirty="0" smtClean="0">
                <a:latin typeface="Times New Roman" pitchFamily="18" charset="0"/>
                <a:cs typeface="Times New Roman" pitchFamily="18" charset="0"/>
              </a:rPr>
              <a:t>Они обеспечивают связь между требованиями Стандарта, образовательным процессом и системой оценки результатов освоения ООП ООО, выступая </a:t>
            </a:r>
            <a:r>
              <a:rPr lang="ru-RU" sz="2000" b="1" i="1" dirty="0" smtClean="0">
                <a:latin typeface="Times New Roman" pitchFamily="18" charset="0"/>
                <a:cs typeface="Times New Roman" pitchFamily="18" charset="0"/>
              </a:rPr>
              <a:t>содержательной и </a:t>
            </a:r>
            <a:r>
              <a:rPr lang="ru-RU" sz="2000" b="1" i="1" dirty="0" err="1" smtClean="0">
                <a:latin typeface="Times New Roman" pitchFamily="18" charset="0"/>
                <a:cs typeface="Times New Roman" pitchFamily="18" charset="0"/>
              </a:rPr>
              <a:t>критериальной</a:t>
            </a:r>
            <a:r>
              <a:rPr lang="ru-RU" sz="2000" b="1" i="1" dirty="0" smtClean="0">
                <a:latin typeface="Times New Roman" pitchFamily="18" charset="0"/>
                <a:cs typeface="Times New Roman" pitchFamily="18" charset="0"/>
              </a:rPr>
              <a:t> основой для разработки… системы оценки</a:t>
            </a:r>
            <a:r>
              <a:rPr lang="ru-RU" sz="2000" dirty="0" smtClean="0">
                <a:latin typeface="Times New Roman" pitchFamily="18" charset="0"/>
                <a:cs typeface="Times New Roman" pitchFamily="18" charset="0"/>
              </a:rPr>
              <a:t>.</a:t>
            </a:r>
          </a:p>
          <a:p>
            <a:pPr algn="just">
              <a:buNone/>
            </a:pPr>
            <a:r>
              <a:rPr lang="ru-RU" sz="2000" dirty="0" smtClean="0">
                <a:latin typeface="Times New Roman" pitchFamily="18" charset="0"/>
                <a:cs typeface="Times New Roman" pitchFamily="18" charset="0"/>
              </a:rPr>
              <a:t>В соответствии с требованиями Стандарта </a:t>
            </a:r>
            <a:r>
              <a:rPr lang="ru-RU" sz="2000" b="1" i="1" dirty="0" smtClean="0">
                <a:latin typeface="Times New Roman" pitchFamily="18" charset="0"/>
                <a:cs typeface="Times New Roman" pitchFamily="18" charset="0"/>
              </a:rPr>
              <a:t>система планируемых результатов</a:t>
            </a:r>
            <a:r>
              <a:rPr lang="ru-RU" sz="2000" dirty="0" smtClean="0">
                <a:latin typeface="Times New Roman" pitchFamily="18" charset="0"/>
                <a:cs typeface="Times New Roman" pitchFamily="18" charset="0"/>
              </a:rPr>
              <a:t>- личностных, </a:t>
            </a:r>
            <a:r>
              <a:rPr lang="ru-RU" sz="2000" dirty="0" err="1" smtClean="0">
                <a:latin typeface="Times New Roman" pitchFamily="18" charset="0"/>
                <a:cs typeface="Times New Roman" pitchFamily="18" charset="0"/>
              </a:rPr>
              <a:t>метапредметных</a:t>
            </a:r>
            <a:r>
              <a:rPr lang="ru-RU" sz="2000" dirty="0" smtClean="0">
                <a:latin typeface="Times New Roman" pitchFamily="18" charset="0"/>
                <a:cs typeface="Times New Roman" pitchFamily="18" charset="0"/>
              </a:rPr>
              <a:t> и предметных- </a:t>
            </a:r>
            <a:r>
              <a:rPr lang="ru-RU" sz="2000" b="1" i="1" dirty="0" smtClean="0">
                <a:latin typeface="Times New Roman" pitchFamily="18" charset="0"/>
                <a:cs typeface="Times New Roman" pitchFamily="18" charset="0"/>
              </a:rPr>
              <a:t>устанавливает и описывает классы учебно-практических и учебно-познавательных задач,</a:t>
            </a:r>
            <a:r>
              <a:rPr lang="ru-RU" sz="2000" dirty="0" smtClean="0">
                <a:latin typeface="Times New Roman" pitchFamily="18" charset="0"/>
                <a:cs typeface="Times New Roman" pitchFamily="18" charset="0"/>
              </a:rPr>
              <a:t> которые осваивают обучающиеся в ходе обучения, особо выделяя среди них те, которые выносятся на итоговую оценку, в том числе ГИА выпускников.</a:t>
            </a:r>
          </a:p>
          <a:p>
            <a:pPr algn="just">
              <a:buNone/>
            </a:pPr>
            <a:r>
              <a:rPr lang="ru-RU" sz="2000" dirty="0" smtClean="0">
                <a:latin typeface="Times New Roman" pitchFamily="18" charset="0"/>
                <a:cs typeface="Times New Roman" pitchFamily="18" charset="0"/>
              </a:rPr>
              <a:t>Успешное выполнение этих задач требует от обучающихся </a:t>
            </a:r>
            <a:r>
              <a:rPr lang="ru-RU" sz="2000" i="1" dirty="0" smtClean="0">
                <a:latin typeface="Times New Roman" pitchFamily="18" charset="0"/>
                <a:cs typeface="Times New Roman" pitchFamily="18" charset="0"/>
              </a:rPr>
              <a:t>овладение системой  учебных действий с учебным материалом</a:t>
            </a:r>
            <a:r>
              <a:rPr lang="ru-RU" sz="2000" dirty="0" smtClean="0">
                <a:latin typeface="Times New Roman" pitchFamily="18" charset="0"/>
                <a:cs typeface="Times New Roman" pitchFamily="18" charset="0"/>
              </a:rPr>
              <a:t>, а прежде всего с </a:t>
            </a:r>
            <a:r>
              <a:rPr lang="ru-RU" sz="2000" i="1" dirty="0" smtClean="0">
                <a:latin typeface="Times New Roman" pitchFamily="18" charset="0"/>
                <a:cs typeface="Times New Roman" pitchFamily="18" charset="0"/>
              </a:rPr>
              <a:t>опорным  учебным материалом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031" t="19043" r="5077" b="698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008000"/>
                </a:solidFill>
              </a:rPr>
              <a:t>ПООП ООО</a:t>
            </a:r>
            <a:br>
              <a:rPr lang="ru-RU" sz="3200" b="1" dirty="0" smtClean="0">
                <a:solidFill>
                  <a:srgbClr val="008000"/>
                </a:solidFill>
              </a:rPr>
            </a:br>
            <a:r>
              <a:rPr lang="ru-RU" sz="3200" b="1" dirty="0" smtClean="0">
                <a:solidFill>
                  <a:srgbClr val="008000"/>
                </a:solidFill>
              </a:rPr>
              <a:t>(</a:t>
            </a:r>
            <a:r>
              <a:rPr lang="ru-RU" sz="3200" b="1" dirty="0" err="1" smtClean="0">
                <a:solidFill>
                  <a:srgbClr val="008000"/>
                </a:solidFill>
              </a:rPr>
              <a:t>из-во</a:t>
            </a:r>
            <a:r>
              <a:rPr lang="ru-RU" sz="3200" b="1" dirty="0" smtClean="0">
                <a:solidFill>
                  <a:srgbClr val="008000"/>
                </a:solidFill>
              </a:rPr>
              <a:t> «Просвещение»)</a:t>
            </a:r>
            <a:endParaRPr lang="ru-RU" sz="3200" dirty="0"/>
          </a:p>
        </p:txBody>
      </p:sp>
      <p:sp>
        <p:nvSpPr>
          <p:cNvPr id="3" name="Содержимое 2"/>
          <p:cNvSpPr>
            <a:spLocks noGrp="1"/>
          </p:cNvSpPr>
          <p:nvPr>
            <p:ph idx="1"/>
          </p:nvPr>
        </p:nvSpPr>
        <p:spPr>
          <a:xfrm>
            <a:off x="500034" y="1428736"/>
            <a:ext cx="8229600" cy="4900634"/>
          </a:xfrm>
        </p:spPr>
        <p:txBody>
          <a:bodyPr/>
          <a:lstStyle/>
          <a:p>
            <a:pPr>
              <a:buNone/>
            </a:pPr>
            <a:r>
              <a:rPr lang="ru-RU" sz="2000" b="1" i="1" dirty="0" smtClean="0">
                <a:latin typeface="Times New Roman" pitchFamily="18" charset="0"/>
                <a:cs typeface="Times New Roman" pitchFamily="18" charset="0"/>
              </a:rPr>
              <a:t>Для оценки динамики формирования предметных результатов</a:t>
            </a:r>
            <a:r>
              <a:rPr lang="ru-RU" sz="2000" dirty="0" smtClean="0">
                <a:latin typeface="Times New Roman" pitchFamily="18" charset="0"/>
                <a:cs typeface="Times New Roman" pitchFamily="18" charset="0"/>
              </a:rPr>
              <a:t> в системе </a:t>
            </a:r>
            <a:r>
              <a:rPr lang="ru-RU" sz="2000" dirty="0" err="1" smtClean="0">
                <a:latin typeface="Times New Roman" pitchFamily="18" charset="0"/>
                <a:cs typeface="Times New Roman" pitchFamily="18" charset="0"/>
              </a:rPr>
              <a:t>внутришкольного</a:t>
            </a:r>
            <a:r>
              <a:rPr lang="ru-RU" sz="2000" dirty="0" smtClean="0">
                <a:latin typeface="Times New Roman" pitchFamily="18" charset="0"/>
                <a:cs typeface="Times New Roman" pitchFamily="18" charset="0"/>
              </a:rPr>
              <a:t> мониторинга образовательных достижений целесообразно фиксировать и анализировать данные о </a:t>
            </a:r>
            <a:r>
              <a:rPr lang="ru-RU" sz="2000" dirty="0" err="1" smtClean="0">
                <a:latin typeface="Times New Roman" pitchFamily="18" charset="0"/>
                <a:cs typeface="Times New Roman" pitchFamily="18" charset="0"/>
              </a:rPr>
              <a:t>сформированности</a:t>
            </a:r>
            <a:r>
              <a:rPr lang="ru-RU" sz="2000" dirty="0" smtClean="0">
                <a:latin typeface="Times New Roman" pitchFamily="18" charset="0"/>
                <a:cs typeface="Times New Roman" pitchFamily="18" charset="0"/>
              </a:rPr>
              <a:t> умений и навыков, способствующих</a:t>
            </a:r>
            <a:r>
              <a:rPr lang="ru-RU" sz="2000" b="1" dirty="0" smtClean="0">
                <a:latin typeface="Times New Roman" pitchFamily="18" charset="0"/>
                <a:cs typeface="Times New Roman" pitchFamily="18" charset="0"/>
              </a:rPr>
              <a:t> освоению систематических знаний,</a:t>
            </a:r>
            <a:r>
              <a:rPr lang="ru-RU" sz="2000" dirty="0" smtClean="0">
                <a:latin typeface="Times New Roman" pitchFamily="18" charset="0"/>
                <a:cs typeface="Times New Roman" pitchFamily="18" charset="0"/>
              </a:rPr>
              <a:t> в том числе:</a:t>
            </a:r>
          </a:p>
          <a:p>
            <a:r>
              <a:rPr lang="ru-RU" sz="2000" i="1" dirty="0" smtClean="0">
                <a:latin typeface="Times New Roman" pitchFamily="18" charset="0"/>
                <a:cs typeface="Times New Roman" pitchFamily="18" charset="0"/>
              </a:rPr>
              <a:t>первичному ознакомлению, отработке и осознанию</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теоретических моделей и понятий</a:t>
            </a:r>
            <a:r>
              <a:rPr lang="ru-RU" sz="2000" dirty="0" smtClean="0">
                <a:latin typeface="Times New Roman" pitchFamily="18" charset="0"/>
                <a:cs typeface="Times New Roman" pitchFamily="18" charset="0"/>
              </a:rPr>
              <a:t> (общенаучных и базовых для данной области знания),</a:t>
            </a:r>
            <a:r>
              <a:rPr lang="ru-RU" sz="2000" i="1" dirty="0" smtClean="0">
                <a:latin typeface="Times New Roman" pitchFamily="18" charset="0"/>
                <a:cs typeface="Times New Roman" pitchFamily="18" charset="0"/>
              </a:rPr>
              <a:t> стандартных алгоритмов</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и процедур;</a:t>
            </a:r>
          </a:p>
          <a:p>
            <a:r>
              <a:rPr lang="ru-RU" sz="2000" i="1" dirty="0" smtClean="0">
                <a:latin typeface="Times New Roman" pitchFamily="18" charset="0"/>
                <a:cs typeface="Times New Roman" pitchFamily="18" charset="0"/>
              </a:rPr>
              <a:t>выявлению и осознанию сущности и особенностей</a:t>
            </a:r>
            <a:r>
              <a:rPr lang="ru-RU" sz="2000" dirty="0" smtClean="0">
                <a:latin typeface="Times New Roman" pitchFamily="18" charset="0"/>
                <a:cs typeface="Times New Roman" pitchFamily="18" charset="0"/>
              </a:rPr>
              <a:t> изучаемых объектов, процессов и явлений действительности (природных, социальных, культурных, технических и др.) в соответствии с содержанием конкретного учебного предмета,</a:t>
            </a:r>
            <a:r>
              <a:rPr lang="ru-RU" sz="2000" i="1" dirty="0" smtClean="0">
                <a:latin typeface="Times New Roman" pitchFamily="18" charset="0"/>
                <a:cs typeface="Times New Roman" pitchFamily="18" charset="0"/>
              </a:rPr>
              <a:t> созданию и использованию моделей</a:t>
            </a:r>
            <a:r>
              <a:rPr lang="ru-RU" sz="2000" dirty="0" smtClean="0">
                <a:latin typeface="Times New Roman" pitchFamily="18" charset="0"/>
                <a:cs typeface="Times New Roman" pitchFamily="18" charset="0"/>
              </a:rPr>
              <a:t> изучаемых объектов и процессов, схем;</a:t>
            </a:r>
          </a:p>
          <a:p>
            <a:r>
              <a:rPr lang="ru-RU" sz="2000" i="1" dirty="0" smtClean="0">
                <a:latin typeface="Times New Roman" pitchFamily="18" charset="0"/>
                <a:cs typeface="Times New Roman" pitchFamily="18" charset="0"/>
              </a:rPr>
              <a:t>выявлению и анализу существенных и устойчивых связей и отношений</a:t>
            </a:r>
            <a:r>
              <a:rPr lang="ru-RU" sz="2000" dirty="0" smtClean="0">
                <a:latin typeface="Times New Roman" pitchFamily="18" charset="0"/>
                <a:cs typeface="Times New Roman" pitchFamily="18" charset="0"/>
              </a:rPr>
              <a:t> между объектами и процессами.</a:t>
            </a:r>
            <a:endParaRPr lang="ru-RU" sz="2000" i="1" dirty="0" smtClean="0">
              <a:latin typeface="Times New Roman" pitchFamily="18" charset="0"/>
              <a:cs typeface="Times New Roman" pitchFamily="18" charset="0"/>
            </a:endParaRPr>
          </a:p>
          <a:p>
            <a:pPr>
              <a:buNone/>
            </a:pPr>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142976" y="571480"/>
            <a:ext cx="8229600" cy="1143000"/>
          </a:xfrm>
        </p:spPr>
        <p:txBody>
          <a:bodyPr/>
          <a:lstStyle/>
          <a:p>
            <a:pPr eaLnBrk="1" fontAlgn="auto" hangingPunct="1">
              <a:spcAft>
                <a:spcPts val="0"/>
              </a:spcAft>
              <a:defRPr/>
            </a:pPr>
            <a:r>
              <a:rPr lang="ru-RU" sz="3600" b="1" i="1" dirty="0" smtClean="0">
                <a:solidFill>
                  <a:srgbClr val="008000"/>
                </a:solidFill>
              </a:rPr>
              <a:t>Учебно-познавательная задача</a:t>
            </a:r>
            <a:endParaRPr lang="ru-RU" sz="3600" dirty="0" smtClean="0">
              <a:solidFill>
                <a:srgbClr val="008000"/>
              </a:solidFill>
            </a:endParaRPr>
          </a:p>
        </p:txBody>
      </p:sp>
      <p:sp>
        <p:nvSpPr>
          <p:cNvPr id="14339" name="Содержимое 2"/>
          <p:cNvSpPr>
            <a:spLocks noGrp="1"/>
          </p:cNvSpPr>
          <p:nvPr>
            <p:ph idx="1"/>
          </p:nvPr>
        </p:nvSpPr>
        <p:spPr/>
        <p:txBody>
          <a:bodyPr/>
          <a:lstStyle/>
          <a:p>
            <a:pPr eaLnBrk="1" hangingPunct="1">
              <a:buFont typeface="Arial" charset="0"/>
              <a:buNone/>
            </a:pPr>
            <a:r>
              <a:rPr lang="ru-RU" dirty="0" smtClean="0">
                <a:latin typeface="Times New Roman" pitchFamily="18" charset="0"/>
                <a:cs typeface="Times New Roman" pitchFamily="18" charset="0"/>
              </a:rPr>
              <a:t>    – это такое условие в учебных ситуациях, которое не только побуждает учеников к оперированию известными знаниями в новых ситуациях, но и </a:t>
            </a:r>
            <a:r>
              <a:rPr lang="ru-RU" b="1" i="1" dirty="0" smtClean="0">
                <a:latin typeface="Times New Roman" pitchFamily="18" charset="0"/>
                <a:cs typeface="Times New Roman" pitchFamily="18" charset="0"/>
              </a:rPr>
              <a:t>ведет к открытию новых способов действия </a:t>
            </a:r>
            <a:r>
              <a:rPr lang="ru-RU" dirty="0" smtClean="0">
                <a:latin typeface="Times New Roman" pitchFamily="18" charset="0"/>
                <a:cs typeface="Times New Roman" pitchFamily="18" charset="0"/>
              </a:rPr>
              <a:t>с предметным содержанием.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071538" y="357166"/>
            <a:ext cx="8229600" cy="1143000"/>
          </a:xfrm>
        </p:spPr>
        <p:txBody>
          <a:bodyPr/>
          <a:lstStyle/>
          <a:p>
            <a:pPr eaLnBrk="1" fontAlgn="auto" hangingPunct="1">
              <a:spcAft>
                <a:spcPts val="0"/>
              </a:spcAft>
              <a:defRPr/>
            </a:pPr>
            <a:r>
              <a:rPr lang="ru-RU" sz="3600" b="1" i="1" dirty="0" smtClean="0">
                <a:solidFill>
                  <a:srgbClr val="008000"/>
                </a:solidFill>
              </a:rPr>
              <a:t>Учебно-практическая задача</a:t>
            </a:r>
            <a:endParaRPr lang="ru-RU" sz="3600" dirty="0" smtClean="0">
              <a:solidFill>
                <a:srgbClr val="008000"/>
              </a:solidFill>
            </a:endParaRPr>
          </a:p>
        </p:txBody>
      </p:sp>
      <p:sp>
        <p:nvSpPr>
          <p:cNvPr id="16387" name="Содержимое 2"/>
          <p:cNvSpPr>
            <a:spLocks noGrp="1"/>
          </p:cNvSpPr>
          <p:nvPr>
            <p:ph idx="1"/>
          </p:nvPr>
        </p:nvSpPr>
        <p:spPr/>
        <p:txBody>
          <a:bodyPr/>
          <a:lstStyle/>
          <a:p>
            <a:pPr eaLnBrk="1" hangingPunct="1">
              <a:buFont typeface="Arial" charset="0"/>
              <a:buNone/>
            </a:pPr>
            <a:r>
              <a:rPr lang="ru-RU" b="1" i="1" dirty="0" smtClean="0"/>
              <a:t>    </a:t>
            </a:r>
            <a:r>
              <a:rPr lang="ru-RU" b="1"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это такая задача, которая ориентирована на применение (отработку) </a:t>
            </a:r>
            <a:r>
              <a:rPr lang="ru-RU" b="1" i="1" dirty="0" smtClean="0">
                <a:latin typeface="Times New Roman" pitchFamily="18" charset="0"/>
                <a:cs typeface="Times New Roman" pitchFamily="18" charset="0"/>
              </a:rPr>
              <a:t>уже освоенных способов действий</a:t>
            </a:r>
            <a:r>
              <a:rPr lang="ru-RU" dirty="0" smtClean="0">
                <a:latin typeface="Times New Roman" pitchFamily="18" charset="0"/>
                <a:cs typeface="Times New Roman" pitchFamily="18" charset="0"/>
              </a:rPr>
              <a:t> (знаний, умений) в известной школьникам ситуации, как правило, внутри конкретного учебного предмета.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4294967295"/>
          </p:nvPr>
        </p:nvSpPr>
        <p:spPr>
          <a:xfrm>
            <a:off x="6553200" y="6245225"/>
            <a:ext cx="2133600" cy="476250"/>
          </a:xfrm>
          <a:prstGeom prst="rect">
            <a:avLst/>
          </a:prstGeom>
        </p:spPr>
        <p:txBody>
          <a:bodyPr/>
          <a:lstStyle/>
          <a:p>
            <a:fld id="{CB9124E5-AB58-452E-91B8-817136CC05C0}" type="slidenum">
              <a:rPr lang="ru-RU"/>
              <a:pPr/>
              <a:t>9</a:t>
            </a:fld>
            <a:endParaRPr lang="ru-RU"/>
          </a:p>
        </p:txBody>
      </p:sp>
      <p:sp>
        <p:nvSpPr>
          <p:cNvPr id="21506" name="Text Box 2"/>
          <p:cNvSpPr txBox="1">
            <a:spLocks noChangeArrowheads="1"/>
          </p:cNvSpPr>
          <p:nvPr/>
        </p:nvSpPr>
        <p:spPr bwMode="auto">
          <a:xfrm>
            <a:off x="228600" y="381000"/>
            <a:ext cx="4343400" cy="6069013"/>
          </a:xfrm>
          <a:prstGeom prst="rect">
            <a:avLst/>
          </a:prstGeom>
          <a:solidFill>
            <a:srgbClr val="DDDDDD"/>
          </a:solidFill>
          <a:ln w="9525">
            <a:solidFill>
              <a:schemeClr val="tx1"/>
            </a:solidFill>
            <a:prstDash val="dash"/>
            <a:miter lim="800000"/>
            <a:headEnd/>
            <a:tailEnd/>
          </a:ln>
          <a:effectLst/>
        </p:spPr>
        <p:txBody>
          <a:bodyPr>
            <a:spAutoFit/>
          </a:bodyPr>
          <a:lstStyle/>
          <a:p>
            <a:r>
              <a:rPr lang="ru-RU"/>
              <a:t>	</a:t>
            </a:r>
            <a:r>
              <a:rPr lang="ru-RU" b="1"/>
              <a:t>Примерная ООП ООО</a:t>
            </a:r>
          </a:p>
          <a:p>
            <a:r>
              <a:rPr lang="ru-RU" sz="1700"/>
              <a:t>Направленные на формирование и оценку умений и навыков, способствующих </a:t>
            </a:r>
            <a:r>
              <a:rPr lang="ru-RU" sz="1700" b="1"/>
              <a:t>освоению систематических знаний</a:t>
            </a:r>
            <a:r>
              <a:rPr lang="ru-RU" sz="1700"/>
              <a:t>, в том числе:</a:t>
            </a:r>
          </a:p>
          <a:p>
            <a:r>
              <a:rPr lang="ru-RU" sz="1700"/>
              <a:t>— </a:t>
            </a:r>
            <a:r>
              <a:rPr lang="ru-RU" sz="1700" i="1"/>
              <a:t>первичному ознакомлению, отработке и осознанию теоретических моделей и понятий</a:t>
            </a:r>
            <a:r>
              <a:rPr lang="ru-RU" sz="1700"/>
              <a:t> (общенаучных и базовых для данной области знания), </a:t>
            </a:r>
            <a:r>
              <a:rPr lang="ru-RU" sz="1700" i="1"/>
              <a:t>стандартных алгоритмов и процедур</a:t>
            </a:r>
            <a:r>
              <a:rPr lang="ru-RU" sz="1700"/>
              <a:t>;</a:t>
            </a:r>
          </a:p>
          <a:p>
            <a:r>
              <a:rPr lang="ru-RU" sz="1700"/>
              <a:t>— </a:t>
            </a:r>
            <a:r>
              <a:rPr lang="ru-RU" sz="1700" i="1"/>
              <a:t>выявлению и осознанию сущности и особенностей</a:t>
            </a:r>
            <a:r>
              <a:rPr lang="ru-RU" sz="1700"/>
              <a:t> изучаемых объектов, процессов и явлений действительности (природных, социальных, культурных, технических и др.) в соответствии с содержанием конкретного учебного предмета, </a:t>
            </a:r>
            <a:r>
              <a:rPr lang="ru-RU" sz="1700" i="1"/>
              <a:t>созданию и использованию моделей</a:t>
            </a:r>
            <a:r>
              <a:rPr lang="ru-RU" sz="1700"/>
              <a:t> изучаемых объектов и процессов, схем;</a:t>
            </a:r>
          </a:p>
          <a:p>
            <a:r>
              <a:rPr lang="ru-RU" sz="1700"/>
              <a:t>— </a:t>
            </a:r>
            <a:r>
              <a:rPr lang="ru-RU" sz="1700" i="1"/>
              <a:t>выявлению и анализу существенных и устойчивых связей и отношений</a:t>
            </a:r>
            <a:r>
              <a:rPr lang="ru-RU" sz="1700"/>
              <a:t> между объектами и процессами.</a:t>
            </a:r>
          </a:p>
        </p:txBody>
      </p:sp>
      <p:sp>
        <p:nvSpPr>
          <p:cNvPr id="21507" name="Text Box 3"/>
          <p:cNvSpPr txBox="1">
            <a:spLocks noChangeArrowheads="1"/>
          </p:cNvSpPr>
          <p:nvPr/>
        </p:nvSpPr>
        <p:spPr bwMode="auto">
          <a:xfrm>
            <a:off x="4724400" y="304800"/>
            <a:ext cx="4191000" cy="6153150"/>
          </a:xfrm>
          <a:prstGeom prst="rect">
            <a:avLst/>
          </a:prstGeom>
          <a:solidFill>
            <a:srgbClr val="CCFFCC"/>
          </a:solidFill>
          <a:ln w="19050">
            <a:solidFill>
              <a:schemeClr val="tx1"/>
            </a:solidFill>
            <a:miter lim="800000"/>
            <a:headEnd/>
            <a:tailEnd/>
          </a:ln>
          <a:effectLst/>
        </p:spPr>
        <p:txBody>
          <a:bodyPr>
            <a:spAutoFit/>
          </a:bodyPr>
          <a:lstStyle/>
          <a:p>
            <a:r>
              <a:rPr lang="ru-RU"/>
              <a:t>	Оценка учебных заданий: </a:t>
            </a:r>
            <a:r>
              <a:rPr lang="ru-RU" b="1"/>
              <a:t>освоение систематических знаний:</a:t>
            </a:r>
          </a:p>
          <a:p>
            <a:r>
              <a:rPr lang="ru-RU"/>
              <a:t>	1. Есть ли требование ознакомиться с понятием, и / или теоретической моделью, и / или</a:t>
            </a:r>
          </a:p>
          <a:p>
            <a:r>
              <a:rPr lang="ru-RU"/>
              <a:t>- стандартным алгоритмом / процедурой?</a:t>
            </a:r>
          </a:p>
          <a:p>
            <a:r>
              <a:rPr lang="ru-RU"/>
              <a:t>	2. Есть ли требование</a:t>
            </a:r>
          </a:p>
          <a:p>
            <a:r>
              <a:rPr lang="ru-RU"/>
              <a:t>- выявить и осознать сущность и особенности изучаемых объектов, процессов и явлений действитель-ности в соответствии с содержанием конкретного учебного предмета</a:t>
            </a:r>
          </a:p>
          <a:p>
            <a:r>
              <a:rPr lang="ru-RU"/>
              <a:t>и / или создания и использования моделей изучаемых объектов и процессов, схем?</a:t>
            </a:r>
          </a:p>
          <a:p>
            <a:r>
              <a:rPr lang="ru-RU"/>
              <a:t>	3. Есть ли требование выявить и проанализировать существенные и устойчивые связи и отношения между объектами и процессами.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67867</Template>
  <TotalTime>924</TotalTime>
  <Words>1955</Words>
  <Application>Microsoft Office PowerPoint</Application>
  <PresentationFormat>Экран (4:3)</PresentationFormat>
  <Paragraphs>170</Paragraphs>
  <Slides>28</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Calibri</vt:lpstr>
      <vt:lpstr>Corbel</vt:lpstr>
      <vt:lpstr>Times</vt:lpstr>
      <vt:lpstr>Times New Roman</vt:lpstr>
      <vt:lpstr>Modèle par défaut</vt:lpstr>
      <vt:lpstr>«Система внутришкольного мониторинга образовательных достижений в ШНСУ»  (цикл семинаров)</vt:lpstr>
      <vt:lpstr>Нормативно-правовое поле</vt:lpstr>
      <vt:lpstr>Основные подходы, реализуемые системой оценки в соответствии с ФГОС </vt:lpstr>
      <vt:lpstr>ПООП ООО (из-во «Просвещение»)</vt:lpstr>
      <vt:lpstr>Презентация PowerPoint</vt:lpstr>
      <vt:lpstr>ПООП ООО (из-во «Просвещение»)</vt:lpstr>
      <vt:lpstr>Учебно-познавательная задача</vt:lpstr>
      <vt:lpstr>Учебно-практическая задача</vt:lpstr>
      <vt:lpstr>Презентация PowerPoint</vt:lpstr>
      <vt:lpstr>Презентация PowerPoint</vt:lpstr>
      <vt:lpstr>Презентация PowerPoint</vt:lpstr>
      <vt:lpstr>Тематический тест</vt:lpstr>
      <vt:lpstr>Тематический тест</vt:lpstr>
      <vt:lpstr>Какими должны быть задания?</vt:lpstr>
      <vt:lpstr>Какими должны быть задания?</vt:lpstr>
      <vt:lpstr>Какими должны быть задания?</vt:lpstr>
      <vt:lpstr>Классификация форм  тестовых заданий</vt:lpstr>
      <vt:lpstr>Дифференцируемость по видам деятельности</vt:lpstr>
      <vt:lpstr>Цель в терминах внешней деятельности</vt:lpstr>
      <vt:lpstr>Дифференцируемость по уровню сложности</vt:lpstr>
      <vt:lpstr>Дифференцируемость по уровню сложности</vt:lpstr>
      <vt:lpstr>Дифференцируемость по уровню сложности</vt:lpstr>
      <vt:lpstr> Перевод в 5-балльную шкалу: </vt:lpstr>
      <vt:lpstr>Вывод</vt:lpstr>
      <vt:lpstr>Презентация PowerPoint</vt:lpstr>
      <vt:lpstr>УУД</vt:lpstr>
      <vt:lpstr>Универсальные способы действия</vt:lpstr>
      <vt:lpstr>Структурные элементы учебной деятельности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№4 Отбор заданий для КИМ</dc:title>
  <dc:creator>PC2</dc:creator>
  <cp:lastModifiedBy>Юлия Сергеевна Никитина</cp:lastModifiedBy>
  <cp:revision>93</cp:revision>
  <cp:lastPrinted>2018-04-20T10:56:18Z</cp:lastPrinted>
  <dcterms:created xsi:type="dcterms:W3CDTF">2015-03-04T10:57:20Z</dcterms:created>
  <dcterms:modified xsi:type="dcterms:W3CDTF">2018-05-03T10:55:41Z</dcterms:modified>
</cp:coreProperties>
</file>