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8"/>
  </p:notesMasterIdLst>
  <p:handoutMasterIdLst>
    <p:handoutMasterId r:id="rId19"/>
  </p:handoutMasterIdLst>
  <p:sldIdLst>
    <p:sldId id="256" r:id="rId3"/>
    <p:sldId id="320" r:id="rId4"/>
    <p:sldId id="321" r:id="rId5"/>
    <p:sldId id="341" r:id="rId6"/>
    <p:sldId id="342" r:id="rId7"/>
    <p:sldId id="323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12" r:id="rId17"/>
  </p:sldIdLst>
  <p:sldSz cx="9144000" cy="6858000" type="screen4x3"/>
  <p:notesSz cx="6648450" cy="98504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99FF"/>
    <a:srgbClr val="6166C9"/>
    <a:srgbClr val="EA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21" autoAdjust="0"/>
    <p:restoredTop sz="89946" autoAdjust="0"/>
  </p:normalViewPr>
  <p:slideViewPr>
    <p:cSldViewPr>
      <p:cViewPr varScale="1">
        <p:scale>
          <a:sx n="63" d="100"/>
          <a:sy n="63" d="100"/>
        </p:scale>
        <p:origin x="11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42;&#1089;&#1077;%20&#1056;&#1048;&#1055;\&#1057;&#1074;&#1086;&#1076;&#1085;&#1072;&#1103;%202019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42;&#1089;&#1077;%20&#1056;&#1048;&#1055;\&#1057;&#1074;&#1086;&#1076;&#1085;&#1072;&#1103;%202019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966074565952843E-2"/>
          <c:y val="8.2372791912009788E-2"/>
          <c:w val="0.91066633313840706"/>
          <c:h val="0.6370258628670888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РИП!$C$32</c:f>
              <c:strCache>
                <c:ptCount val="1"/>
                <c:pt idx="0">
                  <c:v>Завители проектов (программ)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РИП!$A$33:$A$36</c:f>
              <c:strCache>
                <c:ptCount val="3"/>
                <c:pt idx="0">
                  <c:v>Конкурс РИП 2017 г.</c:v>
                </c:pt>
                <c:pt idx="1">
                  <c:v>Конкурс РИП 2018 г.</c:v>
                </c:pt>
                <c:pt idx="2">
                  <c:v>Конкурс РИП 2019 г.</c:v>
                </c:pt>
              </c:strCache>
            </c:strRef>
          </c:cat>
          <c:val>
            <c:numRef>
              <c:f>РИП!$C$33:$C$36</c:f>
              <c:numCache>
                <c:formatCode>General</c:formatCode>
                <c:ptCount val="3"/>
                <c:pt idx="0">
                  <c:v>12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РИП!$D$32</c:f>
              <c:strCache>
                <c:ptCount val="1"/>
                <c:pt idx="0">
                  <c:v>Соисполнители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РИП!$A$33:$A$36</c:f>
              <c:strCache>
                <c:ptCount val="3"/>
                <c:pt idx="0">
                  <c:v>Конкурс РИП 2017 г.</c:v>
                </c:pt>
                <c:pt idx="1">
                  <c:v>Конкурс РИП 2018 г.</c:v>
                </c:pt>
                <c:pt idx="2">
                  <c:v>Конкурс РИП 2019 г.</c:v>
                </c:pt>
              </c:strCache>
            </c:strRef>
          </c:cat>
          <c:val>
            <c:numRef>
              <c:f>РИП!$D$33:$D$36</c:f>
              <c:numCache>
                <c:formatCode>General</c:formatCode>
                <c:ptCount val="3"/>
                <c:pt idx="0">
                  <c:v>48</c:v>
                </c:pt>
                <c:pt idx="1">
                  <c:v>24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1396832"/>
        <c:axId val="-513962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РИП!$B$32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РИП!$A$33:$A$36</c15:sqref>
                        </c15:formulaRef>
                      </c:ext>
                    </c:extLst>
                    <c:strCache>
                      <c:ptCount val="3"/>
                      <c:pt idx="0">
                        <c:v>Конкурс РИП 2017 г.</c:v>
                      </c:pt>
                      <c:pt idx="1">
                        <c:v>Конкурс РИП 2018 г.</c:v>
                      </c:pt>
                      <c:pt idx="2">
                        <c:v>Конкурс РИП 2019 г.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РИП!$B$33:$B$36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60</c:v>
                      </c:pt>
                      <c:pt idx="1">
                        <c:v>36</c:v>
                      </c:pt>
                      <c:pt idx="2">
                        <c:v>14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-5139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1396288"/>
        <c:crosses val="autoZero"/>
        <c:auto val="1"/>
        <c:lblAlgn val="ctr"/>
        <c:lblOffset val="100"/>
        <c:noMultiLvlLbl val="0"/>
      </c:catAx>
      <c:valAx>
        <c:axId val="-5139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396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РИП!$Q$33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РИП!$O$34:$O$42</c15:sqref>
                  </c15:fullRef>
                </c:ext>
              </c:extLst>
              <c:f>РИП!$O$34:$O$40</c:f>
              <c:strCache>
                <c:ptCount val="7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  <c:pt idx="7">
                  <c:v>Другое</c:v>
                </c:pt>
                <c:pt idx="8">
                  <c:v>Школа-сад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РИП!$Q$34:$Q$40</c15:sqref>
                  </c15:fullRef>
                </c:ext>
              </c:extLst>
              <c:f>РИП!$Q$34:$Q$40</c:f>
              <c:numCache>
                <c:formatCode>General</c:formatCode>
                <c:ptCount val="7"/>
                <c:pt idx="0">
                  <c:v>6</c:v>
                </c:pt>
                <c:pt idx="1">
                  <c:v>1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2"/>
          <c:tx>
            <c:strRef>
              <c:f>РИП!$R$33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РИП!$O$34:$O$42</c15:sqref>
                  </c15:fullRef>
                </c:ext>
              </c:extLst>
              <c:f>РИП!$O$34:$O$40</c:f>
              <c:strCache>
                <c:ptCount val="7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  <c:pt idx="7">
                  <c:v>Другое</c:v>
                </c:pt>
                <c:pt idx="8">
                  <c:v>Школа-сад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РИП!$R$34:$R$40</c15:sqref>
                  </c15:fullRef>
                </c:ext>
              </c:extLst>
              <c:f>РИП!$R$34:$R$40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1"/>
          <c:order val="3"/>
          <c:tx>
            <c:strRef>
              <c:f>РИП!$S$33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РИП!$O$34:$O$42</c15:sqref>
                  </c15:fullRef>
                </c:ext>
              </c:extLst>
              <c:f>РИП!$O$34:$O$40</c:f>
              <c:strCache>
                <c:ptCount val="7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РИП!$S$34:$S$42</c15:sqref>
                  </c15:fullRef>
                </c:ext>
              </c:extLst>
              <c:f>РИП!$S$34:$S$40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81347728"/>
        <c:axId val="-19813493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РИП!$P$33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РИП!$O$34:$O$42</c15:sqref>
                        </c15:fullRef>
                        <c15:formulaRef>
                          <c15:sqref>РИП!$O$34:$O$40</c15:sqref>
                        </c15:formulaRef>
                      </c:ext>
                    </c:extLst>
                    <c:strCache>
                      <c:ptCount val="7"/>
                      <c:pt idx="0">
                        <c:v>Дополнительное профессиональное образование</c:v>
                      </c:pt>
                      <c:pt idx="1">
                        <c:v>Общее образование</c:v>
                      </c:pt>
                      <c:pt idx="2">
                        <c:v>Среднее профессиональное образование</c:v>
                      </c:pt>
                      <c:pt idx="3">
                        <c:v>Дошкольное образование</c:v>
                      </c:pt>
                      <c:pt idx="4">
                        <c:v>Дополнительное образование детей</c:v>
                      </c:pt>
                      <c:pt idx="5">
                        <c:v>Школа-интернат</c:v>
                      </c:pt>
                      <c:pt idx="6">
                        <c:v>Центры медико-социальной помощи</c:v>
                      </c:pt>
                      <c:pt idx="7">
                        <c:v>Другое</c:v>
                      </c:pt>
                      <c:pt idx="8">
                        <c:v>Школа-сад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РИП!$P$34:$P$40</c15:sqref>
                        </c15:fullRef>
                        <c15:formulaRef>
                          <c15:sqref>РИП!$P$34:$P$40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6</c:v>
                      </c:pt>
                      <c:pt idx="1">
                        <c:v>8</c:v>
                      </c:pt>
                      <c:pt idx="2">
                        <c:v>7</c:v>
                      </c:pt>
                      <c:pt idx="3">
                        <c:v>1</c:v>
                      </c:pt>
                      <c:pt idx="4">
                        <c:v>2</c:v>
                      </c:pt>
                      <c:pt idx="5">
                        <c:v>2</c:v>
                      </c:pt>
                      <c:pt idx="6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-198134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1349360"/>
        <c:crosses val="autoZero"/>
        <c:auto val="1"/>
        <c:lblAlgn val="ctr"/>
        <c:lblOffset val="100"/>
        <c:noMultiLvlLbl val="0"/>
      </c:catAx>
      <c:valAx>
        <c:axId val="-198134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13477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РИП!$V$33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РИП!$T$34:$T$42</c15:sqref>
                  </c15:fullRef>
                </c:ext>
              </c:extLst>
              <c:f>РИП!$T$34:$T$40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Среднее профессиональное образование</c:v>
                </c:pt>
                <c:pt idx="5">
                  <c:v>Школа-интернат</c:v>
                </c:pt>
                <c:pt idx="6">
                  <c:v>Школа-сад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РИП!$V$34:$V$42</c15:sqref>
                  </c15:fullRef>
                </c:ext>
              </c:extLst>
              <c:f>РИП!$V$34:$V$40</c:f>
              <c:numCache>
                <c:formatCode>General</c:formatCode>
                <c:ptCount val="7"/>
                <c:pt idx="0">
                  <c:v>34</c:v>
                </c:pt>
                <c:pt idx="1">
                  <c:v>9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3"/>
          <c:order val="2"/>
          <c:tx>
            <c:strRef>
              <c:f>РИП!$W$33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РИП!$T$34:$T$42</c15:sqref>
                  </c15:fullRef>
                </c:ext>
              </c:extLst>
              <c:f>РИП!$T$34:$T$40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Среднее профессиональное образование</c:v>
                </c:pt>
                <c:pt idx="5">
                  <c:v>Школа-интернат</c:v>
                </c:pt>
                <c:pt idx="6">
                  <c:v>Школа-сад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РИП!$W$34:$W$42</c15:sqref>
                  </c15:fullRef>
                </c:ext>
              </c:extLst>
              <c:f>РИП!$W$34:$W$40</c:f>
              <c:numCache>
                <c:formatCode>General</c:formatCode>
                <c:ptCount val="7"/>
                <c:pt idx="0">
                  <c:v>14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3"/>
          <c:tx>
            <c:strRef>
              <c:f>РИП!$X$33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РИП!$T$34:$T$42</c15:sqref>
                  </c15:fullRef>
                </c:ext>
              </c:extLst>
              <c:f>РИП!$T$34:$T$40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Среднее профессиональное образование</c:v>
                </c:pt>
                <c:pt idx="5">
                  <c:v>Школа-интернат</c:v>
                </c:pt>
                <c:pt idx="6">
                  <c:v>Школа-сад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РИП!$X$34:$X$42</c15:sqref>
                  </c15:fullRef>
                </c:ext>
              </c:extLst>
              <c:f>РИП!$X$34:$X$40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5889552"/>
        <c:axId val="-20959009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РИП!$U$33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ullRef>
                          <c15:sqref>РИП!$T$34:$T$42</c15:sqref>
                        </c15:fullRef>
                        <c15:formulaRef>
                          <c15:sqref>РИП!$T$34:$T$40</c15:sqref>
                        </c15:formulaRef>
                      </c:ext>
                    </c:extLst>
                    <c:strCache>
                      <c:ptCount val="7"/>
                      <c:pt idx="0">
                        <c:v>Общее образование</c:v>
                      </c:pt>
                      <c:pt idx="1">
                        <c:v>Дошкольное образование</c:v>
                      </c:pt>
                      <c:pt idx="2">
                        <c:v>Дополнительное образование детей</c:v>
                      </c:pt>
                      <c:pt idx="3">
                        <c:v>Дополнительное профессиональное образование</c:v>
                      </c:pt>
                      <c:pt idx="4">
                        <c:v>Среднее профессиональное образование</c:v>
                      </c:pt>
                      <c:pt idx="5">
                        <c:v>Школа-интернат</c:v>
                      </c:pt>
                      <c:pt idx="6">
                        <c:v>Школа-сад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РИП!$U$34:$U$42</c15:sqref>
                        </c15:fullRef>
                        <c15:formulaRef>
                          <c15:sqref>РИП!$U$34:$U$40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53</c:v>
                      </c:pt>
                      <c:pt idx="1">
                        <c:v>13</c:v>
                      </c:pt>
                      <c:pt idx="2">
                        <c:v>8</c:v>
                      </c:pt>
                      <c:pt idx="3">
                        <c:v>4</c:v>
                      </c:pt>
                      <c:pt idx="4">
                        <c:v>3</c:v>
                      </c:pt>
                      <c:pt idx="5">
                        <c:v>1</c:v>
                      </c:pt>
                      <c:pt idx="6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-209588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95900976"/>
        <c:crosses val="autoZero"/>
        <c:auto val="1"/>
        <c:lblAlgn val="ctr"/>
        <c:lblOffset val="100"/>
        <c:noMultiLvlLbl val="0"/>
      </c:catAx>
      <c:valAx>
        <c:axId val="-209590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958895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РИП!$B$55</c:f>
              <c:strCache>
                <c:ptCount val="1"/>
                <c:pt idx="0">
                  <c:v>Всего проектов (программ)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РИП!$A$56:$A$59</c:f>
              <c:strCache>
                <c:ptCount val="4"/>
                <c:pt idx="0">
                  <c:v>Всего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РИП!$B$56:$B$59</c:f>
              <c:numCache>
                <c:formatCode>General</c:formatCode>
                <c:ptCount val="4"/>
                <c:pt idx="0">
                  <c:v>27</c:v>
                </c:pt>
                <c:pt idx="1">
                  <c:v>12</c:v>
                </c:pt>
                <c:pt idx="2">
                  <c:v>12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РИП!$C$55</c:f>
              <c:strCache>
                <c:ptCount val="1"/>
                <c:pt idx="0">
                  <c:v>Из них в сетевой форме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99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FF99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FF99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FF99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РИП!$A$56:$A$59</c:f>
              <c:strCache>
                <c:ptCount val="4"/>
                <c:pt idx="0">
                  <c:v>Всего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РИП!$C$56:$C$59</c:f>
              <c:numCache>
                <c:formatCode>General</c:formatCode>
                <c:ptCount val="4"/>
                <c:pt idx="0">
                  <c:v>17</c:v>
                </c:pt>
                <c:pt idx="1">
                  <c:v>8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51393024"/>
        <c:axId val="-51395200"/>
      </c:barChart>
      <c:catAx>
        <c:axId val="-5139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395200"/>
        <c:crosses val="autoZero"/>
        <c:auto val="1"/>
        <c:lblAlgn val="ctr"/>
        <c:lblOffset val="100"/>
        <c:noMultiLvlLbl val="0"/>
      </c:catAx>
      <c:valAx>
        <c:axId val="-5139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39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</a:t>
            </a:r>
            <a:r>
              <a:rPr lang="ru-RU" sz="2000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проектов/программ по годам</a:t>
            </a:r>
            <a:endParaRPr lang="ru-RU" sz="20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РИП!$D$99</c:f>
              <c:strCache>
                <c:ptCount val="1"/>
                <c:pt idx="0">
                  <c:v>Число проектов/программ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РИП!$C$100:$C$105</c:f>
              <c:strCache>
                <c:ptCount val="6"/>
                <c:pt idx="0">
                  <c:v>Конкурс РИП 2014 г.</c:v>
                </c:pt>
                <c:pt idx="1">
                  <c:v>Конкурс РИП 2015 г.</c:v>
                </c:pt>
                <c:pt idx="2">
                  <c:v>Конкурс РИП 2016 г.</c:v>
                </c:pt>
                <c:pt idx="3">
                  <c:v>Конкурс РИП 2017 г.</c:v>
                </c:pt>
                <c:pt idx="4">
                  <c:v>Конкурс РИП 2018 г.</c:v>
                </c:pt>
                <c:pt idx="5">
                  <c:v>Конкурс РИП 2019 г.</c:v>
                </c:pt>
              </c:strCache>
            </c:strRef>
          </c:cat>
          <c:val>
            <c:numRef>
              <c:f>РИП!$D$100:$D$105</c:f>
              <c:numCache>
                <c:formatCode>General</c:formatCode>
                <c:ptCount val="6"/>
                <c:pt idx="0">
                  <c:v>20</c:v>
                </c:pt>
                <c:pt idx="1">
                  <c:v>7</c:v>
                </c:pt>
                <c:pt idx="2">
                  <c:v>8</c:v>
                </c:pt>
                <c:pt idx="3">
                  <c:v>20</c:v>
                </c:pt>
                <c:pt idx="4">
                  <c:v>12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РИП!$E$99</c:f>
              <c:strCache>
                <c:ptCount val="1"/>
                <c:pt idx="0">
                  <c:v>Число сетевых проектов/программ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РИП!$C$100:$C$105</c:f>
              <c:strCache>
                <c:ptCount val="6"/>
                <c:pt idx="0">
                  <c:v>Конкурс РИП 2014 г.</c:v>
                </c:pt>
                <c:pt idx="1">
                  <c:v>Конкурс РИП 2015 г.</c:v>
                </c:pt>
                <c:pt idx="2">
                  <c:v>Конкурс РИП 2016 г.</c:v>
                </c:pt>
                <c:pt idx="3">
                  <c:v>Конкурс РИП 2017 г.</c:v>
                </c:pt>
                <c:pt idx="4">
                  <c:v>Конкурс РИП 2018 г.</c:v>
                </c:pt>
                <c:pt idx="5">
                  <c:v>Конкурс РИП 2019 г.</c:v>
                </c:pt>
              </c:strCache>
            </c:strRef>
          </c:cat>
          <c:val>
            <c:numRef>
              <c:f>РИП!$E$100:$E$105</c:f>
              <c:numCache>
                <c:formatCode>General</c:formatCode>
                <c:ptCount val="6"/>
                <c:pt idx="0">
                  <c:v>10</c:v>
                </c:pt>
                <c:pt idx="1">
                  <c:v>5</c:v>
                </c:pt>
                <c:pt idx="2">
                  <c:v>5</c:v>
                </c:pt>
                <c:pt idx="3">
                  <c:v>14</c:v>
                </c:pt>
                <c:pt idx="4">
                  <c:v>7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1397920"/>
        <c:axId val="-51395744"/>
      </c:barChart>
      <c:catAx>
        <c:axId val="-5139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395744"/>
        <c:crosses val="autoZero"/>
        <c:auto val="1"/>
        <c:lblAlgn val="ctr"/>
        <c:lblOffset val="100"/>
        <c:noMultiLvlLbl val="0"/>
      </c:catAx>
      <c:valAx>
        <c:axId val="-51395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39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20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РИП!$H$99</c:f>
              <c:strCache>
                <c:ptCount val="1"/>
                <c:pt idx="0">
                  <c:v>Среднее число соисполнителей на 1 сетевой проект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РИП!$C$100:$C$105</c:f>
              <c:strCache>
                <c:ptCount val="6"/>
                <c:pt idx="0">
                  <c:v>Конкурс РИП 2014 г.</c:v>
                </c:pt>
                <c:pt idx="1">
                  <c:v>Конкурс РИП 2015 г.</c:v>
                </c:pt>
                <c:pt idx="2">
                  <c:v>Конкурс РИП 2016 г.</c:v>
                </c:pt>
                <c:pt idx="3">
                  <c:v>Конкурс РИП 2017 г.</c:v>
                </c:pt>
                <c:pt idx="4">
                  <c:v>Конкурс РИП 2018 г.</c:v>
                </c:pt>
                <c:pt idx="5">
                  <c:v>Конкурс РИП 2019 г.</c:v>
                </c:pt>
              </c:strCache>
            </c:strRef>
          </c:cat>
          <c:val>
            <c:numRef>
              <c:f>РИП!$H$100:$H$105</c:f>
              <c:numCache>
                <c:formatCode>0.0</c:formatCode>
                <c:ptCount val="6"/>
                <c:pt idx="0">
                  <c:v>5.3</c:v>
                </c:pt>
                <c:pt idx="1">
                  <c:v>9.6</c:v>
                </c:pt>
                <c:pt idx="2">
                  <c:v>5.4</c:v>
                </c:pt>
                <c:pt idx="3">
                  <c:v>5.7142857142857144</c:v>
                </c:pt>
                <c:pt idx="4">
                  <c:v>4</c:v>
                </c:pt>
                <c:pt idx="5" formatCode="General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1390304"/>
        <c:axId val="-51399008"/>
      </c:barChart>
      <c:catAx>
        <c:axId val="-5139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399008"/>
        <c:crosses val="autoZero"/>
        <c:auto val="1"/>
        <c:lblAlgn val="ctr"/>
        <c:lblOffset val="100"/>
        <c:noMultiLvlLbl val="0"/>
      </c:catAx>
      <c:valAx>
        <c:axId val="-5139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39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РИП!$B$61</c:f>
              <c:strCache>
                <c:ptCount val="1"/>
                <c:pt idx="0">
                  <c:v>Проекты (программы) в сетевой форме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РИП!$A$62:$A$65</c:f>
              <c:strCache>
                <c:ptCount val="4"/>
                <c:pt idx="0">
                  <c:v>Всего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РИП!$B$62:$B$65</c:f>
              <c:numCache>
                <c:formatCode>General</c:formatCode>
                <c:ptCount val="4"/>
                <c:pt idx="0">
                  <c:v>17</c:v>
                </c:pt>
                <c:pt idx="1">
                  <c:v>8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РИП!$C$61</c:f>
              <c:strCache>
                <c:ptCount val="1"/>
                <c:pt idx="0">
                  <c:v>Из них межмуниципальных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РИП!$A$62:$A$65</c:f>
              <c:strCache>
                <c:ptCount val="4"/>
                <c:pt idx="0">
                  <c:v>Всего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РИП!$C$62:$C$65</c:f>
              <c:numCache>
                <c:formatCode>General</c:formatCode>
                <c:ptCount val="4"/>
                <c:pt idx="0">
                  <c:v>10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1389760"/>
        <c:axId val="-51400640"/>
      </c:barChart>
      <c:catAx>
        <c:axId val="-5138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400640"/>
        <c:crosses val="autoZero"/>
        <c:auto val="1"/>
        <c:lblAlgn val="ctr"/>
        <c:lblOffset val="100"/>
        <c:noMultiLvlLbl val="0"/>
      </c:catAx>
      <c:valAx>
        <c:axId val="-5140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389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РИП!$I$33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РИП!$G$34:$G$52</c:f>
              <c:strCache>
                <c:ptCount val="19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  <c:pt idx="8">
                  <c:v>Большесельский МР</c:v>
                </c:pt>
                <c:pt idx="9">
                  <c:v>Брейтовский МР</c:v>
                </c:pt>
                <c:pt idx="10">
                  <c:v>Некрасовский МР</c:v>
                </c:pt>
                <c:pt idx="11">
                  <c:v>Борисоглебский МР</c:v>
                </c:pt>
                <c:pt idx="12">
                  <c:v>Некоузский МР</c:v>
                </c:pt>
                <c:pt idx="13">
                  <c:v>Первомайский МР</c:v>
                </c:pt>
                <c:pt idx="14">
                  <c:v>Рыбинский МР</c:v>
                </c:pt>
                <c:pt idx="15">
                  <c:v>Мышкинский МР</c:v>
                </c:pt>
                <c:pt idx="16">
                  <c:v>Пошехонский МР</c:v>
                </c:pt>
                <c:pt idx="17">
                  <c:v>Гаврилов-Ямский МР</c:v>
                </c:pt>
                <c:pt idx="18">
                  <c:v>Ярославский МР</c:v>
                </c:pt>
              </c:strCache>
            </c:strRef>
          </c:cat>
          <c:val>
            <c:numRef>
              <c:f>РИП!$I$34:$I$41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3"/>
          <c:order val="2"/>
          <c:tx>
            <c:strRef>
              <c:f>РИП!$J$33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РИП!$G$34:$G$52</c:f>
              <c:strCache>
                <c:ptCount val="19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  <c:pt idx="8">
                  <c:v>Большесельский МР</c:v>
                </c:pt>
                <c:pt idx="9">
                  <c:v>Брейтовский МР</c:v>
                </c:pt>
                <c:pt idx="10">
                  <c:v>Некрасовский МР</c:v>
                </c:pt>
                <c:pt idx="11">
                  <c:v>Борисоглебский МР</c:v>
                </c:pt>
                <c:pt idx="12">
                  <c:v>Некоузский МР</c:v>
                </c:pt>
                <c:pt idx="13">
                  <c:v>Первомайский МР</c:v>
                </c:pt>
                <c:pt idx="14">
                  <c:v>Рыбинский МР</c:v>
                </c:pt>
                <c:pt idx="15">
                  <c:v>Мышкинский МР</c:v>
                </c:pt>
                <c:pt idx="16">
                  <c:v>Пошехонский МР</c:v>
                </c:pt>
                <c:pt idx="17">
                  <c:v>Гаврилов-Ямский МР</c:v>
                </c:pt>
                <c:pt idx="18">
                  <c:v>Ярославский МР</c:v>
                </c:pt>
              </c:strCache>
            </c:strRef>
          </c:cat>
          <c:val>
            <c:numRef>
              <c:f>РИП!$J$34:$J$41</c:f>
              <c:numCache>
                <c:formatCode>General</c:formatCode>
                <c:ptCount val="8"/>
                <c:pt idx="0">
                  <c:v>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3"/>
          <c:tx>
            <c:strRef>
              <c:f>РИП!$K$33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РИП!$G$34:$G$52</c:f>
              <c:strCache>
                <c:ptCount val="19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  <c:pt idx="8">
                  <c:v>Большесельский МР</c:v>
                </c:pt>
                <c:pt idx="9">
                  <c:v>Брейтовский МР</c:v>
                </c:pt>
                <c:pt idx="10">
                  <c:v>Некрасовский МР</c:v>
                </c:pt>
                <c:pt idx="11">
                  <c:v>Борисоглебский МР</c:v>
                </c:pt>
                <c:pt idx="12">
                  <c:v>Некоузский МР</c:v>
                </c:pt>
                <c:pt idx="13">
                  <c:v>Первомайский МР</c:v>
                </c:pt>
                <c:pt idx="14">
                  <c:v>Рыбинский МР</c:v>
                </c:pt>
                <c:pt idx="15">
                  <c:v>Мышкинский МР</c:v>
                </c:pt>
                <c:pt idx="16">
                  <c:v>Пошехонский МР</c:v>
                </c:pt>
                <c:pt idx="17">
                  <c:v>Гаврилов-Ямский МР</c:v>
                </c:pt>
                <c:pt idx="18">
                  <c:v>Ярославский МР</c:v>
                </c:pt>
              </c:strCache>
            </c:strRef>
          </c:cat>
          <c:val>
            <c:numRef>
              <c:f>РИП!$K$34:$K$52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380768"/>
        <c:axId val="-123824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РИП!$H$33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РИП!$G$34:$G$52</c15:sqref>
                        </c15:formulaRef>
                      </c:ext>
                    </c:extLst>
                    <c:strCache>
                      <c:ptCount val="19"/>
                      <c:pt idx="0">
                        <c:v>г. Ярославль</c:v>
                      </c:pt>
                      <c:pt idx="1">
                        <c:v>г. Рыбинск</c:v>
                      </c:pt>
                      <c:pt idx="2">
                        <c:v>Тутаевский МР</c:v>
                      </c:pt>
                      <c:pt idx="3">
                        <c:v>г. Переславль-Залесский</c:v>
                      </c:pt>
                      <c:pt idx="4">
                        <c:v>Ростовский МР</c:v>
                      </c:pt>
                      <c:pt idx="5">
                        <c:v>Любимский МР</c:v>
                      </c:pt>
                      <c:pt idx="6">
                        <c:v>Даниловский МР</c:v>
                      </c:pt>
                      <c:pt idx="7">
                        <c:v>Угличский МР</c:v>
                      </c:pt>
                      <c:pt idx="8">
                        <c:v>Большесельский МР</c:v>
                      </c:pt>
                      <c:pt idx="9">
                        <c:v>Брейтовский МР</c:v>
                      </c:pt>
                      <c:pt idx="10">
                        <c:v>Некрасовский МР</c:v>
                      </c:pt>
                      <c:pt idx="11">
                        <c:v>Борисоглебский МР</c:v>
                      </c:pt>
                      <c:pt idx="12">
                        <c:v>Некоузский МР</c:v>
                      </c:pt>
                      <c:pt idx="13">
                        <c:v>Первомайский МР</c:v>
                      </c:pt>
                      <c:pt idx="14">
                        <c:v>Рыбинский МР</c:v>
                      </c:pt>
                      <c:pt idx="15">
                        <c:v>Мышкинский МР</c:v>
                      </c:pt>
                      <c:pt idx="16">
                        <c:v>Пошехонский МР</c:v>
                      </c:pt>
                      <c:pt idx="17">
                        <c:v>Гаврилов-Ямский МР</c:v>
                      </c:pt>
                      <c:pt idx="18">
                        <c:v>Ярославский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РИП!$H$34:$H$41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13</c:v>
                      </c:pt>
                      <c:pt idx="1">
                        <c:v>5</c:v>
                      </c:pt>
                      <c:pt idx="2">
                        <c:v>4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-1238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382400"/>
        <c:crosses val="autoZero"/>
        <c:auto val="1"/>
        <c:lblAlgn val="ctr"/>
        <c:lblOffset val="100"/>
        <c:noMultiLvlLbl val="0"/>
      </c:catAx>
      <c:valAx>
        <c:axId val="-1238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3807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'РИП (мун)'!$G$23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(мун)'!$E$24:$E$43</c:f>
              <c:strCache>
                <c:ptCount val="20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Даниловский МР</c:v>
                </c:pt>
                <c:pt idx="5">
                  <c:v>Ростовский МР</c:v>
                </c:pt>
                <c:pt idx="6">
                  <c:v>Любимский МР</c:v>
                </c:pt>
                <c:pt idx="7">
                  <c:v>Угличский МР</c:v>
                </c:pt>
                <c:pt idx="8">
                  <c:v>Большесельский МР</c:v>
                </c:pt>
                <c:pt idx="9">
                  <c:v>Брейтовский МР</c:v>
                </c:pt>
                <c:pt idx="10">
                  <c:v>Некрасовский МР</c:v>
                </c:pt>
                <c:pt idx="11">
                  <c:v>Переславский МР</c:v>
                </c:pt>
                <c:pt idx="12">
                  <c:v>Борисоглебский МР</c:v>
                </c:pt>
                <c:pt idx="13">
                  <c:v>Некоузский МР</c:v>
                </c:pt>
                <c:pt idx="14">
                  <c:v>Первомайский МР</c:v>
                </c:pt>
                <c:pt idx="15">
                  <c:v>Рыбинский МР</c:v>
                </c:pt>
                <c:pt idx="16">
                  <c:v>Мышкинский МР</c:v>
                </c:pt>
                <c:pt idx="17">
                  <c:v>Пошехонский МР</c:v>
                </c:pt>
                <c:pt idx="18">
                  <c:v>Гаврилов-Ямский МР</c:v>
                </c:pt>
                <c:pt idx="19">
                  <c:v>Ярославский МР</c:v>
                </c:pt>
              </c:strCache>
            </c:strRef>
          </c:cat>
          <c:val>
            <c:numRef>
              <c:f>'РИП (мун)'!$G$24:$G$31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3"/>
          <c:order val="2"/>
          <c:tx>
            <c:strRef>
              <c:f>'РИП (мун)'!$H$23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(мун)'!$E$24:$E$43</c:f>
              <c:strCache>
                <c:ptCount val="20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Даниловский МР</c:v>
                </c:pt>
                <c:pt idx="5">
                  <c:v>Ростовский МР</c:v>
                </c:pt>
                <c:pt idx="6">
                  <c:v>Любимский МР</c:v>
                </c:pt>
                <c:pt idx="7">
                  <c:v>Угличский МР</c:v>
                </c:pt>
                <c:pt idx="8">
                  <c:v>Большесельский МР</c:v>
                </c:pt>
                <c:pt idx="9">
                  <c:v>Брейтовский МР</c:v>
                </c:pt>
                <c:pt idx="10">
                  <c:v>Некрасовский МР</c:v>
                </c:pt>
                <c:pt idx="11">
                  <c:v>Переславский МР</c:v>
                </c:pt>
                <c:pt idx="12">
                  <c:v>Борисоглебский МР</c:v>
                </c:pt>
                <c:pt idx="13">
                  <c:v>Некоузский МР</c:v>
                </c:pt>
                <c:pt idx="14">
                  <c:v>Первомайский МР</c:v>
                </c:pt>
                <c:pt idx="15">
                  <c:v>Рыбинский МР</c:v>
                </c:pt>
                <c:pt idx="16">
                  <c:v>Мышкинский МР</c:v>
                </c:pt>
                <c:pt idx="17">
                  <c:v>Пошехонский МР</c:v>
                </c:pt>
                <c:pt idx="18">
                  <c:v>Гаврилов-Ямский МР</c:v>
                </c:pt>
                <c:pt idx="19">
                  <c:v>Ярославский МР</c:v>
                </c:pt>
              </c:strCache>
            </c:strRef>
          </c:cat>
          <c:val>
            <c:numRef>
              <c:f>'РИП (мун)'!$H$24:$H$31</c:f>
              <c:numCache>
                <c:formatCode>General</c:formatCode>
                <c:ptCount val="8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3"/>
          <c:tx>
            <c:strRef>
              <c:f>'РИП (мун)'!$I$23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(мун)'!$E$24:$E$43</c:f>
              <c:strCache>
                <c:ptCount val="20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Даниловский МР</c:v>
                </c:pt>
                <c:pt idx="5">
                  <c:v>Ростовский МР</c:v>
                </c:pt>
                <c:pt idx="6">
                  <c:v>Любимский МР</c:v>
                </c:pt>
                <c:pt idx="7">
                  <c:v>Угличский МР</c:v>
                </c:pt>
                <c:pt idx="8">
                  <c:v>Большесельский МР</c:v>
                </c:pt>
                <c:pt idx="9">
                  <c:v>Брейтовский МР</c:v>
                </c:pt>
                <c:pt idx="10">
                  <c:v>Некрасовский МР</c:v>
                </c:pt>
                <c:pt idx="11">
                  <c:v>Переславский МР</c:v>
                </c:pt>
                <c:pt idx="12">
                  <c:v>Борисоглебский МР</c:v>
                </c:pt>
                <c:pt idx="13">
                  <c:v>Некоузский МР</c:v>
                </c:pt>
                <c:pt idx="14">
                  <c:v>Первомайский МР</c:v>
                </c:pt>
                <c:pt idx="15">
                  <c:v>Рыбинский МР</c:v>
                </c:pt>
                <c:pt idx="16">
                  <c:v>Мышкинский МР</c:v>
                </c:pt>
                <c:pt idx="17">
                  <c:v>Пошехонский МР</c:v>
                </c:pt>
                <c:pt idx="18">
                  <c:v>Гаврилов-Ямский МР</c:v>
                </c:pt>
                <c:pt idx="19">
                  <c:v>Ярославский МР</c:v>
                </c:pt>
              </c:strCache>
            </c:strRef>
          </c:cat>
          <c:val>
            <c:numRef>
              <c:f>'РИП (мун)'!$I$24:$I$43</c:f>
              <c:numCache>
                <c:formatCode>General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378592"/>
        <c:axId val="-123834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'РИП (мун)'!$F$23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'РИП (мун)'!$E$24:$E$43</c15:sqref>
                        </c15:formulaRef>
                      </c:ext>
                    </c:extLst>
                    <c:strCache>
                      <c:ptCount val="20"/>
                      <c:pt idx="0">
                        <c:v>г. Ярославль</c:v>
                      </c:pt>
                      <c:pt idx="1">
                        <c:v>г. Рыбинск</c:v>
                      </c:pt>
                      <c:pt idx="2">
                        <c:v>Тутаевский МР</c:v>
                      </c:pt>
                      <c:pt idx="3">
                        <c:v>г. Переславль-Залесский</c:v>
                      </c:pt>
                      <c:pt idx="4">
                        <c:v>Даниловский МР</c:v>
                      </c:pt>
                      <c:pt idx="5">
                        <c:v>Ростовский МР</c:v>
                      </c:pt>
                      <c:pt idx="6">
                        <c:v>Любимский МР</c:v>
                      </c:pt>
                      <c:pt idx="7">
                        <c:v>Угличский МР</c:v>
                      </c:pt>
                      <c:pt idx="8">
                        <c:v>Большесельский МР</c:v>
                      </c:pt>
                      <c:pt idx="9">
                        <c:v>Брейтовский МР</c:v>
                      </c:pt>
                      <c:pt idx="10">
                        <c:v>Некрасовский МР</c:v>
                      </c:pt>
                      <c:pt idx="11">
                        <c:v>Переславский МР</c:v>
                      </c:pt>
                      <c:pt idx="12">
                        <c:v>Борисоглебский МР</c:v>
                      </c:pt>
                      <c:pt idx="13">
                        <c:v>Некоузский МР</c:v>
                      </c:pt>
                      <c:pt idx="14">
                        <c:v>Первомайский МР</c:v>
                      </c:pt>
                      <c:pt idx="15">
                        <c:v>Рыбинский МР</c:v>
                      </c:pt>
                      <c:pt idx="16">
                        <c:v>Мышкинский МР</c:v>
                      </c:pt>
                      <c:pt idx="17">
                        <c:v>Пошехонский МР</c:v>
                      </c:pt>
                      <c:pt idx="18">
                        <c:v>Гаврилов-Ямский МР</c:v>
                      </c:pt>
                      <c:pt idx="19">
                        <c:v>Ярославский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'РИП (мун)'!$F$24:$F$31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7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-1237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383488"/>
        <c:crosses val="autoZero"/>
        <c:auto val="1"/>
        <c:lblAlgn val="ctr"/>
        <c:lblOffset val="100"/>
        <c:noMultiLvlLbl val="0"/>
      </c:catAx>
      <c:valAx>
        <c:axId val="-1238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3785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РИП!$N$33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1694834268640432E-3"/>
                  <c:y val="4.83203632473795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РИП!$L$34:$L$53</c:f>
              <c:strCache>
                <c:ptCount val="19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Рыбинский МР</c:v>
                </c:pt>
                <c:pt idx="5">
                  <c:v>Гаврилов-Ямский МР</c:v>
                </c:pt>
                <c:pt idx="6">
                  <c:v>Пошехонский МР</c:v>
                </c:pt>
                <c:pt idx="7">
                  <c:v>Мышкинский МР</c:v>
                </c:pt>
                <c:pt idx="8">
                  <c:v>Ростовский МР</c:v>
                </c:pt>
                <c:pt idx="9">
                  <c:v>Ярославский МР</c:v>
                </c:pt>
                <c:pt idx="10">
                  <c:v>г. Переславль-Залесский</c:v>
                </c:pt>
                <c:pt idx="11">
                  <c:v>Даниловский МР</c:v>
                </c:pt>
                <c:pt idx="12">
                  <c:v>Первомайский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  <c:pt idx="15">
                  <c:v>Любимский МР</c:v>
                </c:pt>
                <c:pt idx="16">
                  <c:v>Большесельский МР</c:v>
                </c:pt>
                <c:pt idx="17">
                  <c:v>Брейтовский МР</c:v>
                </c:pt>
                <c:pt idx="18">
                  <c:v>Некрасовский МР</c:v>
                </c:pt>
              </c:strCache>
            </c:strRef>
          </c:cat>
          <c:val>
            <c:numRef>
              <c:f>РИП!$N$34:$N$48</c:f>
              <c:numCache>
                <c:formatCode>General</c:formatCode>
                <c:ptCount val="15"/>
                <c:pt idx="0">
                  <c:v>11</c:v>
                </c:pt>
                <c:pt idx="1">
                  <c:v>20</c:v>
                </c:pt>
                <c:pt idx="2">
                  <c:v>8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3"/>
          <c:order val="2"/>
          <c:tx>
            <c:strRef>
              <c:f>РИП!$O$33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РИП!$L$34:$L$53</c:f>
              <c:strCache>
                <c:ptCount val="19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Рыбинский МР</c:v>
                </c:pt>
                <c:pt idx="5">
                  <c:v>Гаврилов-Ямский МР</c:v>
                </c:pt>
                <c:pt idx="6">
                  <c:v>Пошехонский МР</c:v>
                </c:pt>
                <c:pt idx="7">
                  <c:v>Мышкинский МР</c:v>
                </c:pt>
                <c:pt idx="8">
                  <c:v>Ростовский МР</c:v>
                </c:pt>
                <c:pt idx="9">
                  <c:v>Ярославский МР</c:v>
                </c:pt>
                <c:pt idx="10">
                  <c:v>г. Переславль-Залесский</c:v>
                </c:pt>
                <c:pt idx="11">
                  <c:v>Даниловский МР</c:v>
                </c:pt>
                <c:pt idx="12">
                  <c:v>Первомайский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  <c:pt idx="15">
                  <c:v>Любимский МР</c:v>
                </c:pt>
                <c:pt idx="16">
                  <c:v>Большесельский МР</c:v>
                </c:pt>
                <c:pt idx="17">
                  <c:v>Брейтовский МР</c:v>
                </c:pt>
                <c:pt idx="18">
                  <c:v>Некрасовский МР</c:v>
                </c:pt>
              </c:strCache>
            </c:strRef>
          </c:cat>
          <c:val>
            <c:numRef>
              <c:f>РИП!$O$34:$O$48</c:f>
              <c:numCache>
                <c:formatCode>General</c:formatCode>
                <c:ptCount val="15"/>
                <c:pt idx="0">
                  <c:v>17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1"/>
          <c:order val="3"/>
          <c:tx>
            <c:strRef>
              <c:f>РИП!$P$33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РИП!$L$34:$L$53</c:f>
              <c:strCache>
                <c:ptCount val="19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Рыбинский МР</c:v>
                </c:pt>
                <c:pt idx="5">
                  <c:v>Гаврилов-Ямский МР</c:v>
                </c:pt>
                <c:pt idx="6">
                  <c:v>Пошехонский МР</c:v>
                </c:pt>
                <c:pt idx="7">
                  <c:v>Мышкинский МР</c:v>
                </c:pt>
                <c:pt idx="8">
                  <c:v>Ростовский МР</c:v>
                </c:pt>
                <c:pt idx="9">
                  <c:v>Ярославский МР</c:v>
                </c:pt>
                <c:pt idx="10">
                  <c:v>г. Переславль-Залесский</c:v>
                </c:pt>
                <c:pt idx="11">
                  <c:v>Даниловский МР</c:v>
                </c:pt>
                <c:pt idx="12">
                  <c:v>Первомайский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  <c:pt idx="15">
                  <c:v>Любимский МР</c:v>
                </c:pt>
                <c:pt idx="16">
                  <c:v>Большесельский МР</c:v>
                </c:pt>
                <c:pt idx="17">
                  <c:v>Брейтовский МР</c:v>
                </c:pt>
                <c:pt idx="18">
                  <c:v>Некрасовский МР</c:v>
                </c:pt>
              </c:strCache>
            </c:strRef>
          </c:cat>
          <c:val>
            <c:numRef>
              <c:f>РИП!$P$34:$P$53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372608"/>
        <c:axId val="-123780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РИП!$M$33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РИП!$L$34:$L$53</c15:sqref>
                        </c15:formulaRef>
                      </c:ext>
                    </c:extLst>
                    <c:strCache>
                      <c:ptCount val="19"/>
                      <c:pt idx="0">
                        <c:v>г. Ярославль</c:v>
                      </c:pt>
                      <c:pt idx="1">
                        <c:v>Тутаевский МР</c:v>
                      </c:pt>
                      <c:pt idx="2">
                        <c:v>г. Рыбинск</c:v>
                      </c:pt>
                      <c:pt idx="3">
                        <c:v>Угличский МР</c:v>
                      </c:pt>
                      <c:pt idx="4">
                        <c:v>Рыбинский МР</c:v>
                      </c:pt>
                      <c:pt idx="5">
                        <c:v>Гаврилов-Ямский МР</c:v>
                      </c:pt>
                      <c:pt idx="6">
                        <c:v>Пошехонский МР</c:v>
                      </c:pt>
                      <c:pt idx="7">
                        <c:v>Мышкинский МР</c:v>
                      </c:pt>
                      <c:pt idx="8">
                        <c:v>Ростовский МР</c:v>
                      </c:pt>
                      <c:pt idx="9">
                        <c:v>Ярославский МР</c:v>
                      </c:pt>
                      <c:pt idx="10">
                        <c:v>г. Переславль-Залесский</c:v>
                      </c:pt>
                      <c:pt idx="11">
                        <c:v>Даниловский МР</c:v>
                      </c:pt>
                      <c:pt idx="12">
                        <c:v>Первомайский МР</c:v>
                      </c:pt>
                      <c:pt idx="13">
                        <c:v>Борисоглебский МР</c:v>
                      </c:pt>
                      <c:pt idx="14">
                        <c:v>Некоузский МР</c:v>
                      </c:pt>
                      <c:pt idx="15">
                        <c:v>Любимский МР</c:v>
                      </c:pt>
                      <c:pt idx="16">
                        <c:v>Большесельский МР</c:v>
                      </c:pt>
                      <c:pt idx="17">
                        <c:v>Брейтовский МР</c:v>
                      </c:pt>
                      <c:pt idx="18">
                        <c:v>Некрасовский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РИП!$M$34:$M$48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28</c:v>
                      </c:pt>
                      <c:pt idx="1">
                        <c:v>23</c:v>
                      </c:pt>
                      <c:pt idx="2">
                        <c:v>9</c:v>
                      </c:pt>
                      <c:pt idx="3">
                        <c:v>7</c:v>
                      </c:pt>
                      <c:pt idx="4">
                        <c:v>4</c:v>
                      </c:pt>
                      <c:pt idx="5">
                        <c:v>3</c:v>
                      </c:pt>
                      <c:pt idx="6">
                        <c:v>3</c:v>
                      </c:pt>
                      <c:pt idx="7">
                        <c:v>2</c:v>
                      </c:pt>
                      <c:pt idx="8">
                        <c:v>2</c:v>
                      </c:pt>
                      <c:pt idx="9">
                        <c:v>1</c:v>
                      </c:pt>
                      <c:pt idx="10">
                        <c:v>1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-1237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378048"/>
        <c:crosses val="autoZero"/>
        <c:auto val="1"/>
        <c:lblAlgn val="ctr"/>
        <c:lblOffset val="100"/>
        <c:noMultiLvlLbl val="0"/>
      </c:catAx>
      <c:valAx>
        <c:axId val="-1237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3726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85450003763022"/>
          <c:y val="2.2215579360152442E-2"/>
          <c:w val="0.8847668359429598"/>
          <c:h val="0.54279968388960398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'РИП (мун)'!$L$23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(мун)'!$J$24:$J$43</c:f>
              <c:strCache>
                <c:ptCount val="20"/>
                <c:pt idx="0">
                  <c:v>Тутаевский МР</c:v>
                </c:pt>
                <c:pt idx="1">
                  <c:v>г. Ярославль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Рыбинский МР</c:v>
                </c:pt>
                <c:pt idx="5">
                  <c:v>Гаврилов-Ямский МР</c:v>
                </c:pt>
                <c:pt idx="6">
                  <c:v>Пошехонский МР</c:v>
                </c:pt>
                <c:pt idx="7">
                  <c:v>Ростовский МР</c:v>
                </c:pt>
                <c:pt idx="8">
                  <c:v>Ярославский МР</c:v>
                </c:pt>
                <c:pt idx="9">
                  <c:v>Мышкинский МР</c:v>
                </c:pt>
                <c:pt idx="10">
                  <c:v>г. Переславль-Залесский</c:v>
                </c:pt>
                <c:pt idx="11">
                  <c:v>Даниловский МР</c:v>
                </c:pt>
                <c:pt idx="12">
                  <c:v>Первомайский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  <c:pt idx="15">
                  <c:v>Любимский МР</c:v>
                </c:pt>
                <c:pt idx="16">
                  <c:v>Большесельский МР</c:v>
                </c:pt>
                <c:pt idx="17">
                  <c:v>Брейтовский МР</c:v>
                </c:pt>
                <c:pt idx="18">
                  <c:v>Некрасовский МР</c:v>
                </c:pt>
                <c:pt idx="19">
                  <c:v>Переславский МР</c:v>
                </c:pt>
              </c:strCache>
            </c:strRef>
          </c:cat>
          <c:val>
            <c:numRef>
              <c:f>'РИП (мун)'!$L$24:$L$38</c:f>
              <c:numCache>
                <c:formatCode>General</c:formatCode>
                <c:ptCount val="15"/>
                <c:pt idx="0">
                  <c:v>20</c:v>
                </c:pt>
                <c:pt idx="1">
                  <c:v>11</c:v>
                </c:pt>
                <c:pt idx="2">
                  <c:v>8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3"/>
          <c:order val="2"/>
          <c:tx>
            <c:strRef>
              <c:f>'РИП (мун)'!$M$23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1.863749009966632E-2"/>
                  <c:y val="3.4739490748173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(мун)'!$J$24:$J$43</c:f>
              <c:strCache>
                <c:ptCount val="20"/>
                <c:pt idx="0">
                  <c:v>Тутаевский МР</c:v>
                </c:pt>
                <c:pt idx="1">
                  <c:v>г. Ярославль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Рыбинский МР</c:v>
                </c:pt>
                <c:pt idx="5">
                  <c:v>Гаврилов-Ямский МР</c:v>
                </c:pt>
                <c:pt idx="6">
                  <c:v>Пошехонский МР</c:v>
                </c:pt>
                <c:pt idx="7">
                  <c:v>Ростовский МР</c:v>
                </c:pt>
                <c:pt idx="8">
                  <c:v>Ярославский МР</c:v>
                </c:pt>
                <c:pt idx="9">
                  <c:v>Мышкинский МР</c:v>
                </c:pt>
                <c:pt idx="10">
                  <c:v>г. Переславль-Залесский</c:v>
                </c:pt>
                <c:pt idx="11">
                  <c:v>Даниловский МР</c:v>
                </c:pt>
                <c:pt idx="12">
                  <c:v>Первомайский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  <c:pt idx="15">
                  <c:v>Любимский МР</c:v>
                </c:pt>
                <c:pt idx="16">
                  <c:v>Большесельский МР</c:v>
                </c:pt>
                <c:pt idx="17">
                  <c:v>Брейтовский МР</c:v>
                </c:pt>
                <c:pt idx="18">
                  <c:v>Некрасовский МР</c:v>
                </c:pt>
                <c:pt idx="19">
                  <c:v>Переславский МР</c:v>
                </c:pt>
              </c:strCache>
            </c:strRef>
          </c:cat>
          <c:val>
            <c:numRef>
              <c:f>'РИП (мун)'!$M$24:$M$38</c:f>
              <c:numCache>
                <c:formatCode>General</c:formatCode>
                <c:ptCount val="15"/>
                <c:pt idx="0">
                  <c:v>3</c:v>
                </c:pt>
                <c:pt idx="1">
                  <c:v>11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1"/>
          <c:order val="3"/>
          <c:tx>
            <c:strRef>
              <c:f>'РИП (мун)'!$N$23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84466600485245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(мун)'!$J$24:$J$43</c:f>
              <c:strCache>
                <c:ptCount val="20"/>
                <c:pt idx="0">
                  <c:v>Тутаевский МР</c:v>
                </c:pt>
                <c:pt idx="1">
                  <c:v>г. Ярославль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Рыбинский МР</c:v>
                </c:pt>
                <c:pt idx="5">
                  <c:v>Гаврилов-Ямский МР</c:v>
                </c:pt>
                <c:pt idx="6">
                  <c:v>Пошехонский МР</c:v>
                </c:pt>
                <c:pt idx="7">
                  <c:v>Ростовский МР</c:v>
                </c:pt>
                <c:pt idx="8">
                  <c:v>Ярославский МР</c:v>
                </c:pt>
                <c:pt idx="9">
                  <c:v>Мышкинский МР</c:v>
                </c:pt>
                <c:pt idx="10">
                  <c:v>г. Переславль-Залесский</c:v>
                </c:pt>
                <c:pt idx="11">
                  <c:v>Даниловский МР</c:v>
                </c:pt>
                <c:pt idx="12">
                  <c:v>Первомайский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  <c:pt idx="15">
                  <c:v>Любимский МР</c:v>
                </c:pt>
                <c:pt idx="16">
                  <c:v>Большесельский МР</c:v>
                </c:pt>
                <c:pt idx="17">
                  <c:v>Брейтовский МР</c:v>
                </c:pt>
                <c:pt idx="18">
                  <c:v>Некрасовский МР</c:v>
                </c:pt>
                <c:pt idx="19">
                  <c:v>Переславский МР</c:v>
                </c:pt>
              </c:strCache>
            </c:strRef>
          </c:cat>
          <c:val>
            <c:numRef>
              <c:f>'РИП (мун)'!$N$24:$N$43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374240"/>
        <c:axId val="-12385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'РИП (мун)'!$K$23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'РИП (мун)'!$J$24:$J$43</c15:sqref>
                        </c15:formulaRef>
                      </c:ext>
                    </c:extLst>
                    <c:strCache>
                      <c:ptCount val="20"/>
                      <c:pt idx="0">
                        <c:v>Тутаевский МР</c:v>
                      </c:pt>
                      <c:pt idx="1">
                        <c:v>г. Ярославль</c:v>
                      </c:pt>
                      <c:pt idx="2">
                        <c:v>г. Рыбинск</c:v>
                      </c:pt>
                      <c:pt idx="3">
                        <c:v>Угличский МР</c:v>
                      </c:pt>
                      <c:pt idx="4">
                        <c:v>Рыбинский МР</c:v>
                      </c:pt>
                      <c:pt idx="5">
                        <c:v>Гаврилов-Ямский МР</c:v>
                      </c:pt>
                      <c:pt idx="6">
                        <c:v>Пошехонский МР</c:v>
                      </c:pt>
                      <c:pt idx="7">
                        <c:v>Ростовский МР</c:v>
                      </c:pt>
                      <c:pt idx="8">
                        <c:v>Ярославский МР</c:v>
                      </c:pt>
                      <c:pt idx="9">
                        <c:v>Мышкинский МР</c:v>
                      </c:pt>
                      <c:pt idx="10">
                        <c:v>г. Переславль-Залесский</c:v>
                      </c:pt>
                      <c:pt idx="11">
                        <c:v>Даниловский МР</c:v>
                      </c:pt>
                      <c:pt idx="12">
                        <c:v>Первомайский МР</c:v>
                      </c:pt>
                      <c:pt idx="13">
                        <c:v>Борисоглебский МР</c:v>
                      </c:pt>
                      <c:pt idx="14">
                        <c:v>Некоузский МР</c:v>
                      </c:pt>
                      <c:pt idx="15">
                        <c:v>Любимский МР</c:v>
                      </c:pt>
                      <c:pt idx="16">
                        <c:v>Большесельский МР</c:v>
                      </c:pt>
                      <c:pt idx="17">
                        <c:v>Брейтовский МР</c:v>
                      </c:pt>
                      <c:pt idx="18">
                        <c:v>Некрасовский МР</c:v>
                      </c:pt>
                      <c:pt idx="19">
                        <c:v>Переславский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'РИП (мун)'!$K$24:$K$38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23</c:v>
                      </c:pt>
                      <c:pt idx="1">
                        <c:v>22</c:v>
                      </c:pt>
                      <c:pt idx="2">
                        <c:v>9</c:v>
                      </c:pt>
                      <c:pt idx="3">
                        <c:v>7</c:v>
                      </c:pt>
                      <c:pt idx="4">
                        <c:v>4</c:v>
                      </c:pt>
                      <c:pt idx="5">
                        <c:v>3</c:v>
                      </c:pt>
                      <c:pt idx="6">
                        <c:v>2</c:v>
                      </c:pt>
                      <c:pt idx="7">
                        <c:v>2</c:v>
                      </c:pt>
                      <c:pt idx="8">
                        <c:v>1</c:v>
                      </c:pt>
                      <c:pt idx="9">
                        <c:v>1</c:v>
                      </c:pt>
                      <c:pt idx="10">
                        <c:v>1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-1237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385120"/>
        <c:crosses val="autoZero"/>
        <c:auto val="1"/>
        <c:lblAlgn val="ctr"/>
        <c:lblOffset val="100"/>
        <c:noMultiLvlLbl val="0"/>
      </c:catAx>
      <c:valAx>
        <c:axId val="-1238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3742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940C3-C350-4579-BA81-FB1A71501980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200CA-6EBD-448E-AA1E-4AC76C4C5C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061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7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5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865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270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893189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2849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488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98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43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69876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9583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10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05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1130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75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4875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15" name="Рисунок 114"/>
          <p:cNvPicPr/>
          <p:nvPr/>
        </p:nvPicPr>
        <p:blipFill>
          <a:blip r:embed="rId2"/>
          <a:stretch>
            <a:fillRect/>
          </a:stretch>
        </p:blipFill>
        <p:spPr>
          <a:xfrm>
            <a:off x="5618160" y="4097880"/>
            <a:ext cx="1950480" cy="2075040"/>
          </a:xfrm>
          <a:prstGeom prst="rect">
            <a:avLst/>
          </a:prstGeom>
          <a:ln>
            <a:noFill/>
          </a:ln>
        </p:spPr>
      </p:pic>
      <p:pic>
        <p:nvPicPr>
          <p:cNvPr id="116" name="Рисунок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1577340" y="4097880"/>
            <a:ext cx="1950480" cy="2075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8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49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1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9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4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6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88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3300">
                <a:solidFill>
                  <a:srgbClr val="000000"/>
                </a:solidFill>
                <a:latin typeface="Calibri Ligh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ru-RU" sz="1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15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r>
              <a:rPr lang="ru-RU" sz="900">
                <a:solidFill>
                  <a:srgbClr val="8B8B8B"/>
                </a:solidFill>
                <a:latin typeface="Calibri"/>
              </a:rPr>
              <a:t>19.4.17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3028860" y="6356520"/>
            <a:ext cx="3085830" cy="364680"/>
          </a:xfrm>
          <a:prstGeom prst="rect">
            <a:avLst/>
          </a:prstGeom>
        </p:spPr>
        <p:txBody>
          <a:bodyPr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64578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pPr algn="r"/>
            <a:fld id="{C5AA0378-939D-406A-B4AA-600EAA1948B6}" type="slidenum">
              <a:rPr lang="ru-RU" sz="900">
                <a:solidFill>
                  <a:srgbClr val="8B8B8B"/>
                </a:solidFill>
                <a:latin typeface="Calibri"/>
              </a:rPr>
              <a:pPr algn="r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1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ile:///E:\&#1057;&#1086;&#1074;&#1077;&#1097;&#1072;&#1085;&#1080;&#1103;%20&#1056;&#1048;&#1048;\05.05\polishchuk@iro.yar.ru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alferova@iro.yar.ru" TargetMode="External"/><Relationship Id="rId5" Type="http://schemas.openxmlformats.org/officeDocument/2006/relationships/hyperlink" Target="mailto:metenova@mail.ru" TargetMode="External"/><Relationship Id="rId4" Type="http://schemas.openxmlformats.org/officeDocument/2006/relationships/hyperlink" Target="mailto:naumova@iro.yar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923928" y="3272721"/>
            <a:ext cx="1296144" cy="170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611057"/>
            <a:ext cx="7214046" cy="3286565"/>
          </a:xfrm>
        </p:spPr>
        <p:txBody>
          <a:bodyPr/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егиональные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нновационные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лощадки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0" y="5281855"/>
            <a:ext cx="3429000" cy="4178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 июня </a:t>
            </a:r>
            <a:r>
              <a:rPr lang="en-US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</a:t>
            </a:r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9 г.</a:t>
            </a:r>
            <a:endParaRPr lang="ru-RU" sz="2400" b="1" spc="-8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364843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егиональная </a:t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нновационная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нфраструктура</a:t>
            </a:r>
            <a:endParaRPr lang="ru-RU" dirty="0"/>
          </a:p>
        </p:txBody>
      </p:sp>
      <p:pic>
        <p:nvPicPr>
          <p:cNvPr id="11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6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28650" y="260648"/>
            <a:ext cx="7886700" cy="903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РИП-соисполнители: </a:t>
            </a:r>
            <a:b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муниципальные организации</a:t>
            </a:r>
            <a:endParaRPr lang="ru-RU" sz="24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482308"/>
              </p:ext>
            </p:extLst>
          </p:nvPr>
        </p:nvGraphicFramePr>
        <p:xfrm>
          <a:off x="107504" y="1380306"/>
          <a:ext cx="8928992" cy="514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1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20990"/>
            <a:ext cx="8640960" cy="903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Процент муниципальных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организаций,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участвующих в ИД, от общего числа МУ муниципальный образований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75557" y="882636"/>
          <a:ext cx="7848870" cy="5858740"/>
        </p:xfrm>
        <a:graphic>
          <a:graphicData uri="http://schemas.openxmlformats.org/drawingml/2006/table">
            <a:tbl>
              <a:tblPr/>
              <a:tblGrid>
                <a:gridCol w="3530415"/>
                <a:gridCol w="1623361"/>
                <a:gridCol w="1686404"/>
                <a:gridCol w="1008690"/>
              </a:tblGrid>
              <a:tr h="292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МОО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РИП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РИП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Тутаевский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Рыбинск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Мышкинский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Ярославль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Пошехонский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Гаврилов-Ямский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Любимский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Переславль-Залесский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Даниловский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Большесельский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Борисоглебский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Брейтовский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Некоузский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29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756047" y="1700808"/>
            <a:ext cx="8187928" cy="4003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Ярославской области по состоянию на 29 мая 2019 года работают 871 муниципальных и 78 государственных образовательных организаций.</a:t>
            </a:r>
          </a:p>
          <a:p>
            <a:pPr marL="1082675" indent="-1082675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11%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доля участия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организаций в инновационной деятельности</a:t>
            </a:r>
          </a:p>
          <a:p>
            <a:pPr marL="1082675" indent="-1082675">
              <a:spcBef>
                <a:spcPts val="12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19%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участия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в инновационной деятельности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8" y="382634"/>
            <a:ext cx="1026318" cy="10263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176957"/>
            <a:ext cx="866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 расчете процента берется общее число организаций, имеющих статус РИП (заявителей и соисполнителей) по состоянию на 2019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72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5760640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 smtClean="0"/>
              <a:t>РИП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ru-RU" dirty="0" smtClean="0"/>
              <a:t>заявители проектов (программ)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4619375"/>
              </p:ext>
            </p:extLst>
          </p:nvPr>
        </p:nvGraphicFramePr>
        <p:xfrm>
          <a:off x="683568" y="1340768"/>
          <a:ext cx="8136904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90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3600400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РИП-соисполнители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927756"/>
              </p:ext>
            </p:extLst>
          </p:nvPr>
        </p:nvGraphicFramePr>
        <p:xfrm>
          <a:off x="251520" y="1196752"/>
          <a:ext cx="856895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713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3"/>
          <p:cNvSpPr/>
          <p:nvPr/>
        </p:nvSpPr>
        <p:spPr>
          <a:xfrm>
            <a:off x="1475656" y="1709045"/>
            <a:ext cx="6527347" cy="718850"/>
          </a:xfrm>
          <a:prstGeom prst="rect">
            <a:avLst/>
          </a:prstGeom>
          <a:noFill/>
          <a:ln>
            <a:noFill/>
          </a:ln>
        </p:spPr>
        <p:txBody>
          <a:bodyPr wrap="none" lIns="67500" tIns="33750" rIns="67500" bIns="33750"/>
          <a:lstStyle/>
          <a:p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Контакты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9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0" y="5445224"/>
            <a:ext cx="9143820" cy="106326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887197" y="2859901"/>
            <a:ext cx="695171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Полищук Светлана Михайловна, руководитель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23-07-53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3" action="ppaction://hlinkfile"/>
              </a:rPr>
              <a:t>polishchuk@iro.yar.ru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Наумова Ольга Николаевна, заместитель руководителя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23-07-63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naumova@iro.yar.ru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Метенова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Елена Евгеньевна,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23-07-6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e-mail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metenova@iro.yar.ru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Алферова Анна Борисовна, старший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23-07-6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e-mail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6"/>
              </a:rPr>
              <a:t>alferova@iro.yar.ru</a:t>
            </a:r>
            <a:endParaRPr lang="ru-RU" sz="200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51" y="620688"/>
            <a:ext cx="804863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7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424936" cy="400367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образования Ярославской области статус РИП имеют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организаций: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27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заявители инновационных проектов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83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соисполнители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8" y="382634"/>
            <a:ext cx="1026318" cy="102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7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07253" y="471488"/>
            <a:ext cx="7814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организаций в статусе РИП по годам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715254"/>
              </p:ext>
            </p:extLst>
          </p:nvPr>
        </p:nvGraphicFramePr>
        <p:xfrm>
          <a:off x="395536" y="1196752"/>
          <a:ext cx="81369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684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5101"/>
            <a:ext cx="7886700" cy="13255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РИП: проекты (программы), реализуемые в сетевой форме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1095420"/>
              </p:ext>
            </p:extLst>
          </p:nvPr>
        </p:nvGraphicFramePr>
        <p:xfrm>
          <a:off x="628650" y="1490664"/>
          <a:ext cx="7886700" cy="4962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1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116033"/>
              </p:ext>
            </p:extLst>
          </p:nvPr>
        </p:nvGraphicFramePr>
        <p:xfrm>
          <a:off x="323528" y="0"/>
          <a:ext cx="8208912" cy="32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891192"/>
              </p:ext>
            </p:extLst>
          </p:nvPr>
        </p:nvGraphicFramePr>
        <p:xfrm>
          <a:off x="899592" y="3789040"/>
          <a:ext cx="748883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4942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«Сетевые» РИП: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межмуниципальные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538812"/>
              </p:ext>
            </p:extLst>
          </p:nvPr>
        </p:nvGraphicFramePr>
        <p:xfrm>
          <a:off x="827584" y="1340769"/>
          <a:ext cx="756084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10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56170"/>
              </p:ext>
            </p:extLst>
          </p:nvPr>
        </p:nvGraphicFramePr>
        <p:xfrm>
          <a:off x="-108520" y="1269801"/>
          <a:ext cx="9361040" cy="5255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6879" y="289073"/>
            <a:ext cx="770485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360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РИП-заявители проектов (программ):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распределение </a:t>
            </a:r>
            <a:r>
              <a:rPr lang="ru-RU" dirty="0"/>
              <a:t>по МО</a:t>
            </a:r>
          </a:p>
        </p:txBody>
      </p:sp>
    </p:spTree>
    <p:extLst>
      <p:ext uri="{BB962C8B-B14F-4D97-AF65-F5344CB8AC3E}">
        <p14:creationId xmlns:p14="http://schemas.microsoft.com/office/powerpoint/2010/main" val="17798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90363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РИП-заявители проектов (программ): </a:t>
            </a:r>
            <a:b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муниципальные организации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191342"/>
              </p:ext>
            </p:extLst>
          </p:nvPr>
        </p:nvGraphicFramePr>
        <p:xfrm>
          <a:off x="251520" y="1269801"/>
          <a:ext cx="8640960" cy="5183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73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281315"/>
              </p:ext>
            </p:extLst>
          </p:nvPr>
        </p:nvGraphicFramePr>
        <p:xfrm>
          <a:off x="0" y="1052736"/>
          <a:ext cx="9036496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1560" y="476672"/>
            <a:ext cx="6282425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РИП-соисполнители: распределение по МО</a:t>
            </a:r>
          </a:p>
        </p:txBody>
      </p:sp>
    </p:spTree>
    <p:extLst>
      <p:ext uri="{BB962C8B-B14F-4D97-AF65-F5344CB8AC3E}">
        <p14:creationId xmlns:p14="http://schemas.microsoft.com/office/powerpoint/2010/main" val="305923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347</Words>
  <Application>Microsoft Office PowerPoint</Application>
  <PresentationFormat>Экран (4:3)</PresentationFormat>
  <Paragraphs>113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DejaVu Sans</vt:lpstr>
      <vt:lpstr>StarSymbol</vt:lpstr>
      <vt:lpstr>Times New Roman</vt:lpstr>
      <vt:lpstr>Тема Office</vt:lpstr>
      <vt:lpstr>Office Theme</vt:lpstr>
      <vt:lpstr>Региональные  Инновационные  Площадки Ярославской области            </vt:lpstr>
      <vt:lpstr>Презентация PowerPoint</vt:lpstr>
      <vt:lpstr>Презентация PowerPoint</vt:lpstr>
      <vt:lpstr>РИП: проекты (программы), реализуемые в сетевой форме</vt:lpstr>
      <vt:lpstr>Презентация PowerPoint</vt:lpstr>
      <vt:lpstr>«Сетевые» РИП: межмуниципальные</vt:lpstr>
      <vt:lpstr>Презентация PowerPoint</vt:lpstr>
      <vt:lpstr>РИП-заявители проектов (программ):  только муниципальные организации</vt:lpstr>
      <vt:lpstr>Презентация PowerPoint</vt:lpstr>
      <vt:lpstr>Презентация PowerPoint</vt:lpstr>
      <vt:lpstr>Процент муниципальных организаций, участвующих в ИД, от общего числа МУ муниципальный образований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Анна Борисовна Алферова</cp:lastModifiedBy>
  <cp:revision>179</cp:revision>
  <cp:lastPrinted>2019-06-03T13:01:40Z</cp:lastPrinted>
  <dcterms:created xsi:type="dcterms:W3CDTF">2014-05-05T05:11:34Z</dcterms:created>
  <dcterms:modified xsi:type="dcterms:W3CDTF">2020-03-12T06:30:25Z</dcterms:modified>
</cp:coreProperties>
</file>