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60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78" r:id="rId11"/>
    <p:sldId id="273" r:id="rId12"/>
    <p:sldId id="267" r:id="rId13"/>
    <p:sldId id="268" r:id="rId14"/>
    <p:sldId id="270" r:id="rId15"/>
    <p:sldId id="269" r:id="rId16"/>
    <p:sldId id="271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27" autoAdjust="0"/>
  </p:normalViewPr>
  <p:slideViewPr>
    <p:cSldViewPr>
      <p:cViewPr>
        <p:scale>
          <a:sx n="82" d="100"/>
          <a:sy n="82" d="100"/>
        </p:scale>
        <p:origin x="-147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danova\Desktop\&#1041;&#1091;&#1076;&#1072;&#1085;&#1086;&#1074;&#1072;%20&#1044;.&#1057;\&#1050;&#1086;&#1084;&#1087;&#1077;&#1090;&#1077;&#1085;&#1094;&#1080;&#1080;\&#1058;&#1077;&#1089;&#1090;&#1080;&#1085;&#1075;\2019\&#1056;&#1077;&#1079;&#1091;&#1083;&#1100;&#1090;&#1072;&#1090;&#1099;\&#1050;&#1054;&#1055;&#1080;&#1055;\&#1042;&#1093;&#1086;&#1076;%20_&#1056;&#1099;&#1073;&#1080;&#1085;&#1089;&#108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danova\Desktop\&#1041;&#1091;&#1076;&#1072;&#1085;&#1086;&#1074;&#1072;%20&#1044;.&#1057;\&#1050;&#1086;&#1084;&#1087;&#1077;&#1090;&#1077;&#1085;&#1094;&#1080;&#1080;\&#1058;&#1077;&#1089;&#1090;&#1080;&#1085;&#1075;\2019\&#1056;&#1077;&#1079;&#1091;&#1083;&#1100;&#1090;&#1072;&#1090;&#1099;\&#1050;&#1054;&#1055;&#1080;&#1055;\&#1056;&#1099;&#1073;&#1080;&#1085;&#1089;&#1082;_&#1080;&#1090;&#1086;&#107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Результат по вопросам_входная диагностика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rgbClr val="00206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Лист1!$C$20:$AI$20</c:f>
              <c:numCache>
                <c:formatCode>General</c:formatCode>
                <c:ptCount val="33"/>
                <c:pt idx="0">
                  <c:v>1.2</c:v>
                </c:pt>
                <c:pt idx="1">
                  <c:v>1.1000000000000001</c:v>
                </c:pt>
                <c:pt idx="2">
                  <c:v>1</c:v>
                </c:pt>
                <c:pt idx="3">
                  <c:v>1.5</c:v>
                </c:pt>
                <c:pt idx="4">
                  <c:v>1.7000000000000006</c:v>
                </c:pt>
                <c:pt idx="5">
                  <c:v>1.1000000000000001</c:v>
                </c:pt>
                <c:pt idx="6">
                  <c:v>1.6</c:v>
                </c:pt>
                <c:pt idx="7">
                  <c:v>1.2</c:v>
                </c:pt>
                <c:pt idx="8">
                  <c:v>1.7000000000000006</c:v>
                </c:pt>
                <c:pt idx="9">
                  <c:v>1.5</c:v>
                </c:pt>
                <c:pt idx="10">
                  <c:v>1.7000000000000006</c:v>
                </c:pt>
                <c:pt idx="11">
                  <c:v>1.5</c:v>
                </c:pt>
                <c:pt idx="12">
                  <c:v>1.6</c:v>
                </c:pt>
                <c:pt idx="13">
                  <c:v>1.5</c:v>
                </c:pt>
                <c:pt idx="14">
                  <c:v>1</c:v>
                </c:pt>
                <c:pt idx="15">
                  <c:v>0.9</c:v>
                </c:pt>
                <c:pt idx="16">
                  <c:v>1.6</c:v>
                </c:pt>
                <c:pt idx="17">
                  <c:v>1</c:v>
                </c:pt>
                <c:pt idx="18">
                  <c:v>1.6</c:v>
                </c:pt>
                <c:pt idx="19">
                  <c:v>1.7000000000000006</c:v>
                </c:pt>
                <c:pt idx="20">
                  <c:v>1.3</c:v>
                </c:pt>
                <c:pt idx="21">
                  <c:v>1.4</c:v>
                </c:pt>
                <c:pt idx="22">
                  <c:v>1.4</c:v>
                </c:pt>
                <c:pt idx="23">
                  <c:v>1</c:v>
                </c:pt>
                <c:pt idx="24">
                  <c:v>1.4</c:v>
                </c:pt>
                <c:pt idx="25">
                  <c:v>1.2</c:v>
                </c:pt>
                <c:pt idx="26">
                  <c:v>1.3</c:v>
                </c:pt>
                <c:pt idx="27">
                  <c:v>1.7000000000000006</c:v>
                </c:pt>
                <c:pt idx="28">
                  <c:v>0.9</c:v>
                </c:pt>
                <c:pt idx="29">
                  <c:v>1</c:v>
                </c:pt>
                <c:pt idx="30">
                  <c:v>1.3</c:v>
                </c:pt>
                <c:pt idx="31">
                  <c:v>1.3</c:v>
                </c:pt>
                <c:pt idx="32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76C-48FB-B4BF-1D8EFCFE767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2824192"/>
        <c:axId val="65908672"/>
      </c:barChart>
      <c:catAx>
        <c:axId val="82824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5908672"/>
        <c:crosses val="autoZero"/>
        <c:auto val="1"/>
        <c:lblAlgn val="ctr"/>
        <c:lblOffset val="100"/>
        <c:noMultiLvlLbl val="0"/>
      </c:catAx>
      <c:valAx>
        <c:axId val="65908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2824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002060"/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 b="0" i="0" baseline="0">
                <a:effectLst/>
              </a:rPr>
              <a:t>Результат по вопросам_итоговая диагностика</a:t>
            </a:r>
            <a:endParaRPr lang="ru-RU" sz="12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Лист1!$C$12:$AI$12</c:f>
              <c:numCache>
                <c:formatCode>General</c:formatCode>
                <c:ptCount val="33"/>
                <c:pt idx="0">
                  <c:v>1.3</c:v>
                </c:pt>
                <c:pt idx="1">
                  <c:v>1.5</c:v>
                </c:pt>
                <c:pt idx="2">
                  <c:v>1.7</c:v>
                </c:pt>
                <c:pt idx="3">
                  <c:v>1.9000000000000001</c:v>
                </c:pt>
                <c:pt idx="4">
                  <c:v>1.8</c:v>
                </c:pt>
                <c:pt idx="5">
                  <c:v>1.4</c:v>
                </c:pt>
                <c:pt idx="6">
                  <c:v>1.9000000000000001</c:v>
                </c:pt>
                <c:pt idx="7">
                  <c:v>1</c:v>
                </c:pt>
                <c:pt idx="8">
                  <c:v>1.9000000000000001</c:v>
                </c:pt>
                <c:pt idx="9">
                  <c:v>1.9000000000000001</c:v>
                </c:pt>
                <c:pt idx="10">
                  <c:v>1.9000000000000001</c:v>
                </c:pt>
                <c:pt idx="11">
                  <c:v>1.8</c:v>
                </c:pt>
                <c:pt idx="12">
                  <c:v>1.8</c:v>
                </c:pt>
                <c:pt idx="13">
                  <c:v>1.5</c:v>
                </c:pt>
                <c:pt idx="14">
                  <c:v>1.4</c:v>
                </c:pt>
                <c:pt idx="15">
                  <c:v>1.5</c:v>
                </c:pt>
                <c:pt idx="16">
                  <c:v>1.4</c:v>
                </c:pt>
                <c:pt idx="17">
                  <c:v>1.2</c:v>
                </c:pt>
                <c:pt idx="18">
                  <c:v>1.3</c:v>
                </c:pt>
                <c:pt idx="19">
                  <c:v>1.7</c:v>
                </c:pt>
                <c:pt idx="20">
                  <c:v>1.9000000000000001</c:v>
                </c:pt>
                <c:pt idx="21">
                  <c:v>1.8</c:v>
                </c:pt>
                <c:pt idx="22">
                  <c:v>1.4</c:v>
                </c:pt>
                <c:pt idx="23">
                  <c:v>1</c:v>
                </c:pt>
                <c:pt idx="24">
                  <c:v>1.3</c:v>
                </c:pt>
                <c:pt idx="25">
                  <c:v>1</c:v>
                </c:pt>
                <c:pt idx="26">
                  <c:v>1.7</c:v>
                </c:pt>
                <c:pt idx="27">
                  <c:v>1.7</c:v>
                </c:pt>
                <c:pt idx="28">
                  <c:v>1.3</c:v>
                </c:pt>
                <c:pt idx="29">
                  <c:v>1.2</c:v>
                </c:pt>
                <c:pt idx="30">
                  <c:v>0.4</c:v>
                </c:pt>
                <c:pt idx="31">
                  <c:v>0.9</c:v>
                </c:pt>
                <c:pt idx="3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3C6-4C9A-A929-049052BC942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9519616"/>
        <c:axId val="65912128"/>
      </c:barChart>
      <c:catAx>
        <c:axId val="8951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5912128"/>
        <c:crosses val="autoZero"/>
        <c:auto val="1"/>
        <c:lblAlgn val="ctr"/>
        <c:lblOffset val="100"/>
        <c:noMultiLvlLbl val="0"/>
      </c:catAx>
      <c:valAx>
        <c:axId val="65912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9519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002060"/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474BAC-4974-4980-9528-DBA7F44F74E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ECAAF80-F1BA-4040-A07B-3C6952DD32EF}">
      <dgm:prSet phldrT="[Текст]"/>
      <dgm:spPr/>
      <dgm:t>
        <a:bodyPr/>
        <a:lstStyle/>
        <a:p>
          <a:r>
            <a:rPr lang="ru-RU" dirty="0" smtClean="0"/>
            <a:t>ИРО</a:t>
          </a:r>
          <a:endParaRPr lang="ru-RU" dirty="0"/>
        </a:p>
      </dgm:t>
    </dgm:pt>
    <dgm:pt modelId="{C566D896-7286-44C1-B56B-DE3257B0AEF4}" type="parTrans" cxnId="{A29B094E-9123-462E-8D03-2CC8ECE693BD}">
      <dgm:prSet/>
      <dgm:spPr/>
      <dgm:t>
        <a:bodyPr/>
        <a:lstStyle/>
        <a:p>
          <a:endParaRPr lang="ru-RU"/>
        </a:p>
      </dgm:t>
    </dgm:pt>
    <dgm:pt modelId="{D5008A15-737F-4A09-9416-0A097AD04B40}" type="sibTrans" cxnId="{A29B094E-9123-462E-8D03-2CC8ECE693BD}">
      <dgm:prSet/>
      <dgm:spPr/>
      <dgm:t>
        <a:bodyPr/>
        <a:lstStyle/>
        <a:p>
          <a:endParaRPr lang="ru-RU"/>
        </a:p>
      </dgm:t>
    </dgm:pt>
    <dgm:pt modelId="{1FE36F45-524D-459F-A1CB-4C0A02A6D4EB}">
      <dgm:prSet phldrT="[Текст]"/>
      <dgm:spPr/>
      <dgm:t>
        <a:bodyPr/>
        <a:lstStyle/>
        <a:p>
          <a:r>
            <a:rPr lang="ru-RU" b="1" dirty="0" smtClean="0"/>
            <a:t>Обработка аналитических данных по 100% ОО </a:t>
          </a:r>
          <a:endParaRPr lang="ru-RU" b="1" dirty="0"/>
        </a:p>
      </dgm:t>
    </dgm:pt>
    <dgm:pt modelId="{62FF6463-B81F-409A-80F8-0AC43CDF8C42}" type="parTrans" cxnId="{9819FDDB-A100-4231-9A53-B8C9756C12F0}">
      <dgm:prSet/>
      <dgm:spPr/>
      <dgm:t>
        <a:bodyPr/>
        <a:lstStyle/>
        <a:p>
          <a:endParaRPr lang="ru-RU"/>
        </a:p>
      </dgm:t>
    </dgm:pt>
    <dgm:pt modelId="{B64904EE-A3B1-4936-BB19-A0C6C1BED5DC}" type="sibTrans" cxnId="{9819FDDB-A100-4231-9A53-B8C9756C12F0}">
      <dgm:prSet/>
      <dgm:spPr/>
      <dgm:t>
        <a:bodyPr/>
        <a:lstStyle/>
        <a:p>
          <a:endParaRPr lang="ru-RU"/>
        </a:p>
      </dgm:t>
    </dgm:pt>
    <dgm:pt modelId="{B4299E11-0AFD-4044-9EF2-BA66456E82A9}">
      <dgm:prSet phldrT="[Текст]"/>
      <dgm:spPr/>
      <dgm:t>
        <a:bodyPr/>
        <a:lstStyle/>
        <a:p>
          <a:r>
            <a:rPr lang="ru-RU" b="1" dirty="0" smtClean="0"/>
            <a:t>Выявление ШНОР и ШНСУ</a:t>
          </a:r>
          <a:endParaRPr lang="ru-RU" b="1" dirty="0"/>
        </a:p>
      </dgm:t>
    </dgm:pt>
    <dgm:pt modelId="{6F8AEEE1-2B02-4930-A3FB-4E73EE2D3C22}" type="parTrans" cxnId="{63550C12-0A93-446C-81C3-60A0AAF58EE8}">
      <dgm:prSet/>
      <dgm:spPr/>
      <dgm:t>
        <a:bodyPr/>
        <a:lstStyle/>
        <a:p>
          <a:endParaRPr lang="ru-RU"/>
        </a:p>
      </dgm:t>
    </dgm:pt>
    <dgm:pt modelId="{8B582D6E-0363-429B-A0A8-7164BC57D70D}" type="sibTrans" cxnId="{63550C12-0A93-446C-81C3-60A0AAF58EE8}">
      <dgm:prSet/>
      <dgm:spPr/>
      <dgm:t>
        <a:bodyPr/>
        <a:lstStyle/>
        <a:p>
          <a:endParaRPr lang="ru-RU"/>
        </a:p>
      </dgm:t>
    </dgm:pt>
    <dgm:pt modelId="{AD5EF393-8C9C-4E3C-A3E7-12347F8C27FF}">
      <dgm:prSet phldrT="[Текст]"/>
      <dgm:spPr/>
      <dgm:t>
        <a:bodyPr/>
        <a:lstStyle/>
        <a:p>
          <a:r>
            <a:rPr lang="ru-RU" dirty="0" smtClean="0"/>
            <a:t>МР</a:t>
          </a:r>
          <a:endParaRPr lang="ru-RU" dirty="0"/>
        </a:p>
      </dgm:t>
    </dgm:pt>
    <dgm:pt modelId="{9C6C5068-6DBF-4D4A-B3D2-25D245430BDA}" type="parTrans" cxnId="{AA387DAF-2BC4-4F61-A8AB-3E2F4E75D349}">
      <dgm:prSet/>
      <dgm:spPr/>
      <dgm:t>
        <a:bodyPr/>
        <a:lstStyle/>
        <a:p>
          <a:endParaRPr lang="ru-RU"/>
        </a:p>
      </dgm:t>
    </dgm:pt>
    <dgm:pt modelId="{DA624C07-FBFD-4CA3-B0A6-D0A40A7B69C3}" type="sibTrans" cxnId="{AA387DAF-2BC4-4F61-A8AB-3E2F4E75D349}">
      <dgm:prSet/>
      <dgm:spPr/>
      <dgm:t>
        <a:bodyPr/>
        <a:lstStyle/>
        <a:p>
          <a:endParaRPr lang="ru-RU"/>
        </a:p>
      </dgm:t>
    </dgm:pt>
    <dgm:pt modelId="{FF563953-8787-4DDE-BC50-98CDAA513D65}">
      <dgm:prSet phldrT="[Текст]"/>
      <dgm:spPr/>
      <dgm:t>
        <a:bodyPr/>
        <a:lstStyle/>
        <a:p>
          <a:r>
            <a:rPr lang="ru-RU" b="1" dirty="0" smtClean="0"/>
            <a:t>Анализ данных по МР</a:t>
          </a:r>
          <a:endParaRPr lang="ru-RU" b="1" dirty="0"/>
        </a:p>
      </dgm:t>
    </dgm:pt>
    <dgm:pt modelId="{696F7A23-C1E9-45ED-B772-3D547D69A450}" type="parTrans" cxnId="{21EB12D3-80B2-4B50-A175-B76371CBC78B}">
      <dgm:prSet/>
      <dgm:spPr/>
      <dgm:t>
        <a:bodyPr/>
        <a:lstStyle/>
        <a:p>
          <a:endParaRPr lang="ru-RU"/>
        </a:p>
      </dgm:t>
    </dgm:pt>
    <dgm:pt modelId="{A35726BB-2D14-41FF-B86C-589D28AD31DE}" type="sibTrans" cxnId="{21EB12D3-80B2-4B50-A175-B76371CBC78B}">
      <dgm:prSet/>
      <dgm:spPr/>
      <dgm:t>
        <a:bodyPr/>
        <a:lstStyle/>
        <a:p>
          <a:endParaRPr lang="ru-RU"/>
        </a:p>
      </dgm:t>
    </dgm:pt>
    <dgm:pt modelId="{0B0D2588-ED59-44CE-862E-D1906534D8EB}">
      <dgm:prSet phldrT="[Текст]"/>
      <dgm:spPr/>
      <dgm:t>
        <a:bodyPr/>
        <a:lstStyle/>
        <a:p>
          <a:r>
            <a:rPr lang="ru-RU" dirty="0" smtClean="0"/>
            <a:t>Школа</a:t>
          </a:r>
          <a:endParaRPr lang="ru-RU" dirty="0"/>
        </a:p>
      </dgm:t>
    </dgm:pt>
    <dgm:pt modelId="{5CB36479-9947-4079-9E5A-02166FE5C008}" type="parTrans" cxnId="{2124A7B8-602F-4BA4-BAB9-6ECB8B5EB635}">
      <dgm:prSet/>
      <dgm:spPr/>
      <dgm:t>
        <a:bodyPr/>
        <a:lstStyle/>
        <a:p>
          <a:endParaRPr lang="ru-RU"/>
        </a:p>
      </dgm:t>
    </dgm:pt>
    <dgm:pt modelId="{D2A38390-7203-414E-8CA1-5C53FF2DD2D1}" type="sibTrans" cxnId="{2124A7B8-602F-4BA4-BAB9-6ECB8B5EB635}">
      <dgm:prSet/>
      <dgm:spPr/>
      <dgm:t>
        <a:bodyPr/>
        <a:lstStyle/>
        <a:p>
          <a:endParaRPr lang="ru-RU"/>
        </a:p>
      </dgm:t>
    </dgm:pt>
    <dgm:pt modelId="{D7156EC5-8957-4570-A294-77A86AE78B87}">
      <dgm:prSet phldrT="[Текст]"/>
      <dgm:spPr/>
      <dgm:t>
        <a:bodyPr/>
        <a:lstStyle/>
        <a:p>
          <a:r>
            <a:rPr lang="ru-RU" b="1" dirty="0" smtClean="0"/>
            <a:t>Анализ данных по школе</a:t>
          </a:r>
          <a:endParaRPr lang="ru-RU" b="1" dirty="0"/>
        </a:p>
      </dgm:t>
    </dgm:pt>
    <dgm:pt modelId="{45FEC603-28B9-4207-8E56-503FC69D1528}" type="parTrans" cxnId="{415C3C9F-878C-4A44-BBAC-5081AEEBE274}">
      <dgm:prSet/>
      <dgm:spPr/>
      <dgm:t>
        <a:bodyPr/>
        <a:lstStyle/>
        <a:p>
          <a:endParaRPr lang="ru-RU"/>
        </a:p>
      </dgm:t>
    </dgm:pt>
    <dgm:pt modelId="{F7A5043B-F551-4861-BE7C-A98F099B8F41}" type="sibTrans" cxnId="{415C3C9F-878C-4A44-BBAC-5081AEEBE274}">
      <dgm:prSet/>
      <dgm:spPr/>
      <dgm:t>
        <a:bodyPr/>
        <a:lstStyle/>
        <a:p>
          <a:endParaRPr lang="ru-RU"/>
        </a:p>
      </dgm:t>
    </dgm:pt>
    <dgm:pt modelId="{17FC5C88-46B1-4C73-BFD4-F79190864B7E}">
      <dgm:prSet phldrT="[Текст]"/>
      <dgm:spPr/>
      <dgm:t>
        <a:bodyPr/>
        <a:lstStyle/>
        <a:p>
          <a:r>
            <a:rPr lang="ru-RU" b="1" dirty="0" smtClean="0"/>
            <a:t>Представление аналитической информации в МР и ОО</a:t>
          </a:r>
          <a:endParaRPr lang="ru-RU" b="1" dirty="0"/>
        </a:p>
      </dgm:t>
    </dgm:pt>
    <dgm:pt modelId="{EB853AA5-3592-4529-8F16-1D065D5384AD}" type="parTrans" cxnId="{4F467A05-4402-40EB-87E7-F50AB739A002}">
      <dgm:prSet/>
      <dgm:spPr/>
    </dgm:pt>
    <dgm:pt modelId="{AF5C3917-5C5E-44A2-B56A-AD53E8BEA3FC}" type="sibTrans" cxnId="{4F467A05-4402-40EB-87E7-F50AB739A002}">
      <dgm:prSet/>
      <dgm:spPr/>
    </dgm:pt>
    <dgm:pt modelId="{31BE741D-5C82-409B-8CD1-44F6E4C69439}" type="pres">
      <dgm:prSet presAssocID="{92474BAC-4974-4980-9528-DBA7F44F74E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8C175E-6458-478A-9DD9-A33610967F29}" type="pres">
      <dgm:prSet presAssocID="{4ECAAF80-F1BA-4040-A07B-3C6952DD32EF}" presName="composite" presStyleCnt="0"/>
      <dgm:spPr/>
    </dgm:pt>
    <dgm:pt modelId="{72E94497-3E8A-4157-A81F-798A510C5015}" type="pres">
      <dgm:prSet presAssocID="{4ECAAF80-F1BA-4040-A07B-3C6952DD32E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2D976F-8F1D-4DA4-A59E-3C5DE19ABDF6}" type="pres">
      <dgm:prSet presAssocID="{4ECAAF80-F1BA-4040-A07B-3C6952DD32EF}" presName="descendantText" presStyleLbl="alignAcc1" presStyleIdx="0" presStyleCnt="3" custScaleY="1333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6EF6C3-3FAC-4D3A-B6B4-3EB7A119745B}" type="pres">
      <dgm:prSet presAssocID="{D5008A15-737F-4A09-9416-0A097AD04B40}" presName="sp" presStyleCnt="0"/>
      <dgm:spPr/>
    </dgm:pt>
    <dgm:pt modelId="{E4DDE30F-B88B-44EE-8C62-0898B8A69E66}" type="pres">
      <dgm:prSet presAssocID="{AD5EF393-8C9C-4E3C-A3E7-12347F8C27FF}" presName="composite" presStyleCnt="0"/>
      <dgm:spPr/>
    </dgm:pt>
    <dgm:pt modelId="{788EC846-9A9D-4E4D-9934-0DEC73DFD255}" type="pres">
      <dgm:prSet presAssocID="{AD5EF393-8C9C-4E3C-A3E7-12347F8C27F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E3B4C-4487-40A0-9296-3A3FC3F076DB}" type="pres">
      <dgm:prSet presAssocID="{AD5EF393-8C9C-4E3C-A3E7-12347F8C27FF}" presName="descendantText" presStyleLbl="alignAcc1" presStyleIdx="1" presStyleCnt="3" custScaleY="709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88CC7D-67A1-4780-B26B-FFC2F605777A}" type="pres">
      <dgm:prSet presAssocID="{DA624C07-FBFD-4CA3-B0A6-D0A40A7B69C3}" presName="sp" presStyleCnt="0"/>
      <dgm:spPr/>
    </dgm:pt>
    <dgm:pt modelId="{B6E6EA2B-BBF8-4AF4-BAE1-C5EF26ECB274}" type="pres">
      <dgm:prSet presAssocID="{0B0D2588-ED59-44CE-862E-D1906534D8EB}" presName="composite" presStyleCnt="0"/>
      <dgm:spPr/>
    </dgm:pt>
    <dgm:pt modelId="{BBC01881-B40B-4F84-9248-C385DB3883D6}" type="pres">
      <dgm:prSet presAssocID="{0B0D2588-ED59-44CE-862E-D1906534D8E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3BA6DA-3809-4894-8272-9DE538C5225E}" type="pres">
      <dgm:prSet presAssocID="{0B0D2588-ED59-44CE-862E-D1906534D8EB}" presName="descendantText" presStyleLbl="alignAcc1" presStyleIdx="2" presStyleCnt="3" custScaleY="658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380E75-6E72-40BB-8952-4943BBA37162}" type="presOf" srcId="{0B0D2588-ED59-44CE-862E-D1906534D8EB}" destId="{BBC01881-B40B-4F84-9248-C385DB3883D6}" srcOrd="0" destOrd="0" presId="urn:microsoft.com/office/officeart/2005/8/layout/chevron2"/>
    <dgm:cxn modelId="{9C6C1D17-1E51-492A-B5AD-BEC58FC2AA7E}" type="presOf" srcId="{1FE36F45-524D-459F-A1CB-4C0A02A6D4EB}" destId="{3E2D976F-8F1D-4DA4-A59E-3C5DE19ABDF6}" srcOrd="0" destOrd="0" presId="urn:microsoft.com/office/officeart/2005/8/layout/chevron2"/>
    <dgm:cxn modelId="{000B6756-3B98-4D11-BA25-8EBD5C70BD76}" type="presOf" srcId="{FF563953-8787-4DDE-BC50-98CDAA513D65}" destId="{073E3B4C-4487-40A0-9296-3A3FC3F076DB}" srcOrd="0" destOrd="0" presId="urn:microsoft.com/office/officeart/2005/8/layout/chevron2"/>
    <dgm:cxn modelId="{4F467A05-4402-40EB-87E7-F50AB739A002}" srcId="{4ECAAF80-F1BA-4040-A07B-3C6952DD32EF}" destId="{17FC5C88-46B1-4C73-BFD4-F79190864B7E}" srcOrd="2" destOrd="0" parTransId="{EB853AA5-3592-4529-8F16-1D065D5384AD}" sibTransId="{AF5C3917-5C5E-44A2-B56A-AD53E8BEA3FC}"/>
    <dgm:cxn modelId="{63550C12-0A93-446C-81C3-60A0AAF58EE8}" srcId="{4ECAAF80-F1BA-4040-A07B-3C6952DD32EF}" destId="{B4299E11-0AFD-4044-9EF2-BA66456E82A9}" srcOrd="1" destOrd="0" parTransId="{6F8AEEE1-2B02-4930-A3FB-4E73EE2D3C22}" sibTransId="{8B582D6E-0363-429B-A0A8-7164BC57D70D}"/>
    <dgm:cxn modelId="{B0DC4A03-08DA-4078-8F7B-DA9E0EBFE09D}" type="presOf" srcId="{B4299E11-0AFD-4044-9EF2-BA66456E82A9}" destId="{3E2D976F-8F1D-4DA4-A59E-3C5DE19ABDF6}" srcOrd="0" destOrd="1" presId="urn:microsoft.com/office/officeart/2005/8/layout/chevron2"/>
    <dgm:cxn modelId="{415C3C9F-878C-4A44-BBAC-5081AEEBE274}" srcId="{0B0D2588-ED59-44CE-862E-D1906534D8EB}" destId="{D7156EC5-8957-4570-A294-77A86AE78B87}" srcOrd="0" destOrd="0" parTransId="{45FEC603-28B9-4207-8E56-503FC69D1528}" sibTransId="{F7A5043B-F551-4861-BE7C-A98F099B8F41}"/>
    <dgm:cxn modelId="{9819FDDB-A100-4231-9A53-B8C9756C12F0}" srcId="{4ECAAF80-F1BA-4040-A07B-3C6952DD32EF}" destId="{1FE36F45-524D-459F-A1CB-4C0A02A6D4EB}" srcOrd="0" destOrd="0" parTransId="{62FF6463-B81F-409A-80F8-0AC43CDF8C42}" sibTransId="{B64904EE-A3B1-4936-BB19-A0C6C1BED5DC}"/>
    <dgm:cxn modelId="{48F8D7D0-7655-43DE-8716-13FF3C8C54D6}" type="presOf" srcId="{17FC5C88-46B1-4C73-BFD4-F79190864B7E}" destId="{3E2D976F-8F1D-4DA4-A59E-3C5DE19ABDF6}" srcOrd="0" destOrd="2" presId="urn:microsoft.com/office/officeart/2005/8/layout/chevron2"/>
    <dgm:cxn modelId="{639C1797-9D80-490F-A5F5-FD82D7847A2F}" type="presOf" srcId="{D7156EC5-8957-4570-A294-77A86AE78B87}" destId="{9C3BA6DA-3809-4894-8272-9DE538C5225E}" srcOrd="0" destOrd="0" presId="urn:microsoft.com/office/officeart/2005/8/layout/chevron2"/>
    <dgm:cxn modelId="{A29B094E-9123-462E-8D03-2CC8ECE693BD}" srcId="{92474BAC-4974-4980-9528-DBA7F44F74E6}" destId="{4ECAAF80-F1BA-4040-A07B-3C6952DD32EF}" srcOrd="0" destOrd="0" parTransId="{C566D896-7286-44C1-B56B-DE3257B0AEF4}" sibTransId="{D5008A15-737F-4A09-9416-0A097AD04B40}"/>
    <dgm:cxn modelId="{30A0F506-6386-45DB-9A18-A351248D01DC}" type="presOf" srcId="{4ECAAF80-F1BA-4040-A07B-3C6952DD32EF}" destId="{72E94497-3E8A-4157-A81F-798A510C5015}" srcOrd="0" destOrd="0" presId="urn:microsoft.com/office/officeart/2005/8/layout/chevron2"/>
    <dgm:cxn modelId="{2124A7B8-602F-4BA4-BAB9-6ECB8B5EB635}" srcId="{92474BAC-4974-4980-9528-DBA7F44F74E6}" destId="{0B0D2588-ED59-44CE-862E-D1906534D8EB}" srcOrd="2" destOrd="0" parTransId="{5CB36479-9947-4079-9E5A-02166FE5C008}" sibTransId="{D2A38390-7203-414E-8CA1-5C53FF2DD2D1}"/>
    <dgm:cxn modelId="{21EB12D3-80B2-4B50-A175-B76371CBC78B}" srcId="{AD5EF393-8C9C-4E3C-A3E7-12347F8C27FF}" destId="{FF563953-8787-4DDE-BC50-98CDAA513D65}" srcOrd="0" destOrd="0" parTransId="{696F7A23-C1E9-45ED-B772-3D547D69A450}" sibTransId="{A35726BB-2D14-41FF-B86C-589D28AD31DE}"/>
    <dgm:cxn modelId="{70990C29-D089-4A3B-9C42-B9BF4BF6976E}" type="presOf" srcId="{92474BAC-4974-4980-9528-DBA7F44F74E6}" destId="{31BE741D-5C82-409B-8CD1-44F6E4C69439}" srcOrd="0" destOrd="0" presId="urn:microsoft.com/office/officeart/2005/8/layout/chevron2"/>
    <dgm:cxn modelId="{AA387DAF-2BC4-4F61-A8AB-3E2F4E75D349}" srcId="{92474BAC-4974-4980-9528-DBA7F44F74E6}" destId="{AD5EF393-8C9C-4E3C-A3E7-12347F8C27FF}" srcOrd="1" destOrd="0" parTransId="{9C6C5068-6DBF-4D4A-B3D2-25D245430BDA}" sibTransId="{DA624C07-FBFD-4CA3-B0A6-D0A40A7B69C3}"/>
    <dgm:cxn modelId="{4238478C-F7EA-4DAB-B39C-35F6724119B4}" type="presOf" srcId="{AD5EF393-8C9C-4E3C-A3E7-12347F8C27FF}" destId="{788EC846-9A9D-4E4D-9934-0DEC73DFD255}" srcOrd="0" destOrd="0" presId="urn:microsoft.com/office/officeart/2005/8/layout/chevron2"/>
    <dgm:cxn modelId="{DEC3330D-3901-47CC-9044-F73245CB4D8C}" type="presParOf" srcId="{31BE741D-5C82-409B-8CD1-44F6E4C69439}" destId="{DF8C175E-6458-478A-9DD9-A33610967F29}" srcOrd="0" destOrd="0" presId="urn:microsoft.com/office/officeart/2005/8/layout/chevron2"/>
    <dgm:cxn modelId="{DF0B5BFF-9D65-4B74-B17B-E5B849B97334}" type="presParOf" srcId="{DF8C175E-6458-478A-9DD9-A33610967F29}" destId="{72E94497-3E8A-4157-A81F-798A510C5015}" srcOrd="0" destOrd="0" presId="urn:microsoft.com/office/officeart/2005/8/layout/chevron2"/>
    <dgm:cxn modelId="{2A7FE7FD-CD64-4E42-AACE-3B552DF7A386}" type="presParOf" srcId="{DF8C175E-6458-478A-9DD9-A33610967F29}" destId="{3E2D976F-8F1D-4DA4-A59E-3C5DE19ABDF6}" srcOrd="1" destOrd="0" presId="urn:microsoft.com/office/officeart/2005/8/layout/chevron2"/>
    <dgm:cxn modelId="{DF2E691F-7BA5-4EC6-A424-AB5745D65F7A}" type="presParOf" srcId="{31BE741D-5C82-409B-8CD1-44F6E4C69439}" destId="{5F6EF6C3-3FAC-4D3A-B6B4-3EB7A119745B}" srcOrd="1" destOrd="0" presId="urn:microsoft.com/office/officeart/2005/8/layout/chevron2"/>
    <dgm:cxn modelId="{18476880-1CF8-4D7B-9A98-76C8BBF4A3F5}" type="presParOf" srcId="{31BE741D-5C82-409B-8CD1-44F6E4C69439}" destId="{E4DDE30F-B88B-44EE-8C62-0898B8A69E66}" srcOrd="2" destOrd="0" presId="urn:microsoft.com/office/officeart/2005/8/layout/chevron2"/>
    <dgm:cxn modelId="{CF10EBBE-8AB4-4847-AD32-7EF05A356775}" type="presParOf" srcId="{E4DDE30F-B88B-44EE-8C62-0898B8A69E66}" destId="{788EC846-9A9D-4E4D-9934-0DEC73DFD255}" srcOrd="0" destOrd="0" presId="urn:microsoft.com/office/officeart/2005/8/layout/chevron2"/>
    <dgm:cxn modelId="{FD5FE85A-839C-41DC-9000-11A34ACA3CEB}" type="presParOf" srcId="{E4DDE30F-B88B-44EE-8C62-0898B8A69E66}" destId="{073E3B4C-4487-40A0-9296-3A3FC3F076DB}" srcOrd="1" destOrd="0" presId="urn:microsoft.com/office/officeart/2005/8/layout/chevron2"/>
    <dgm:cxn modelId="{3815E334-3FF9-4DDA-9FB0-CA347A419EA7}" type="presParOf" srcId="{31BE741D-5C82-409B-8CD1-44F6E4C69439}" destId="{7988CC7D-67A1-4780-B26B-FFC2F605777A}" srcOrd="3" destOrd="0" presId="urn:microsoft.com/office/officeart/2005/8/layout/chevron2"/>
    <dgm:cxn modelId="{4242C8FE-D6B9-4E36-9A9D-146FF3C55480}" type="presParOf" srcId="{31BE741D-5C82-409B-8CD1-44F6E4C69439}" destId="{B6E6EA2B-BBF8-4AF4-BAE1-C5EF26ECB274}" srcOrd="4" destOrd="0" presId="urn:microsoft.com/office/officeart/2005/8/layout/chevron2"/>
    <dgm:cxn modelId="{75B967CB-7515-4CD5-8F76-177F9F2FD087}" type="presParOf" srcId="{B6E6EA2B-BBF8-4AF4-BAE1-C5EF26ECB274}" destId="{BBC01881-B40B-4F84-9248-C385DB3883D6}" srcOrd="0" destOrd="0" presId="urn:microsoft.com/office/officeart/2005/8/layout/chevron2"/>
    <dgm:cxn modelId="{119DE74B-E6F9-48C5-BE05-73E3EB8A217B}" type="presParOf" srcId="{B6E6EA2B-BBF8-4AF4-BAE1-C5EF26ECB274}" destId="{9C3BA6DA-3809-4894-8272-9DE538C5225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B54DFF-73A8-4601-BA0C-16B3FD3F07F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BEED937-3BD2-4901-8523-198693FCC2CE}">
      <dgm:prSet phldrT="[Текст]"/>
      <dgm:spPr/>
      <dgm:t>
        <a:bodyPr/>
        <a:lstStyle/>
        <a:p>
          <a:r>
            <a:rPr lang="ru-RU" dirty="0" smtClean="0"/>
            <a:t>МР</a:t>
          </a:r>
          <a:endParaRPr lang="ru-RU" dirty="0"/>
        </a:p>
      </dgm:t>
    </dgm:pt>
    <dgm:pt modelId="{B3317601-3EBC-4046-BCA3-304AFDB436EC}" type="parTrans" cxnId="{8EFF9CF0-347B-4C9F-BF04-F3152EAD0A4F}">
      <dgm:prSet/>
      <dgm:spPr/>
      <dgm:t>
        <a:bodyPr/>
        <a:lstStyle/>
        <a:p>
          <a:endParaRPr lang="ru-RU"/>
        </a:p>
      </dgm:t>
    </dgm:pt>
    <dgm:pt modelId="{816D1200-905F-46D2-BA39-E9CA41B030BC}" type="sibTrans" cxnId="{8EFF9CF0-347B-4C9F-BF04-F3152EAD0A4F}">
      <dgm:prSet/>
      <dgm:spPr/>
      <dgm:t>
        <a:bodyPr/>
        <a:lstStyle/>
        <a:p>
          <a:endParaRPr lang="ru-RU"/>
        </a:p>
      </dgm:t>
    </dgm:pt>
    <dgm:pt modelId="{758E3DD4-AC63-4529-96D9-D753C041C9EF}">
      <dgm:prSet phldrT="[Текст]"/>
      <dgm:spPr/>
      <dgm:t>
        <a:bodyPr/>
        <a:lstStyle/>
        <a:p>
          <a:r>
            <a:rPr lang="ru-RU" dirty="0" smtClean="0"/>
            <a:t>Дистанционный режим</a:t>
          </a:r>
          <a:endParaRPr lang="ru-RU" dirty="0"/>
        </a:p>
      </dgm:t>
    </dgm:pt>
    <dgm:pt modelId="{94A2F24B-249E-496A-B11D-2B76939D9657}" type="parTrans" cxnId="{3406DC9A-D810-47CA-9502-A36DD11EAD8E}">
      <dgm:prSet/>
      <dgm:spPr/>
      <dgm:t>
        <a:bodyPr/>
        <a:lstStyle/>
        <a:p>
          <a:endParaRPr lang="ru-RU"/>
        </a:p>
      </dgm:t>
    </dgm:pt>
    <dgm:pt modelId="{44C6EFCF-E4B7-49C8-AFA4-8E4ECA870FCB}" type="sibTrans" cxnId="{3406DC9A-D810-47CA-9502-A36DD11EAD8E}">
      <dgm:prSet/>
      <dgm:spPr/>
      <dgm:t>
        <a:bodyPr/>
        <a:lstStyle/>
        <a:p>
          <a:endParaRPr lang="ru-RU"/>
        </a:p>
      </dgm:t>
    </dgm:pt>
    <dgm:pt modelId="{A4600B1B-C609-484A-A9F9-EA2CA97F68EC}">
      <dgm:prSet phldrT="[Текст]"/>
      <dgm:spPr/>
      <dgm:t>
        <a:bodyPr/>
        <a:lstStyle/>
        <a:p>
          <a:r>
            <a:rPr lang="ru-RU" dirty="0" smtClean="0"/>
            <a:t>ИРО</a:t>
          </a:r>
          <a:endParaRPr lang="ru-RU" dirty="0"/>
        </a:p>
      </dgm:t>
    </dgm:pt>
    <dgm:pt modelId="{639CFAAA-F98D-4C67-91F9-3E2726C0DB32}" type="parTrans" cxnId="{E62EE3D9-C0BA-4E61-AFB7-723C9002C654}">
      <dgm:prSet/>
      <dgm:spPr/>
      <dgm:t>
        <a:bodyPr/>
        <a:lstStyle/>
        <a:p>
          <a:endParaRPr lang="ru-RU"/>
        </a:p>
      </dgm:t>
    </dgm:pt>
    <dgm:pt modelId="{FF7B88F1-70AF-49EF-84E1-8E1A2665E36B}" type="sibTrans" cxnId="{E62EE3D9-C0BA-4E61-AFB7-723C9002C654}">
      <dgm:prSet/>
      <dgm:spPr/>
      <dgm:t>
        <a:bodyPr/>
        <a:lstStyle/>
        <a:p>
          <a:endParaRPr lang="ru-RU"/>
        </a:p>
      </dgm:t>
    </dgm:pt>
    <dgm:pt modelId="{81CBDB26-E8B3-4553-8D4E-895379E876CC}" type="pres">
      <dgm:prSet presAssocID="{E3B54DFF-73A8-4601-BA0C-16B3FD3F07FB}" presName="CompostProcess" presStyleCnt="0">
        <dgm:presLayoutVars>
          <dgm:dir/>
          <dgm:resizeHandles val="exact"/>
        </dgm:presLayoutVars>
      </dgm:prSet>
      <dgm:spPr/>
    </dgm:pt>
    <dgm:pt modelId="{A6D16B6F-AF31-4F89-A30C-746BD2AE1CCB}" type="pres">
      <dgm:prSet presAssocID="{E3B54DFF-73A8-4601-BA0C-16B3FD3F07FB}" presName="arrow" presStyleLbl="bgShp" presStyleIdx="0" presStyleCnt="1"/>
      <dgm:spPr/>
    </dgm:pt>
    <dgm:pt modelId="{96126881-426A-40A1-A8F1-F0E9F7E3C46E}" type="pres">
      <dgm:prSet presAssocID="{E3B54DFF-73A8-4601-BA0C-16B3FD3F07FB}" presName="linearProcess" presStyleCnt="0"/>
      <dgm:spPr/>
    </dgm:pt>
    <dgm:pt modelId="{A5CDBDE5-BC3A-4A20-9EE9-8B6C661D681D}" type="pres">
      <dgm:prSet presAssocID="{7BEED937-3BD2-4901-8523-198693FCC2CE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7157EB-531D-4E13-9E2B-A6A9F6F00953}" type="pres">
      <dgm:prSet presAssocID="{816D1200-905F-46D2-BA39-E9CA41B030BC}" presName="sibTrans" presStyleCnt="0"/>
      <dgm:spPr/>
    </dgm:pt>
    <dgm:pt modelId="{C840F031-4FF2-4AE0-A38A-A34B0650EF42}" type="pres">
      <dgm:prSet presAssocID="{758E3DD4-AC63-4529-96D9-D753C041C9EF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20193B-1C10-4F14-A627-A4CE64DE8F8B}" type="pres">
      <dgm:prSet presAssocID="{44C6EFCF-E4B7-49C8-AFA4-8E4ECA870FCB}" presName="sibTrans" presStyleCnt="0"/>
      <dgm:spPr/>
    </dgm:pt>
    <dgm:pt modelId="{F233FB02-1EA9-4FE3-91B7-2EE0FED394E5}" type="pres">
      <dgm:prSet presAssocID="{A4600B1B-C609-484A-A9F9-EA2CA97F68EC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89F4B9-9334-4459-9266-4E3094A78717}" type="presOf" srcId="{758E3DD4-AC63-4529-96D9-D753C041C9EF}" destId="{C840F031-4FF2-4AE0-A38A-A34B0650EF42}" srcOrd="0" destOrd="0" presId="urn:microsoft.com/office/officeart/2005/8/layout/hProcess9"/>
    <dgm:cxn modelId="{8EFF9CF0-347B-4C9F-BF04-F3152EAD0A4F}" srcId="{E3B54DFF-73A8-4601-BA0C-16B3FD3F07FB}" destId="{7BEED937-3BD2-4901-8523-198693FCC2CE}" srcOrd="0" destOrd="0" parTransId="{B3317601-3EBC-4046-BCA3-304AFDB436EC}" sibTransId="{816D1200-905F-46D2-BA39-E9CA41B030BC}"/>
    <dgm:cxn modelId="{3406DC9A-D810-47CA-9502-A36DD11EAD8E}" srcId="{E3B54DFF-73A8-4601-BA0C-16B3FD3F07FB}" destId="{758E3DD4-AC63-4529-96D9-D753C041C9EF}" srcOrd="1" destOrd="0" parTransId="{94A2F24B-249E-496A-B11D-2B76939D9657}" sibTransId="{44C6EFCF-E4B7-49C8-AFA4-8E4ECA870FCB}"/>
    <dgm:cxn modelId="{C61A385B-4236-40F1-9C0B-C3B1A669180D}" type="presOf" srcId="{E3B54DFF-73A8-4601-BA0C-16B3FD3F07FB}" destId="{81CBDB26-E8B3-4553-8D4E-895379E876CC}" srcOrd="0" destOrd="0" presId="urn:microsoft.com/office/officeart/2005/8/layout/hProcess9"/>
    <dgm:cxn modelId="{E62EE3D9-C0BA-4E61-AFB7-723C9002C654}" srcId="{E3B54DFF-73A8-4601-BA0C-16B3FD3F07FB}" destId="{A4600B1B-C609-484A-A9F9-EA2CA97F68EC}" srcOrd="2" destOrd="0" parTransId="{639CFAAA-F98D-4C67-91F9-3E2726C0DB32}" sibTransId="{FF7B88F1-70AF-49EF-84E1-8E1A2665E36B}"/>
    <dgm:cxn modelId="{D175BCB4-74BB-49B2-B70E-5BCA585BBE6B}" type="presOf" srcId="{A4600B1B-C609-484A-A9F9-EA2CA97F68EC}" destId="{F233FB02-1EA9-4FE3-91B7-2EE0FED394E5}" srcOrd="0" destOrd="0" presId="urn:microsoft.com/office/officeart/2005/8/layout/hProcess9"/>
    <dgm:cxn modelId="{8D5751DD-E560-4F07-AD3E-6FF249ADB7E9}" type="presOf" srcId="{7BEED937-3BD2-4901-8523-198693FCC2CE}" destId="{A5CDBDE5-BC3A-4A20-9EE9-8B6C661D681D}" srcOrd="0" destOrd="0" presId="urn:microsoft.com/office/officeart/2005/8/layout/hProcess9"/>
    <dgm:cxn modelId="{B67C143D-86CB-4C43-B135-A5CF06019336}" type="presParOf" srcId="{81CBDB26-E8B3-4553-8D4E-895379E876CC}" destId="{A6D16B6F-AF31-4F89-A30C-746BD2AE1CCB}" srcOrd="0" destOrd="0" presId="urn:microsoft.com/office/officeart/2005/8/layout/hProcess9"/>
    <dgm:cxn modelId="{31C63947-5A84-43B8-8094-651865069C0F}" type="presParOf" srcId="{81CBDB26-E8B3-4553-8D4E-895379E876CC}" destId="{96126881-426A-40A1-A8F1-F0E9F7E3C46E}" srcOrd="1" destOrd="0" presId="urn:microsoft.com/office/officeart/2005/8/layout/hProcess9"/>
    <dgm:cxn modelId="{9AF27EA3-4609-4AE0-939A-58F6180372D1}" type="presParOf" srcId="{96126881-426A-40A1-A8F1-F0E9F7E3C46E}" destId="{A5CDBDE5-BC3A-4A20-9EE9-8B6C661D681D}" srcOrd="0" destOrd="0" presId="urn:microsoft.com/office/officeart/2005/8/layout/hProcess9"/>
    <dgm:cxn modelId="{A80C3D4B-2999-43AC-B859-436BD7F8C267}" type="presParOf" srcId="{96126881-426A-40A1-A8F1-F0E9F7E3C46E}" destId="{437157EB-531D-4E13-9E2B-A6A9F6F00953}" srcOrd="1" destOrd="0" presId="urn:microsoft.com/office/officeart/2005/8/layout/hProcess9"/>
    <dgm:cxn modelId="{14133B9F-05AB-47E2-B905-B51738988581}" type="presParOf" srcId="{96126881-426A-40A1-A8F1-F0E9F7E3C46E}" destId="{C840F031-4FF2-4AE0-A38A-A34B0650EF42}" srcOrd="2" destOrd="0" presId="urn:microsoft.com/office/officeart/2005/8/layout/hProcess9"/>
    <dgm:cxn modelId="{1075F181-16AE-45F2-9136-6746D4237252}" type="presParOf" srcId="{96126881-426A-40A1-A8F1-F0E9F7E3C46E}" destId="{7720193B-1C10-4F14-A627-A4CE64DE8F8B}" srcOrd="3" destOrd="0" presId="urn:microsoft.com/office/officeart/2005/8/layout/hProcess9"/>
    <dgm:cxn modelId="{D7A4BED5-1EBC-4415-8379-E19A7F4C5994}" type="presParOf" srcId="{96126881-426A-40A1-A8F1-F0E9F7E3C46E}" destId="{F233FB02-1EA9-4FE3-91B7-2EE0FED394E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E3DD5A-679D-4373-B67A-95AEA9ACD739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18E934-1122-4B4A-9D4A-1D93232F8251}">
      <dgm:prSet phldrT="[Текст]" custT="1"/>
      <dgm:spPr/>
      <dgm:t>
        <a:bodyPr/>
        <a:lstStyle/>
        <a:p>
          <a:r>
            <a:rPr lang="ru-RU" sz="4000" b="1" dirty="0" smtClean="0"/>
            <a:t>РП</a:t>
          </a:r>
          <a:endParaRPr lang="ru-RU" sz="4000" b="1" dirty="0"/>
        </a:p>
      </dgm:t>
    </dgm:pt>
    <dgm:pt modelId="{EB88EA12-D257-4E30-912C-E1519C49B9D8}" type="parTrans" cxnId="{43E67CC3-0ED3-454F-A6DD-A8A801CF031C}">
      <dgm:prSet/>
      <dgm:spPr/>
      <dgm:t>
        <a:bodyPr/>
        <a:lstStyle/>
        <a:p>
          <a:endParaRPr lang="ru-RU"/>
        </a:p>
      </dgm:t>
    </dgm:pt>
    <dgm:pt modelId="{103CF8A7-1326-4AE5-B12A-2A0DDF5EBC23}" type="sibTrans" cxnId="{43E67CC3-0ED3-454F-A6DD-A8A801CF031C}">
      <dgm:prSet/>
      <dgm:spPr/>
      <dgm:t>
        <a:bodyPr/>
        <a:lstStyle/>
        <a:p>
          <a:endParaRPr lang="ru-RU"/>
        </a:p>
      </dgm:t>
    </dgm:pt>
    <dgm:pt modelId="{F797A0D5-B1DC-4502-B1EA-23ED466E5136}">
      <dgm:prSet phldrT="[Текст]"/>
      <dgm:spPr/>
      <dgm:t>
        <a:bodyPr/>
        <a:lstStyle/>
        <a:p>
          <a:r>
            <a:rPr lang="ru-RU" dirty="0" smtClean="0"/>
            <a:t>Муниципальный </a:t>
          </a:r>
          <a:endParaRPr lang="ru-RU" dirty="0"/>
        </a:p>
      </dgm:t>
    </dgm:pt>
    <dgm:pt modelId="{3C3B8BE0-79A3-4210-AD38-31ABD12B0A09}" type="parTrans" cxnId="{24357291-E895-4B43-8DB6-05158DF474BC}">
      <dgm:prSet/>
      <dgm:spPr/>
      <dgm:t>
        <a:bodyPr/>
        <a:lstStyle/>
        <a:p>
          <a:endParaRPr lang="ru-RU"/>
        </a:p>
      </dgm:t>
    </dgm:pt>
    <dgm:pt modelId="{F174E432-AFC4-4F79-8424-5E00AD8DB5DD}" type="sibTrans" cxnId="{24357291-E895-4B43-8DB6-05158DF474BC}">
      <dgm:prSet/>
      <dgm:spPr/>
      <dgm:t>
        <a:bodyPr/>
        <a:lstStyle/>
        <a:p>
          <a:endParaRPr lang="ru-RU"/>
        </a:p>
      </dgm:t>
    </dgm:pt>
    <dgm:pt modelId="{984CEB66-7BCE-43DA-A482-57052DA7C1DE}">
      <dgm:prSet phldrT="[Текст]" custT="1"/>
      <dgm:spPr/>
      <dgm:t>
        <a:bodyPr/>
        <a:lstStyle/>
        <a:p>
          <a:r>
            <a:rPr lang="ru-RU" sz="2700" dirty="0" smtClean="0"/>
            <a:t>РП – </a:t>
          </a:r>
          <a:r>
            <a:rPr lang="ru-RU" sz="1800" dirty="0" smtClean="0"/>
            <a:t>уровень муниципальных программ  - </a:t>
          </a:r>
          <a:r>
            <a:rPr lang="ru-RU" sz="1800" b="1" dirty="0" smtClean="0"/>
            <a:t>инвариант</a:t>
          </a:r>
          <a:endParaRPr lang="ru-RU" sz="1800" b="1" dirty="0"/>
        </a:p>
      </dgm:t>
    </dgm:pt>
    <dgm:pt modelId="{3E6E4F78-1DDE-4259-B99C-7874B76B12F3}" type="parTrans" cxnId="{DE7B2C02-E405-44D1-9467-FBCB330D22F4}">
      <dgm:prSet/>
      <dgm:spPr/>
      <dgm:t>
        <a:bodyPr/>
        <a:lstStyle/>
        <a:p>
          <a:endParaRPr lang="ru-RU"/>
        </a:p>
      </dgm:t>
    </dgm:pt>
    <dgm:pt modelId="{FC465861-7B4A-40FD-B094-F831C7EC95A5}" type="sibTrans" cxnId="{DE7B2C02-E405-44D1-9467-FBCB330D22F4}">
      <dgm:prSet/>
      <dgm:spPr/>
      <dgm:t>
        <a:bodyPr/>
        <a:lstStyle/>
        <a:p>
          <a:endParaRPr lang="ru-RU"/>
        </a:p>
      </dgm:t>
    </dgm:pt>
    <dgm:pt modelId="{56D4F6D8-4310-4673-9745-861BCB5F253E}">
      <dgm:prSet phldrT="[Текст]"/>
      <dgm:spPr/>
      <dgm:t>
        <a:bodyPr/>
        <a:lstStyle/>
        <a:p>
          <a:r>
            <a:rPr lang="ru-RU" dirty="0" smtClean="0"/>
            <a:t>Школьный </a:t>
          </a:r>
          <a:endParaRPr lang="ru-RU" dirty="0"/>
        </a:p>
      </dgm:t>
    </dgm:pt>
    <dgm:pt modelId="{15C4E6DD-5AC2-48CF-8429-29BD773082E8}" type="parTrans" cxnId="{70B23600-AC54-451D-A772-87A07988A6C9}">
      <dgm:prSet/>
      <dgm:spPr/>
      <dgm:t>
        <a:bodyPr/>
        <a:lstStyle/>
        <a:p>
          <a:endParaRPr lang="ru-RU"/>
        </a:p>
      </dgm:t>
    </dgm:pt>
    <dgm:pt modelId="{9EEB4D71-453D-4517-AE5F-1C1AADC3F179}" type="sibTrans" cxnId="{70B23600-AC54-451D-A772-87A07988A6C9}">
      <dgm:prSet/>
      <dgm:spPr/>
      <dgm:t>
        <a:bodyPr/>
        <a:lstStyle/>
        <a:p>
          <a:endParaRPr lang="ru-RU"/>
        </a:p>
      </dgm:t>
    </dgm:pt>
    <dgm:pt modelId="{4BD330B5-14AA-45CB-8D47-6FE77585071C}">
      <dgm:prSet phldrT="[Текст]" custT="1"/>
      <dgm:spPr/>
      <dgm:t>
        <a:bodyPr/>
        <a:lstStyle/>
        <a:p>
          <a:r>
            <a:rPr lang="ru-RU" sz="2700" dirty="0" smtClean="0"/>
            <a:t>РП – </a:t>
          </a:r>
          <a:r>
            <a:rPr lang="ru-RU" sz="1800" dirty="0" smtClean="0"/>
            <a:t>уровень ОО (инвариант)</a:t>
          </a:r>
          <a:endParaRPr lang="ru-RU" sz="1800" dirty="0"/>
        </a:p>
      </dgm:t>
    </dgm:pt>
    <dgm:pt modelId="{FCAFC83D-C79D-4752-828E-D7268CC1196E}" type="parTrans" cxnId="{9FC979B5-A9BE-4043-92B7-FD5579EDFBD2}">
      <dgm:prSet/>
      <dgm:spPr/>
      <dgm:t>
        <a:bodyPr/>
        <a:lstStyle/>
        <a:p>
          <a:endParaRPr lang="ru-RU"/>
        </a:p>
      </dgm:t>
    </dgm:pt>
    <dgm:pt modelId="{D75CF78C-3A49-44E7-8587-4012780DB494}" type="sibTrans" cxnId="{9FC979B5-A9BE-4043-92B7-FD5579EDFBD2}">
      <dgm:prSet/>
      <dgm:spPr/>
      <dgm:t>
        <a:bodyPr/>
        <a:lstStyle/>
        <a:p>
          <a:endParaRPr lang="ru-RU"/>
        </a:p>
      </dgm:t>
    </dgm:pt>
    <dgm:pt modelId="{A1667569-788B-4E22-820A-06D7B9ACA303}">
      <dgm:prSet phldrT="[Текст]" custT="1"/>
      <dgm:spPr/>
      <dgm:t>
        <a:bodyPr/>
        <a:lstStyle/>
        <a:p>
          <a:r>
            <a:rPr lang="ru-RU" sz="2700" dirty="0" smtClean="0"/>
            <a:t>МП – </a:t>
          </a:r>
          <a:r>
            <a:rPr lang="ru-RU" sz="2000" dirty="0" smtClean="0"/>
            <a:t>(инвариант</a:t>
          </a:r>
          <a:r>
            <a:rPr lang="ru-RU" sz="2700" dirty="0" smtClean="0"/>
            <a:t>)</a:t>
          </a:r>
          <a:endParaRPr lang="ru-RU" sz="2700" dirty="0"/>
        </a:p>
      </dgm:t>
    </dgm:pt>
    <dgm:pt modelId="{D0C45BF7-4F45-48E7-B191-FA99EC754359}" type="parTrans" cxnId="{903498F9-7330-4F3D-8401-2C1CDB90CA04}">
      <dgm:prSet/>
      <dgm:spPr/>
      <dgm:t>
        <a:bodyPr/>
        <a:lstStyle/>
        <a:p>
          <a:endParaRPr lang="ru-RU"/>
        </a:p>
      </dgm:t>
    </dgm:pt>
    <dgm:pt modelId="{496A1593-1E02-4306-AFFF-6D3FD5974001}" type="sibTrans" cxnId="{903498F9-7330-4F3D-8401-2C1CDB90CA04}">
      <dgm:prSet/>
      <dgm:spPr/>
      <dgm:t>
        <a:bodyPr/>
        <a:lstStyle/>
        <a:p>
          <a:endParaRPr lang="ru-RU"/>
        </a:p>
      </dgm:t>
    </dgm:pt>
    <dgm:pt modelId="{5BDA793F-AC30-47C8-B8BC-775E7E6197ED}">
      <dgm:prSet phldrT="[Текст]"/>
      <dgm:spPr/>
      <dgm:t>
        <a:bodyPr/>
        <a:lstStyle/>
        <a:p>
          <a:r>
            <a:rPr lang="ru-RU" dirty="0" smtClean="0"/>
            <a:t>Региональный </a:t>
          </a:r>
          <a:endParaRPr lang="ru-RU" dirty="0"/>
        </a:p>
      </dgm:t>
    </dgm:pt>
    <dgm:pt modelId="{33957476-6F3A-46B7-947C-DFF657C1966D}" type="sibTrans" cxnId="{FBE4B228-BFB6-4FBB-B6DA-ED086F80D270}">
      <dgm:prSet/>
      <dgm:spPr/>
      <dgm:t>
        <a:bodyPr/>
        <a:lstStyle/>
        <a:p>
          <a:endParaRPr lang="ru-RU"/>
        </a:p>
      </dgm:t>
    </dgm:pt>
    <dgm:pt modelId="{A9E5D5AD-CCF2-468B-87AA-BF44D434225C}" type="parTrans" cxnId="{FBE4B228-BFB6-4FBB-B6DA-ED086F80D270}">
      <dgm:prSet/>
      <dgm:spPr/>
      <dgm:t>
        <a:bodyPr/>
        <a:lstStyle/>
        <a:p>
          <a:endParaRPr lang="ru-RU"/>
        </a:p>
      </dgm:t>
    </dgm:pt>
    <dgm:pt modelId="{9EA26F5B-30DF-4230-BC18-D8220064C74C}">
      <dgm:prSet phldrT="[Текст]" custT="1"/>
      <dgm:spPr/>
      <dgm:t>
        <a:bodyPr/>
        <a:lstStyle/>
        <a:p>
          <a:r>
            <a:rPr lang="ru-RU" sz="2700" dirty="0" err="1" smtClean="0"/>
            <a:t>Вариатив</a:t>
          </a:r>
          <a:r>
            <a:rPr lang="ru-RU" sz="2700" dirty="0" smtClean="0"/>
            <a:t>  -МП</a:t>
          </a:r>
          <a:endParaRPr lang="ru-RU" sz="1800" dirty="0"/>
        </a:p>
      </dgm:t>
    </dgm:pt>
    <dgm:pt modelId="{87FA934A-6DAF-45B3-B653-D15A47053597}" type="parTrans" cxnId="{ADCB3AEF-ECBB-43D4-8C97-8CED5B09027D}">
      <dgm:prSet/>
      <dgm:spPr/>
      <dgm:t>
        <a:bodyPr/>
        <a:lstStyle/>
        <a:p>
          <a:endParaRPr lang="ru-RU"/>
        </a:p>
      </dgm:t>
    </dgm:pt>
    <dgm:pt modelId="{EF2A6976-5032-4737-B8AC-991AA73A816F}" type="sibTrans" cxnId="{ADCB3AEF-ECBB-43D4-8C97-8CED5B09027D}">
      <dgm:prSet/>
      <dgm:spPr/>
      <dgm:t>
        <a:bodyPr/>
        <a:lstStyle/>
        <a:p>
          <a:endParaRPr lang="ru-RU"/>
        </a:p>
      </dgm:t>
    </dgm:pt>
    <dgm:pt modelId="{5AB76B4A-F762-4851-B26E-AF8008B8636B}">
      <dgm:prSet phldrT="[Текст]"/>
      <dgm:spPr/>
      <dgm:t>
        <a:bodyPr/>
        <a:lstStyle/>
        <a:p>
          <a:r>
            <a:rPr lang="ru-RU" sz="2700" dirty="0" err="1" smtClean="0"/>
            <a:t>Вариатив</a:t>
          </a:r>
          <a:r>
            <a:rPr lang="ru-RU" sz="2700" dirty="0" smtClean="0"/>
            <a:t>  - ШП</a:t>
          </a:r>
          <a:endParaRPr lang="ru-RU" sz="2700" dirty="0"/>
        </a:p>
      </dgm:t>
    </dgm:pt>
    <dgm:pt modelId="{F1019497-2609-4FB1-842E-4E587EC601A8}" type="parTrans" cxnId="{4706A623-E66B-4277-BF29-D786C28B0DF3}">
      <dgm:prSet/>
      <dgm:spPr/>
      <dgm:t>
        <a:bodyPr/>
        <a:lstStyle/>
        <a:p>
          <a:endParaRPr lang="ru-RU"/>
        </a:p>
      </dgm:t>
    </dgm:pt>
    <dgm:pt modelId="{4725370A-D378-4C6A-815F-41BCE8C2E453}" type="sibTrans" cxnId="{4706A623-E66B-4277-BF29-D786C28B0DF3}">
      <dgm:prSet/>
      <dgm:spPr/>
      <dgm:t>
        <a:bodyPr/>
        <a:lstStyle/>
        <a:p>
          <a:endParaRPr lang="ru-RU"/>
        </a:p>
      </dgm:t>
    </dgm:pt>
    <dgm:pt modelId="{A5B374AC-2A3D-4341-8EC6-C191388C7D0D}" type="pres">
      <dgm:prSet presAssocID="{D0E3DD5A-679D-4373-B67A-95AEA9ACD73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4CAEE0-F6D8-4AF9-B945-969EF3684FFD}" type="pres">
      <dgm:prSet presAssocID="{5BDA793F-AC30-47C8-B8BC-775E7E6197ED}" presName="circle1" presStyleLbl="node1" presStyleIdx="0" presStyleCnt="3"/>
      <dgm:spPr/>
    </dgm:pt>
    <dgm:pt modelId="{9B80D21A-A0E7-4969-B025-6A49D6B04E5D}" type="pres">
      <dgm:prSet presAssocID="{5BDA793F-AC30-47C8-B8BC-775E7E6197ED}" presName="space" presStyleCnt="0"/>
      <dgm:spPr/>
    </dgm:pt>
    <dgm:pt modelId="{7FEDA1C3-1A3A-466C-B417-25A2522C0B2F}" type="pres">
      <dgm:prSet presAssocID="{5BDA793F-AC30-47C8-B8BC-775E7E6197ED}" presName="rect1" presStyleLbl="alignAcc1" presStyleIdx="0" presStyleCnt="3" custScaleX="117857"/>
      <dgm:spPr/>
      <dgm:t>
        <a:bodyPr/>
        <a:lstStyle/>
        <a:p>
          <a:endParaRPr lang="ru-RU"/>
        </a:p>
      </dgm:t>
    </dgm:pt>
    <dgm:pt modelId="{ECF2C704-56A5-4E73-A2CA-B969A673798A}" type="pres">
      <dgm:prSet presAssocID="{F797A0D5-B1DC-4502-B1EA-23ED466E5136}" presName="vertSpace2" presStyleLbl="node1" presStyleIdx="0" presStyleCnt="3"/>
      <dgm:spPr/>
    </dgm:pt>
    <dgm:pt modelId="{E477B8D0-A6A2-4613-833E-95A48651ECC5}" type="pres">
      <dgm:prSet presAssocID="{F797A0D5-B1DC-4502-B1EA-23ED466E5136}" presName="circle2" presStyleLbl="node1" presStyleIdx="1" presStyleCnt="3"/>
      <dgm:spPr/>
    </dgm:pt>
    <dgm:pt modelId="{40D5C844-A0E6-4E34-A147-D72F3ABB8153}" type="pres">
      <dgm:prSet presAssocID="{F797A0D5-B1DC-4502-B1EA-23ED466E5136}" presName="rect2" presStyleLbl="alignAcc1" presStyleIdx="1" presStyleCnt="3" custScaleX="117262"/>
      <dgm:spPr/>
      <dgm:t>
        <a:bodyPr/>
        <a:lstStyle/>
        <a:p>
          <a:endParaRPr lang="ru-RU"/>
        </a:p>
      </dgm:t>
    </dgm:pt>
    <dgm:pt modelId="{BC014D69-866D-4A51-83FF-D6F010F31790}" type="pres">
      <dgm:prSet presAssocID="{56D4F6D8-4310-4673-9745-861BCB5F253E}" presName="vertSpace3" presStyleLbl="node1" presStyleIdx="1" presStyleCnt="3"/>
      <dgm:spPr/>
    </dgm:pt>
    <dgm:pt modelId="{EFA827CD-5F07-41FF-8C36-D8B94222EAFF}" type="pres">
      <dgm:prSet presAssocID="{56D4F6D8-4310-4673-9745-861BCB5F253E}" presName="circle3" presStyleLbl="node1" presStyleIdx="2" presStyleCnt="3"/>
      <dgm:spPr/>
    </dgm:pt>
    <dgm:pt modelId="{8B47C73D-EC91-4C95-A461-8595B34DAC1B}" type="pres">
      <dgm:prSet presAssocID="{56D4F6D8-4310-4673-9745-861BCB5F253E}" presName="rect3" presStyleLbl="alignAcc1" presStyleIdx="2" presStyleCnt="3" custScaleX="117262" custScaleY="104167"/>
      <dgm:spPr/>
      <dgm:t>
        <a:bodyPr/>
        <a:lstStyle/>
        <a:p>
          <a:endParaRPr lang="ru-RU"/>
        </a:p>
      </dgm:t>
    </dgm:pt>
    <dgm:pt modelId="{4DD8449A-251A-4F62-892D-245FD6729887}" type="pres">
      <dgm:prSet presAssocID="{5BDA793F-AC30-47C8-B8BC-775E7E6197ED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C4CC83-F483-43B3-B0E5-7C7F5BE7D4A3}" type="pres">
      <dgm:prSet presAssocID="{5BDA793F-AC30-47C8-B8BC-775E7E6197ED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96825F-904B-4AAC-A290-46EEEDA719B4}" type="pres">
      <dgm:prSet presAssocID="{F797A0D5-B1DC-4502-B1EA-23ED466E5136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25FD43-464D-4091-9324-3EB8F4895C30}" type="pres">
      <dgm:prSet presAssocID="{F797A0D5-B1DC-4502-B1EA-23ED466E5136}" presName="rect2ChTx" presStyleLbl="alignAcc1" presStyleIdx="2" presStyleCnt="3" custScaleX="1160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DACD4C-ADDA-4BC4-ABB3-E52415F96061}" type="pres">
      <dgm:prSet presAssocID="{56D4F6D8-4310-4673-9745-861BCB5F253E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E30DB6-9DFB-41F9-B997-DA91A1BA87D2}" type="pres">
      <dgm:prSet presAssocID="{56D4F6D8-4310-4673-9745-861BCB5F253E}" presName="rect3ChTx" presStyleLbl="alignAcc1" presStyleIdx="2" presStyleCnt="3" custScaleX="153572" custScaleY="125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8B5DD3-D8BB-4811-A82A-F4AB2D115B6F}" type="presOf" srcId="{56D4F6D8-4310-4673-9745-861BCB5F253E}" destId="{5EDACD4C-ADDA-4BC4-ABB3-E52415F96061}" srcOrd="1" destOrd="0" presId="urn:microsoft.com/office/officeart/2005/8/layout/target3"/>
    <dgm:cxn modelId="{3D8B670E-8B4C-4FBE-B97D-4CCBE15CA835}" type="presOf" srcId="{5AB76B4A-F762-4851-B26E-AF8008B8636B}" destId="{7CE30DB6-9DFB-41F9-B997-DA91A1BA87D2}" srcOrd="0" destOrd="2" presId="urn:microsoft.com/office/officeart/2005/8/layout/target3"/>
    <dgm:cxn modelId="{F6F5ECB0-6C53-4920-86AD-E02860A7A65E}" type="presOf" srcId="{984CEB66-7BCE-43DA-A482-57052DA7C1DE}" destId="{8F25FD43-464D-4091-9324-3EB8F4895C30}" srcOrd="0" destOrd="0" presId="urn:microsoft.com/office/officeart/2005/8/layout/target3"/>
    <dgm:cxn modelId="{E8E5A39A-4DD7-473D-BC5A-9A8E6B0BEC7D}" type="presOf" srcId="{E418E934-1122-4B4A-9D4A-1D93232F8251}" destId="{76C4CC83-F483-43B3-B0E5-7C7F5BE7D4A3}" srcOrd="0" destOrd="0" presId="urn:microsoft.com/office/officeart/2005/8/layout/target3"/>
    <dgm:cxn modelId="{DE7B2C02-E405-44D1-9467-FBCB330D22F4}" srcId="{F797A0D5-B1DC-4502-B1EA-23ED466E5136}" destId="{984CEB66-7BCE-43DA-A482-57052DA7C1DE}" srcOrd="0" destOrd="0" parTransId="{3E6E4F78-1DDE-4259-B99C-7874B76B12F3}" sibTransId="{FC465861-7B4A-40FD-B094-F831C7EC95A5}"/>
    <dgm:cxn modelId="{FBE4B228-BFB6-4FBB-B6DA-ED086F80D270}" srcId="{D0E3DD5A-679D-4373-B67A-95AEA9ACD739}" destId="{5BDA793F-AC30-47C8-B8BC-775E7E6197ED}" srcOrd="0" destOrd="0" parTransId="{A9E5D5AD-CCF2-468B-87AA-BF44D434225C}" sibTransId="{33957476-6F3A-46B7-947C-DFF657C1966D}"/>
    <dgm:cxn modelId="{70B23600-AC54-451D-A772-87A07988A6C9}" srcId="{D0E3DD5A-679D-4373-B67A-95AEA9ACD739}" destId="{56D4F6D8-4310-4673-9745-861BCB5F253E}" srcOrd="2" destOrd="0" parTransId="{15C4E6DD-5AC2-48CF-8429-29BD773082E8}" sibTransId="{9EEB4D71-453D-4517-AE5F-1C1AADC3F179}"/>
    <dgm:cxn modelId="{9B4C9783-FF14-4160-8284-4FFCF5642F41}" type="presOf" srcId="{9EA26F5B-30DF-4230-BC18-D8220064C74C}" destId="{8F25FD43-464D-4091-9324-3EB8F4895C30}" srcOrd="0" destOrd="1" presId="urn:microsoft.com/office/officeart/2005/8/layout/target3"/>
    <dgm:cxn modelId="{24357291-E895-4B43-8DB6-05158DF474BC}" srcId="{D0E3DD5A-679D-4373-B67A-95AEA9ACD739}" destId="{F797A0D5-B1DC-4502-B1EA-23ED466E5136}" srcOrd="1" destOrd="0" parTransId="{3C3B8BE0-79A3-4210-AD38-31ABD12B0A09}" sibTransId="{F174E432-AFC4-4F79-8424-5E00AD8DB5DD}"/>
    <dgm:cxn modelId="{6EF96690-2676-43A3-8AF8-A8CB2DC18748}" type="presOf" srcId="{56D4F6D8-4310-4673-9745-861BCB5F253E}" destId="{8B47C73D-EC91-4C95-A461-8595B34DAC1B}" srcOrd="0" destOrd="0" presId="urn:microsoft.com/office/officeart/2005/8/layout/target3"/>
    <dgm:cxn modelId="{4706A623-E66B-4277-BF29-D786C28B0DF3}" srcId="{56D4F6D8-4310-4673-9745-861BCB5F253E}" destId="{5AB76B4A-F762-4851-B26E-AF8008B8636B}" srcOrd="2" destOrd="0" parTransId="{F1019497-2609-4FB1-842E-4E587EC601A8}" sibTransId="{4725370A-D378-4C6A-815F-41BCE8C2E453}"/>
    <dgm:cxn modelId="{ADCB3AEF-ECBB-43D4-8C97-8CED5B09027D}" srcId="{F797A0D5-B1DC-4502-B1EA-23ED466E5136}" destId="{9EA26F5B-30DF-4230-BC18-D8220064C74C}" srcOrd="1" destOrd="0" parTransId="{87FA934A-6DAF-45B3-B653-D15A47053597}" sibTransId="{EF2A6976-5032-4737-B8AC-991AA73A816F}"/>
    <dgm:cxn modelId="{853D3836-0C90-451E-B4B1-DEE48AA5F1D2}" type="presOf" srcId="{4BD330B5-14AA-45CB-8D47-6FE77585071C}" destId="{7CE30DB6-9DFB-41F9-B997-DA91A1BA87D2}" srcOrd="0" destOrd="0" presId="urn:microsoft.com/office/officeart/2005/8/layout/target3"/>
    <dgm:cxn modelId="{9FC979B5-A9BE-4043-92B7-FD5579EDFBD2}" srcId="{56D4F6D8-4310-4673-9745-861BCB5F253E}" destId="{4BD330B5-14AA-45CB-8D47-6FE77585071C}" srcOrd="0" destOrd="0" parTransId="{FCAFC83D-C79D-4752-828E-D7268CC1196E}" sibTransId="{D75CF78C-3A49-44E7-8587-4012780DB494}"/>
    <dgm:cxn modelId="{43E67CC3-0ED3-454F-A6DD-A8A801CF031C}" srcId="{5BDA793F-AC30-47C8-B8BC-775E7E6197ED}" destId="{E418E934-1122-4B4A-9D4A-1D93232F8251}" srcOrd="0" destOrd="0" parTransId="{EB88EA12-D257-4E30-912C-E1519C49B9D8}" sibTransId="{103CF8A7-1326-4AE5-B12A-2A0DDF5EBC23}"/>
    <dgm:cxn modelId="{D6D8F8AC-34C7-416B-B457-063B5C23C9DB}" type="presOf" srcId="{A1667569-788B-4E22-820A-06D7B9ACA303}" destId="{7CE30DB6-9DFB-41F9-B997-DA91A1BA87D2}" srcOrd="0" destOrd="1" presId="urn:microsoft.com/office/officeart/2005/8/layout/target3"/>
    <dgm:cxn modelId="{903498F9-7330-4F3D-8401-2C1CDB90CA04}" srcId="{56D4F6D8-4310-4673-9745-861BCB5F253E}" destId="{A1667569-788B-4E22-820A-06D7B9ACA303}" srcOrd="1" destOrd="0" parTransId="{D0C45BF7-4F45-48E7-B191-FA99EC754359}" sibTransId="{496A1593-1E02-4306-AFFF-6D3FD5974001}"/>
    <dgm:cxn modelId="{D55883B9-8A67-4DAC-98EE-E8802F9F017B}" type="presOf" srcId="{F797A0D5-B1DC-4502-B1EA-23ED466E5136}" destId="{4E96825F-904B-4AAC-A290-46EEEDA719B4}" srcOrd="1" destOrd="0" presId="urn:microsoft.com/office/officeart/2005/8/layout/target3"/>
    <dgm:cxn modelId="{947952A7-D7D4-4506-A66C-B1358B6BEE4F}" type="presOf" srcId="{5BDA793F-AC30-47C8-B8BC-775E7E6197ED}" destId="{4DD8449A-251A-4F62-892D-245FD6729887}" srcOrd="1" destOrd="0" presId="urn:microsoft.com/office/officeart/2005/8/layout/target3"/>
    <dgm:cxn modelId="{1327E3BA-0A63-4E33-B487-E799DC1F0E00}" type="presOf" srcId="{F797A0D5-B1DC-4502-B1EA-23ED466E5136}" destId="{40D5C844-A0E6-4E34-A147-D72F3ABB8153}" srcOrd="0" destOrd="0" presId="urn:microsoft.com/office/officeart/2005/8/layout/target3"/>
    <dgm:cxn modelId="{9C26D40B-6EF3-4392-9906-0AC1E96761BD}" type="presOf" srcId="{D0E3DD5A-679D-4373-B67A-95AEA9ACD739}" destId="{A5B374AC-2A3D-4341-8EC6-C191388C7D0D}" srcOrd="0" destOrd="0" presId="urn:microsoft.com/office/officeart/2005/8/layout/target3"/>
    <dgm:cxn modelId="{83CEDE40-EBF8-4041-882D-F066223393CC}" type="presOf" srcId="{5BDA793F-AC30-47C8-B8BC-775E7E6197ED}" destId="{7FEDA1C3-1A3A-466C-B417-25A2522C0B2F}" srcOrd="0" destOrd="0" presId="urn:microsoft.com/office/officeart/2005/8/layout/target3"/>
    <dgm:cxn modelId="{17B32BE7-5BD6-4209-95EB-F59A95B446DC}" type="presParOf" srcId="{A5B374AC-2A3D-4341-8EC6-C191388C7D0D}" destId="{1D4CAEE0-F6D8-4AF9-B945-969EF3684FFD}" srcOrd="0" destOrd="0" presId="urn:microsoft.com/office/officeart/2005/8/layout/target3"/>
    <dgm:cxn modelId="{24123D88-FCE8-4554-94C6-7B4A7E5755D0}" type="presParOf" srcId="{A5B374AC-2A3D-4341-8EC6-C191388C7D0D}" destId="{9B80D21A-A0E7-4969-B025-6A49D6B04E5D}" srcOrd="1" destOrd="0" presId="urn:microsoft.com/office/officeart/2005/8/layout/target3"/>
    <dgm:cxn modelId="{8A9A4888-EC9F-461F-B951-92F1E4D4062C}" type="presParOf" srcId="{A5B374AC-2A3D-4341-8EC6-C191388C7D0D}" destId="{7FEDA1C3-1A3A-466C-B417-25A2522C0B2F}" srcOrd="2" destOrd="0" presId="urn:microsoft.com/office/officeart/2005/8/layout/target3"/>
    <dgm:cxn modelId="{BED3C45E-0510-4BEA-8672-FD1BF6728F45}" type="presParOf" srcId="{A5B374AC-2A3D-4341-8EC6-C191388C7D0D}" destId="{ECF2C704-56A5-4E73-A2CA-B969A673798A}" srcOrd="3" destOrd="0" presId="urn:microsoft.com/office/officeart/2005/8/layout/target3"/>
    <dgm:cxn modelId="{8224FBAF-E954-4BBC-B8B7-2ADD9AB9F7C0}" type="presParOf" srcId="{A5B374AC-2A3D-4341-8EC6-C191388C7D0D}" destId="{E477B8D0-A6A2-4613-833E-95A48651ECC5}" srcOrd="4" destOrd="0" presId="urn:microsoft.com/office/officeart/2005/8/layout/target3"/>
    <dgm:cxn modelId="{EE16AAA7-2AA8-4153-B65B-5637532B2965}" type="presParOf" srcId="{A5B374AC-2A3D-4341-8EC6-C191388C7D0D}" destId="{40D5C844-A0E6-4E34-A147-D72F3ABB8153}" srcOrd="5" destOrd="0" presId="urn:microsoft.com/office/officeart/2005/8/layout/target3"/>
    <dgm:cxn modelId="{7C78F38A-F2BE-448B-A106-96727B2E7E2F}" type="presParOf" srcId="{A5B374AC-2A3D-4341-8EC6-C191388C7D0D}" destId="{BC014D69-866D-4A51-83FF-D6F010F31790}" srcOrd="6" destOrd="0" presId="urn:microsoft.com/office/officeart/2005/8/layout/target3"/>
    <dgm:cxn modelId="{7DAF675F-CA3B-4754-8D08-188648C3EE17}" type="presParOf" srcId="{A5B374AC-2A3D-4341-8EC6-C191388C7D0D}" destId="{EFA827CD-5F07-41FF-8C36-D8B94222EAFF}" srcOrd="7" destOrd="0" presId="urn:microsoft.com/office/officeart/2005/8/layout/target3"/>
    <dgm:cxn modelId="{8F0E92A5-22DE-447C-BCE8-820FC7D9936A}" type="presParOf" srcId="{A5B374AC-2A3D-4341-8EC6-C191388C7D0D}" destId="{8B47C73D-EC91-4C95-A461-8595B34DAC1B}" srcOrd="8" destOrd="0" presId="urn:microsoft.com/office/officeart/2005/8/layout/target3"/>
    <dgm:cxn modelId="{E808E14F-7714-49DB-89B2-332750A24F97}" type="presParOf" srcId="{A5B374AC-2A3D-4341-8EC6-C191388C7D0D}" destId="{4DD8449A-251A-4F62-892D-245FD6729887}" srcOrd="9" destOrd="0" presId="urn:microsoft.com/office/officeart/2005/8/layout/target3"/>
    <dgm:cxn modelId="{30AD1867-5C58-4532-9A87-D2F42429754D}" type="presParOf" srcId="{A5B374AC-2A3D-4341-8EC6-C191388C7D0D}" destId="{76C4CC83-F483-43B3-B0E5-7C7F5BE7D4A3}" srcOrd="10" destOrd="0" presId="urn:microsoft.com/office/officeart/2005/8/layout/target3"/>
    <dgm:cxn modelId="{0D8DEA3F-8AED-4327-A7E9-919C66C4E9BF}" type="presParOf" srcId="{A5B374AC-2A3D-4341-8EC6-C191388C7D0D}" destId="{4E96825F-904B-4AAC-A290-46EEEDA719B4}" srcOrd="11" destOrd="0" presId="urn:microsoft.com/office/officeart/2005/8/layout/target3"/>
    <dgm:cxn modelId="{D605D11E-E932-49F9-B41A-0EEBA6825803}" type="presParOf" srcId="{A5B374AC-2A3D-4341-8EC6-C191388C7D0D}" destId="{8F25FD43-464D-4091-9324-3EB8F4895C30}" srcOrd="12" destOrd="0" presId="urn:microsoft.com/office/officeart/2005/8/layout/target3"/>
    <dgm:cxn modelId="{3130CBC9-59EA-4B2A-ABA7-14D0674209AB}" type="presParOf" srcId="{A5B374AC-2A3D-4341-8EC6-C191388C7D0D}" destId="{5EDACD4C-ADDA-4BC4-ABB3-E52415F96061}" srcOrd="13" destOrd="0" presId="urn:microsoft.com/office/officeart/2005/8/layout/target3"/>
    <dgm:cxn modelId="{17EE987B-C340-4B9B-A8B3-3A1726FA7C2D}" type="presParOf" srcId="{A5B374AC-2A3D-4341-8EC6-C191388C7D0D}" destId="{7CE30DB6-9DFB-41F9-B997-DA91A1BA87D2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E94497-3E8A-4157-A81F-798A510C5015}">
      <dsp:nvSpPr>
        <dsp:cNvPr id="0" name=""/>
        <dsp:cNvSpPr/>
      </dsp:nvSpPr>
      <dsp:spPr>
        <a:xfrm rot="5400000">
          <a:off x="-226498" y="392833"/>
          <a:ext cx="1509987" cy="10569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ИРО</a:t>
          </a:r>
          <a:endParaRPr lang="ru-RU" sz="2400" kern="1200" dirty="0"/>
        </a:p>
      </dsp:txBody>
      <dsp:txXfrm rot="-5400000">
        <a:off x="1" y="694831"/>
        <a:ext cx="1056991" cy="452996"/>
      </dsp:txXfrm>
    </dsp:sp>
    <dsp:sp modelId="{3E2D976F-8F1D-4DA4-A59E-3C5DE19ABDF6}">
      <dsp:nvSpPr>
        <dsp:cNvPr id="0" name=""/>
        <dsp:cNvSpPr/>
      </dsp:nvSpPr>
      <dsp:spPr>
        <a:xfrm rot="5400000">
          <a:off x="3989062" y="-2929223"/>
          <a:ext cx="1308466" cy="71726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 dirty="0" smtClean="0"/>
            <a:t>Обработка аналитических данных по 100% ОО </a:t>
          </a:r>
          <a:endParaRPr lang="ru-RU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 dirty="0" smtClean="0"/>
            <a:t>Выявление ШНОР и ШНСУ</a:t>
          </a:r>
          <a:endParaRPr lang="ru-RU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 dirty="0" smtClean="0"/>
            <a:t>Представление аналитической информации в МР и ОО</a:t>
          </a:r>
          <a:endParaRPr lang="ru-RU" sz="1900" b="1" kern="1200" dirty="0"/>
        </a:p>
      </dsp:txBody>
      <dsp:txXfrm rot="-5400000">
        <a:off x="1056991" y="66722"/>
        <a:ext cx="7108734" cy="1180718"/>
      </dsp:txXfrm>
    </dsp:sp>
    <dsp:sp modelId="{788EC846-9A9D-4E4D-9934-0DEC73DFD255}">
      <dsp:nvSpPr>
        <dsp:cNvPr id="0" name=""/>
        <dsp:cNvSpPr/>
      </dsp:nvSpPr>
      <dsp:spPr>
        <a:xfrm rot="5400000">
          <a:off x="-226498" y="1715803"/>
          <a:ext cx="1509987" cy="10569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МР</a:t>
          </a:r>
          <a:endParaRPr lang="ru-RU" sz="2400" kern="1200" dirty="0"/>
        </a:p>
      </dsp:txBody>
      <dsp:txXfrm rot="-5400000">
        <a:off x="1" y="2017801"/>
        <a:ext cx="1056991" cy="452996"/>
      </dsp:txXfrm>
    </dsp:sp>
    <dsp:sp modelId="{073E3B4C-4487-40A0-9296-3A3FC3F076DB}">
      <dsp:nvSpPr>
        <dsp:cNvPr id="0" name=""/>
        <dsp:cNvSpPr/>
      </dsp:nvSpPr>
      <dsp:spPr>
        <a:xfrm rot="5400000">
          <a:off x="4295096" y="-1606252"/>
          <a:ext cx="696398" cy="71726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 dirty="0" smtClean="0"/>
            <a:t>Анализ данных по МР</a:t>
          </a:r>
          <a:endParaRPr lang="ru-RU" sz="1900" b="1" kern="1200" dirty="0"/>
        </a:p>
      </dsp:txBody>
      <dsp:txXfrm rot="-5400000">
        <a:off x="1056992" y="1665847"/>
        <a:ext cx="7138613" cy="628408"/>
      </dsp:txXfrm>
    </dsp:sp>
    <dsp:sp modelId="{BBC01881-B40B-4F84-9248-C385DB3883D6}">
      <dsp:nvSpPr>
        <dsp:cNvPr id="0" name=""/>
        <dsp:cNvSpPr/>
      </dsp:nvSpPr>
      <dsp:spPr>
        <a:xfrm rot="5400000">
          <a:off x="-226498" y="3038774"/>
          <a:ext cx="1509987" cy="10569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Школа</a:t>
          </a:r>
          <a:endParaRPr lang="ru-RU" sz="2400" kern="1200" dirty="0"/>
        </a:p>
      </dsp:txBody>
      <dsp:txXfrm rot="-5400000">
        <a:off x="1" y="3340772"/>
        <a:ext cx="1056991" cy="452996"/>
      </dsp:txXfrm>
    </dsp:sp>
    <dsp:sp modelId="{9C3BA6DA-3809-4894-8272-9DE538C5225E}">
      <dsp:nvSpPr>
        <dsp:cNvPr id="0" name=""/>
        <dsp:cNvSpPr/>
      </dsp:nvSpPr>
      <dsp:spPr>
        <a:xfrm rot="5400000">
          <a:off x="4320110" y="-283281"/>
          <a:ext cx="646371" cy="71726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 dirty="0" smtClean="0"/>
            <a:t>Анализ данных по школе</a:t>
          </a:r>
          <a:endParaRPr lang="ru-RU" sz="1900" b="1" kern="1200" dirty="0"/>
        </a:p>
      </dsp:txBody>
      <dsp:txXfrm rot="-5400000">
        <a:off x="1056992" y="3011390"/>
        <a:ext cx="7141055" cy="5832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D16B6F-AF31-4F89-A30C-746BD2AE1CCB}">
      <dsp:nvSpPr>
        <dsp:cNvPr id="0" name=""/>
        <dsp:cNvSpPr/>
      </dsp:nvSpPr>
      <dsp:spPr>
        <a:xfrm>
          <a:off x="642671" y="0"/>
          <a:ext cx="7283609" cy="120836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CDBDE5-BC3A-4A20-9EE9-8B6C661D681D}">
      <dsp:nvSpPr>
        <dsp:cNvPr id="0" name=""/>
        <dsp:cNvSpPr/>
      </dsp:nvSpPr>
      <dsp:spPr>
        <a:xfrm>
          <a:off x="470" y="362508"/>
          <a:ext cx="2629785" cy="4833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МР</a:t>
          </a:r>
          <a:endParaRPr lang="ru-RU" sz="1700" kern="1200" dirty="0"/>
        </a:p>
      </dsp:txBody>
      <dsp:txXfrm>
        <a:off x="24065" y="386103"/>
        <a:ext cx="2582595" cy="436154"/>
      </dsp:txXfrm>
    </dsp:sp>
    <dsp:sp modelId="{C840F031-4FF2-4AE0-A38A-A34B0650EF42}">
      <dsp:nvSpPr>
        <dsp:cNvPr id="0" name=""/>
        <dsp:cNvSpPr/>
      </dsp:nvSpPr>
      <dsp:spPr>
        <a:xfrm>
          <a:off x="2969583" y="362508"/>
          <a:ext cx="2629785" cy="4833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Дистанционный режим</a:t>
          </a:r>
          <a:endParaRPr lang="ru-RU" sz="1700" kern="1200" dirty="0"/>
        </a:p>
      </dsp:txBody>
      <dsp:txXfrm>
        <a:off x="2993178" y="386103"/>
        <a:ext cx="2582595" cy="436154"/>
      </dsp:txXfrm>
    </dsp:sp>
    <dsp:sp modelId="{F233FB02-1EA9-4FE3-91B7-2EE0FED394E5}">
      <dsp:nvSpPr>
        <dsp:cNvPr id="0" name=""/>
        <dsp:cNvSpPr/>
      </dsp:nvSpPr>
      <dsp:spPr>
        <a:xfrm>
          <a:off x="5938695" y="362508"/>
          <a:ext cx="2629785" cy="4833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ИРО</a:t>
          </a:r>
          <a:endParaRPr lang="ru-RU" sz="1700" kern="1200" dirty="0"/>
        </a:p>
      </dsp:txBody>
      <dsp:txXfrm>
        <a:off x="5962290" y="386103"/>
        <a:ext cx="2582595" cy="4361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4CAEE0-F6D8-4AF9-B945-969EF3684FFD}">
      <dsp:nvSpPr>
        <dsp:cNvPr id="0" name=""/>
        <dsp:cNvSpPr/>
      </dsp:nvSpPr>
      <dsp:spPr>
        <a:xfrm>
          <a:off x="-405049" y="108011"/>
          <a:ext cx="5184576" cy="518457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EDA1C3-1A3A-466C-B417-25A2522C0B2F}">
      <dsp:nvSpPr>
        <dsp:cNvPr id="0" name=""/>
        <dsp:cNvSpPr/>
      </dsp:nvSpPr>
      <dsp:spPr>
        <a:xfrm>
          <a:off x="1647183" y="108012"/>
          <a:ext cx="7128783" cy="51845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Региональный </a:t>
          </a:r>
          <a:endParaRPr lang="ru-RU" sz="2900" kern="1200" dirty="0"/>
        </a:p>
      </dsp:txBody>
      <dsp:txXfrm>
        <a:off x="1647183" y="108012"/>
        <a:ext cx="3564391" cy="1555376"/>
      </dsp:txXfrm>
    </dsp:sp>
    <dsp:sp modelId="{E477B8D0-A6A2-4613-833E-95A48651ECC5}">
      <dsp:nvSpPr>
        <dsp:cNvPr id="0" name=""/>
        <dsp:cNvSpPr/>
      </dsp:nvSpPr>
      <dsp:spPr>
        <a:xfrm>
          <a:off x="502253" y="1663388"/>
          <a:ext cx="3369971" cy="336997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D5C844-A0E6-4E34-A147-D72F3ABB8153}">
      <dsp:nvSpPr>
        <dsp:cNvPr id="0" name=""/>
        <dsp:cNvSpPr/>
      </dsp:nvSpPr>
      <dsp:spPr>
        <a:xfrm>
          <a:off x="1665177" y="1663388"/>
          <a:ext cx="7092793" cy="33699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Муниципальный </a:t>
          </a:r>
          <a:endParaRPr lang="ru-RU" sz="2900" kern="1200" dirty="0"/>
        </a:p>
      </dsp:txBody>
      <dsp:txXfrm>
        <a:off x="1665177" y="1663388"/>
        <a:ext cx="3546396" cy="1555370"/>
      </dsp:txXfrm>
    </dsp:sp>
    <dsp:sp modelId="{EFA827CD-5F07-41FF-8C36-D8B94222EAFF}">
      <dsp:nvSpPr>
        <dsp:cNvPr id="0" name=""/>
        <dsp:cNvSpPr/>
      </dsp:nvSpPr>
      <dsp:spPr>
        <a:xfrm>
          <a:off x="1409553" y="3218759"/>
          <a:ext cx="1555371" cy="155537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47C73D-EC91-4C95-A461-8595B34DAC1B}">
      <dsp:nvSpPr>
        <dsp:cNvPr id="0" name=""/>
        <dsp:cNvSpPr/>
      </dsp:nvSpPr>
      <dsp:spPr>
        <a:xfrm>
          <a:off x="1665177" y="3186352"/>
          <a:ext cx="7092793" cy="16201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Школьный </a:t>
          </a:r>
          <a:endParaRPr lang="ru-RU" sz="2900" kern="1200" dirty="0"/>
        </a:p>
      </dsp:txBody>
      <dsp:txXfrm>
        <a:off x="1665177" y="3186352"/>
        <a:ext cx="3546396" cy="1620183"/>
      </dsp:txXfrm>
    </dsp:sp>
    <dsp:sp modelId="{76C4CC83-F483-43B3-B0E5-7C7F5BE7D4A3}">
      <dsp:nvSpPr>
        <dsp:cNvPr id="0" name=""/>
        <dsp:cNvSpPr/>
      </dsp:nvSpPr>
      <dsp:spPr>
        <a:xfrm>
          <a:off x="5211574" y="108012"/>
          <a:ext cx="3024336" cy="1555376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000" b="1" kern="1200" dirty="0" smtClean="0"/>
            <a:t>РП</a:t>
          </a:r>
          <a:endParaRPr lang="ru-RU" sz="4000" b="1" kern="1200" dirty="0"/>
        </a:p>
      </dsp:txBody>
      <dsp:txXfrm>
        <a:off x="5211574" y="108012"/>
        <a:ext cx="3024336" cy="1555376"/>
      </dsp:txXfrm>
    </dsp:sp>
    <dsp:sp modelId="{8F25FD43-464D-4091-9324-3EB8F4895C30}">
      <dsp:nvSpPr>
        <dsp:cNvPr id="0" name=""/>
        <dsp:cNvSpPr/>
      </dsp:nvSpPr>
      <dsp:spPr>
        <a:xfrm>
          <a:off x="4968554" y="1663388"/>
          <a:ext cx="3510377" cy="155537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РП – </a:t>
          </a:r>
          <a:r>
            <a:rPr lang="ru-RU" sz="1800" kern="1200" dirty="0" smtClean="0"/>
            <a:t>уровень муниципальных программ  - </a:t>
          </a:r>
          <a:r>
            <a:rPr lang="ru-RU" sz="1800" b="1" kern="1200" dirty="0" smtClean="0"/>
            <a:t>инвариант</a:t>
          </a:r>
          <a:endParaRPr lang="ru-RU" sz="1800" b="1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err="1" smtClean="0"/>
            <a:t>Вариатив</a:t>
          </a:r>
          <a:r>
            <a:rPr lang="ru-RU" sz="2700" kern="1200" dirty="0" smtClean="0"/>
            <a:t>  -МП</a:t>
          </a:r>
          <a:endParaRPr lang="ru-RU" sz="1800" kern="1200" dirty="0"/>
        </a:p>
      </dsp:txBody>
      <dsp:txXfrm>
        <a:off x="4968554" y="1663388"/>
        <a:ext cx="3510377" cy="1555370"/>
      </dsp:txXfrm>
    </dsp:sp>
    <dsp:sp modelId="{7CE30DB6-9DFB-41F9-B997-DA91A1BA87D2}">
      <dsp:nvSpPr>
        <dsp:cNvPr id="0" name=""/>
        <dsp:cNvSpPr/>
      </dsp:nvSpPr>
      <dsp:spPr>
        <a:xfrm>
          <a:off x="4401476" y="3024337"/>
          <a:ext cx="4644533" cy="1944214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РП – </a:t>
          </a:r>
          <a:r>
            <a:rPr lang="ru-RU" sz="1800" kern="1200" dirty="0" smtClean="0"/>
            <a:t>уровень ОО (инвариант)</a:t>
          </a:r>
          <a:endParaRPr lang="ru-RU" sz="18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МП – </a:t>
          </a:r>
          <a:r>
            <a:rPr lang="ru-RU" sz="2000" kern="1200" dirty="0" smtClean="0"/>
            <a:t>(инвариант</a:t>
          </a:r>
          <a:r>
            <a:rPr lang="ru-RU" sz="2700" kern="1200" dirty="0" smtClean="0"/>
            <a:t>)</a:t>
          </a:r>
          <a:endParaRPr lang="ru-RU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err="1" smtClean="0"/>
            <a:t>Вариатив</a:t>
          </a:r>
          <a:r>
            <a:rPr lang="ru-RU" sz="2700" kern="1200" dirty="0" smtClean="0"/>
            <a:t>  - ШП</a:t>
          </a:r>
          <a:endParaRPr lang="ru-RU" sz="2700" kern="1200" dirty="0"/>
        </a:p>
      </dsp:txBody>
      <dsp:txXfrm>
        <a:off x="4401476" y="3024337"/>
        <a:ext cx="4644533" cy="19442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A2C147-93EA-4FF4-97B8-77080CC212EA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54F69-A63D-4312-97DD-1CA43BC12E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738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Мониторинг – </a:t>
            </a:r>
            <a:r>
              <a:rPr lang="ru-RU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систематический сбор  и обработка информации (регистрация и хранение), которая может быть использована для принятия</a:t>
            </a:r>
            <a:r>
              <a:rPr lang="ru-RU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(улучшения процесса) управленческого решения, а также, косвенно, для информирования общественности или как инструмент обратной связи в целях осуществления проектов, оценки программ или выработки политики.</a:t>
            </a:r>
            <a:endParaRPr lang="ru-RU" sz="120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Мониторинг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механизм управления реализацией пакета концептуально-программных документов:  </a:t>
            </a:r>
          </a:p>
          <a:p>
            <a:pPr>
              <a:buFontTx/>
              <a:buChar char="-"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регионального проекта по повышению качества образования в ШНОР и ШНСУ; </a:t>
            </a:r>
          </a:p>
          <a:p>
            <a:pPr>
              <a:buFontTx/>
              <a:buChar char="-"/>
            </a:pP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Концепции поддержки и вариативных моделей поддержки ШНОР и ШНСУ;  </a:t>
            </a:r>
          </a:p>
          <a:p>
            <a:pPr>
              <a:buFontTx/>
              <a:buChar char="-"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региональной и муниципальных программ поддержки школ – ШНОР и ШНСУ; </a:t>
            </a:r>
          </a:p>
          <a:p>
            <a:pPr>
              <a:buFontTx/>
              <a:buChar char="-"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школьных программ перехода в эффективный режим работы (программ повышения качества образования).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54F69-A63D-4312-97DD-1CA43BC12E9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u="sng" dirty="0" smtClean="0"/>
              <a:t>Использование системы показателей призвано</a:t>
            </a:r>
            <a:r>
              <a:rPr lang="ru-RU" dirty="0" smtClean="0"/>
              <a:t>: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обеспечить получение регулярной и достоверной информации об эффективности реализации мероприятий по поддержке ШНОР и ШНСУ;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обеспечить качество управленческих решений по улучшению ситуации в ШНОР и ШНСУ;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способствовать выявлению, обоснованию и внедрению эффективных механизмов управления качеством образования через выявление факторов и эффективных механизмов, влияющих на качество образования.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54F69-A63D-4312-97DD-1CA43BC12E9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Мониторинг реализации региональной /муниципальных программ поддержки ШНОР и ШНСУ  нацелен на получение информации об эффективности реализуемого комплекса мер поддержки и предупреждения негативных последствий. Данный мониторинг осуществляется по 3 группам показателей.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54F69-A63D-4312-97DD-1CA43BC12E9E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Определение динамики достижения непосредственных результатов программы поддержки предполагает выявление степени достижения ожидаемых результатов, для чего собираются данные о достижении непосредственных результатов программы, которые соотносятся с планируемыми показателями. Источником таких данных являются отчеты, справки, документы.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основании анализа данных делается вывод о степени достижения ожидаемых результатов, а также разрабатываются мера по предупреждению нежелательных последствий в случае не достижения планируемых результатов.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54F69-A63D-4312-97DD-1CA43BC12E9E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Целевой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показатель региональной программы поддержки – доля ОО, имеющих ОИП более 36.0 баллов.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Определение динамики влияния программы поддержки на повышение качества образования предполагает выявление динамики образовательных достижений обучающихся ОГЭ, ЕГЭ, ВПР и участия обучающихся в муниципальных и региональных этапах олимпиад. Сбор данных осуществляется через региональную информационную систему обеспечения проведения государственной итоговой аттестации обучающихся, освоивших основные образовательные программы основного общего и среднего общего образования, и АСИОУ.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основании анализа данных определяются школы,  улучшившие результаты обучения и школы, которые по прежнему демонстрируют низкие результаты обучения. Делаются выводы о наличии позитивной или отрицательной динамики.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54F69-A63D-4312-97DD-1CA43BC12E9E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Определение динамики влияния программ поддержки ШНОР и ШНСУ на  улучшение кадрового обеспечения школ осуществляется на основе данных АСИОУ, отчетов, </a:t>
            </a:r>
            <a:r>
              <a:rPr lang="ru-RU" sz="1200" kern="12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анкетирования, тестирования. </a:t>
            </a:r>
          </a:p>
          <a:p>
            <a:r>
              <a:rPr lang="ru-RU" sz="1200" kern="12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Совершенствование нормативного и информационно-методического</a:t>
            </a:r>
            <a:r>
              <a:rPr lang="ru-RU" sz="1200" kern="1200" baseline="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обеспечения отслеживается  на основе отчетов.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54F69-A63D-4312-97DD-1CA43BC12E9E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Оценка предметных 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компетенций педагогических работников ШНОР и ШНСУ осуществляется с целью выявления дефицитов профессиональных компетенций.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Авторским коллективом под руководством А.В. Золотаревой, доктора педагогических наук, профессора, ректора ГАУ ДПО ЯО ИРО,  разработан компьютерный тест для оценки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компетенций педагога, в том числе и для исследования дефицитов и их проявлений в практической деятельности.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ГАУ ДПО ЯО ИРО в период  с 27-30.05.2020  организует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тестирование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100% педагогических работников  из 68 школ (ШНОР и ШНСУ).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результатам тестирования  будут представлены данные в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следующих форматах: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муниципальные органы управления образованием - сводная аналитическая информация по МР;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руководитель школы - сводные данные по школе;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педагог -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период  с 27-30.05.2020 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индивидуальные результаты педагога и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рекомендации для него по устранению выявленных дефицитов.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54F69-A63D-4312-97DD-1CA43BC12E9E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 уровне реализации школьных программ перехода в эффективный режим работы мониторинг осуществляется по двум группам показателей: инвариант и </a:t>
            </a:r>
            <a:r>
              <a:rPr lang="ru-RU" dirty="0" err="1" smtClean="0"/>
              <a:t>вариатив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54F69-A63D-4312-97DD-1CA43BC12E9E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получения информации  о реализации школьных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программ перехода в эффективный режим работы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используются аналитико-статистические данные об образовательных результатах, отчеты, данные оценочных процедур ГУ ЯО Центр оценки и контроля качества образования (результаты аттестации педагогических кадров); данные АСИОУ; опросов участников образовательных отношений,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самообследования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образовательных организаций, 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обработки диагностических карт,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тестинга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компетенций педагогических работников, использования методик определения школьной мотивации и изучения образовательной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неуспешности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обучающихся.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54F69-A63D-4312-97DD-1CA43BC12E9E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РСП – региональные показатели</a:t>
            </a:r>
          </a:p>
          <a:p>
            <a:r>
              <a:rPr lang="ru-RU" dirty="0" smtClean="0"/>
              <a:t>МП – муниципальные</a:t>
            </a:r>
            <a:r>
              <a:rPr lang="ru-RU" baseline="0" dirty="0" smtClean="0"/>
              <a:t> </a:t>
            </a:r>
            <a:r>
              <a:rPr lang="ru-RU" dirty="0" smtClean="0"/>
              <a:t>показатели </a:t>
            </a:r>
          </a:p>
          <a:p>
            <a:r>
              <a:rPr lang="ru-RU" dirty="0" smtClean="0"/>
              <a:t>ШП – школьные показатели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54F69-A63D-4312-97DD-1CA43BC12E9E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54F69-A63D-4312-97DD-1CA43BC12E9E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015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Мониторинг проводится в отношении обязательств субъекта реализации</a:t>
            </a:r>
            <a:r>
              <a:rPr lang="ru-RU" baseline="0" dirty="0" smtClean="0"/>
              <a:t> мероприятий по повышению качества образования в ШНОР и ШНСУ, зафиксированных в программных документах (региональный, </a:t>
            </a:r>
          </a:p>
          <a:p>
            <a:r>
              <a:rPr lang="ru-RU" baseline="0" dirty="0" smtClean="0"/>
              <a:t>муниципальный и институциональный уровни).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Содержание мониторинга определяется Программой мониторинга результативности повышения качества образования в ШНОР и ШНСУ (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http://www.iro.yar.ru/index.php?id=4431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54F69-A63D-4312-97DD-1CA43BC12E9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Цель мониторинга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изучение и отслеживание изменений в количественных и качественных показателях результативности деятельности ШНОР и ШНСУ в процессе реализации мероприятий проекта по поддержке школ, направленных на повышение информационного обслуживания управления, эффективности принятия управленческих решений на региональном, муниципальном и институциональном уровне для повышения качества образования.  </a:t>
            </a:r>
          </a:p>
          <a:p>
            <a:pPr lvl="0"/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Задачи мониторинга: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Обеспечить получение регулярной информации о реализации проекта в целом, об эффективности реализации адресных программ поддержки  и программ перехода школ в эффективный режим работы.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Обеспечить качество управленческих решений по улучшению ситуации в ШНОР и ШНСУ на основе представления объективной, достоверной и достаточной информации о динамике изменений качества образования.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Способствовать выявлению, обоснованию и внедрению эффективных механизмов управления качеством образования на региональном и муниципальном уровнях через выявление факторов и эффективных механизмов, влияющих на качество образования.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Обеспечить гласность и общедоступность первичной информации и информационно-аналитических материалов мониторинга проекта.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рамках мониторинга обеспечивается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комплексный анализ и экспертиза материалов и сведений о результативности мероприятий по повышению качества образования. На основе анализа данных мониторинга готовятся аналитические материалы.</a:t>
            </a:r>
            <a:r>
              <a:rPr lang="ru-RU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54F69-A63D-4312-97DD-1CA43BC12E9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54F69-A63D-4312-97DD-1CA43BC12E9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Периодичность и сроки проведения мониторинга регулируются дорожной картой</a:t>
            </a:r>
            <a:r>
              <a:rPr lang="ru-RU" baseline="0" dirty="0" smtClean="0"/>
              <a:t> программы мониторинга результативности повышения качества образования в ШНОР и ШНСУ.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Деятельность по мониторингу осуществляется на основе принципов: открытости, объективности, общественно-профессионального участия;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целеполагания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устойчивости.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54F69-A63D-4312-97DD-1CA43BC12E9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организации мониторинга идентификации будут использованы 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критерии и показатели идентификации ШНОР и ШНСУ:</a:t>
            </a:r>
          </a:p>
          <a:p>
            <a:pPr lvl="0"/>
            <a:r>
              <a:rPr lang="ru-RU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Критерий «Устойчивость образовательных результатов обучающихся на уровне начального общего, основного общего и среднего общего образования»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для оценки по данному критерию будет использоваться следующая группа показателей: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1.1. Группа основных показателей «Государственная итоговая аттестация – ЕГЭ, ОГЭ по предметам русский язык и математика»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1.2. Группа основных показателей «Всероссийские проверочные работы»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1.3. Группа вспомогательных показателей «Олимпиады и конкурсы»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1.4. Группа вспомогательных показателей «Сохранность контингента»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1.5. Группа вспомогательных показателей «Достоверность»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каждому из критериев рассчитывается полный рейтинг всех школ (СОШ и ООШ), затем с помощью системы коэффициентов все эти рейтинги «связываются» в один интегральный рейтинг региона. Последние в рейтинге и определяются, как школы, показывающие низкие образовательные результаты.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Результаты ГИА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В расчетах результатов ЕГЭ и ОГЭ использовался относительный средний балл. Это отношение среднего балла по русскому языку и математике (профильной и базовой) к среднему баллу по этим же предметам по региону. Все данные берутся за 3 последних года.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Если школа не реализует программы среднего общего образования, берутся относительные средние баллы по ЕГЭ по региону и приписываются каждой ООШ.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Если школа не реализует программы основного общего среднего образования, а только программы старшего уровня среднего общего образования, берутся относительные средние баллы по ОГЭ по региону. 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Результаты ВПР.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Расчет аналогичен расчету по предыдущему критерию. Берутся результаты за курс начальной школы.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Сохранность контингента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Отражает привлекательность школы для обучающихся. Рассчитывается как отношение ушедших из школы из всех классов, за исключением 9-го класса, в течение года к общей численности обучающихся в школе.  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Объективность оценивания.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Это соответствие результатов ОГЭ, ЕГЭ и ВПР. Соответствие считается по сложной формуле. Для школ, которые не реализуют программы начального образования соответствие рассчитывается только ЕГЭ и ОГЭ, а для школ, которые не реализуют программы среднего образования  - по ОГЭ и ВПР. 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 Участие в олимпиадах.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Рассчитывается как отношение призеров муниципального регионального этапов к общему количеству обучающихся образовательной организации.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Используется гибкая система коэффициентов (приложение 1 «Таблица коэффициентов для расчета рейтинга школ»). При изменении коэффициентов меняется и рейтинги. Коэффициенты разные для школ, реализующих различные программы. Например, для ООШ, где нет ЕГЭ, коэффициент ОГЭ выше, чем для СОШ.  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результате оценки по группам основных и вспомогательных показателей определяется рейтинг школ, и выявляются школы со стабильно высокими и стабильно низкими образовательными результатами. Это позволит определить школы, относящиеся к группе ШНОР – школам со стабильно низкими образовательными результатами и рассмотреть их в качестве потенциальных участников региональной программы поддержки школ.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Целевой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показатель региональной программы поддержки – доля ОО, имеющих ОИП более 36.0 баллов.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54F69-A63D-4312-97DD-1CA43BC12E9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Используя фильтр  можно получить информацию по конкретному МР.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54F69-A63D-4312-97DD-1CA43BC12E9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ИСБШ – индекс социального благополучия школы  -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совокупный показатель, рассчитываемый на основе регрессионной модели путем суммирования нескольких наиболее значимых контекстных характеристик с присвоенными весами, которые определяются по принципу наибольшего вклада показателей в дисперсию показателей, характеризующий внешние условия образовательного процесса для конкретной образовательной организации на основе 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анализа условий осуществления образовательной деятельности, социальных характеристик обучающихся, характеристик территориального расположения школы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54F69-A63D-4312-97DD-1CA43BC12E9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54F69-A63D-4312-97DD-1CA43BC12E9E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712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351BADD-F902-4280-8A2C-4E682093D74A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74DCF32-F518-4640-A22D-54367BED8C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BADD-F902-4280-8A2C-4E682093D74A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CF32-F518-4640-A22D-54367BED8C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BADD-F902-4280-8A2C-4E682093D74A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CF32-F518-4640-A22D-54367BED8C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BADD-F902-4280-8A2C-4E682093D74A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CF32-F518-4640-A22D-54367BED8C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BADD-F902-4280-8A2C-4E682093D74A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CF32-F518-4640-A22D-54367BED8C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BADD-F902-4280-8A2C-4E682093D74A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CF32-F518-4640-A22D-54367BED8C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51BADD-F902-4280-8A2C-4E682093D74A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74DCF32-F518-4640-A22D-54367BED8C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351BADD-F902-4280-8A2C-4E682093D74A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74DCF32-F518-4640-A22D-54367BED8C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BADD-F902-4280-8A2C-4E682093D74A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CF32-F518-4640-A22D-54367BED8C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BADD-F902-4280-8A2C-4E682093D74A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CF32-F518-4640-A22D-54367BED8C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BADD-F902-4280-8A2C-4E682093D74A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CF32-F518-4640-A22D-54367BED8C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351BADD-F902-4280-8A2C-4E682093D74A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74DCF32-F518-4640-A22D-54367BED8C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5"/>
            <a:ext cx="8375848" cy="34672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Мониторинг результативности повышения качества образования в ШНОР и ШНСУ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5105400"/>
            <a:ext cx="4953000" cy="1752600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Куприянова Г.В., к.п.н., доцент, советник при ректорате </a:t>
            </a:r>
          </a:p>
          <a:p>
            <a:pPr algn="r"/>
            <a:r>
              <a:rPr lang="ru-RU" dirty="0" smtClean="0"/>
              <a:t>ГАУ ДПО ЯО ИРО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Школы с  множественной депривацией</a:t>
            </a:r>
            <a:endParaRPr lang="ru-RU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664612"/>
              </p:ext>
            </p:extLst>
          </p:nvPr>
        </p:nvGraphicFramePr>
        <p:xfrm>
          <a:off x="467544" y="1844824"/>
          <a:ext cx="8229600" cy="4719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384"/>
                <a:gridCol w="1275536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4473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ОО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Депривированные сельские школы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Депривированные городские школы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малокомплектные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Школы с ограниченной транспортной доступностью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Школы с высоким уровнем девиантности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Школы со сложным поликультурным контекстом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Школы с низким уровнем кадрового потенциала</a:t>
                      </a:r>
                    </a:p>
                  </a:txBody>
                  <a:tcPr marL="7620" marR="7620" marT="7620" marB="0" anchor="ctr"/>
                </a:tc>
              </a:tr>
              <a:tr h="4473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</a:t>
                      </a: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             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Угличский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МОУ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4473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</a:t>
                      </a: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             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Угличский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МОУ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4473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</a:t>
                      </a: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             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Угличский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МОУ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4473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</a:t>
                      </a: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             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Угличский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МОУ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</a:tr>
              <a:tr h="4473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</a:t>
                      </a: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             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Угличский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МОУ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4473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</a:t>
                      </a: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             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Угличский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МОУ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4473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</a:t>
                      </a: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             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Угличский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МОУ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4473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</a:t>
                      </a: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             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Угличский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МОУ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</a:tr>
              <a:tr h="4473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</a:t>
                      </a: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             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Угличский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МОУ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да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20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224136"/>
          </a:xfrm>
        </p:spPr>
        <p:txBody>
          <a:bodyPr/>
          <a:lstStyle/>
          <a:p>
            <a:pPr algn="ctr"/>
            <a:r>
              <a:rPr lang="ru-RU" dirty="0" smtClean="0"/>
              <a:t>Мониторинг идентификации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Мониторинг  результативности: уровень реализации программ поддержки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009632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показатели динамики достижения непосредственных результатов реализации программы поддержки;</a:t>
            </a:r>
          </a:p>
          <a:p>
            <a:pPr lvl="0"/>
            <a:r>
              <a:rPr lang="ru-RU" dirty="0" smtClean="0"/>
              <a:t>показатели динамики влияния программы поддержки на  повышение качества образования в ШНОР и ШНСУ;</a:t>
            </a:r>
          </a:p>
          <a:p>
            <a:pPr lvl="0"/>
            <a:r>
              <a:rPr lang="ru-RU" dirty="0" smtClean="0"/>
              <a:t>показатели динамики влияния программ поддержки на  ресурсное обеспечение ШНОР и ШНСУ;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9442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Форма </a:t>
            </a:r>
            <a:br>
              <a:rPr lang="ru-RU" dirty="0" smtClean="0"/>
            </a:br>
            <a:r>
              <a:rPr lang="ru-RU" dirty="0" smtClean="0"/>
              <a:t>представления данных о непосредственных результатах реализации программы поддержки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766738"/>
              </p:ext>
            </p:extLst>
          </p:nvPr>
        </p:nvGraphicFramePr>
        <p:xfrm>
          <a:off x="395536" y="2852937"/>
          <a:ext cx="8496942" cy="2304256"/>
        </p:xfrm>
        <a:graphic>
          <a:graphicData uri="http://schemas.openxmlformats.org/drawingml/2006/table">
            <a:tbl>
              <a:tblPr/>
              <a:tblGrid>
                <a:gridCol w="462761"/>
                <a:gridCol w="1675924"/>
                <a:gridCol w="1676268"/>
                <a:gridCol w="1676268"/>
                <a:gridCol w="1594547"/>
                <a:gridCol w="1411174"/>
              </a:tblGrid>
              <a:tr h="9899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50" dirty="0">
                          <a:latin typeface="Times New Roman"/>
                          <a:ea typeface="Lucida Sans Unicode"/>
                          <a:cs typeface="Mangal"/>
                        </a:rPr>
                        <a:t>№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50" dirty="0">
                          <a:latin typeface="Times New Roman"/>
                          <a:ea typeface="Lucida Sans Unicode"/>
                          <a:cs typeface="Mangal"/>
                        </a:rPr>
                        <a:t>Мероприятие 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50" dirty="0">
                          <a:latin typeface="Times New Roman"/>
                          <a:ea typeface="Lucida Sans Unicode"/>
                          <a:cs typeface="Mangal"/>
                        </a:rPr>
                        <a:t>Планируемые результаты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50" dirty="0" smtClean="0">
                          <a:latin typeface="Times New Roman"/>
                          <a:ea typeface="Lucida Sans Unicode"/>
                          <a:cs typeface="Mangal"/>
                        </a:rPr>
                        <a:t>Срок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50" dirty="0" smtClean="0">
                          <a:latin typeface="Times New Roman"/>
                          <a:ea typeface="Lucida Sans Unicode"/>
                          <a:cs typeface="Mangal"/>
                        </a:rPr>
                        <a:t>реализации </a:t>
                      </a:r>
                      <a:endParaRPr lang="ru-RU" sz="2000" kern="50" dirty="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50">
                          <a:latin typeface="Times New Roman"/>
                          <a:ea typeface="Lucida Sans Unicode"/>
                          <a:cs typeface="Mangal"/>
                        </a:rPr>
                        <a:t>Непосредственные результаты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50" dirty="0">
                          <a:latin typeface="Times New Roman"/>
                          <a:ea typeface="Lucida Sans Unicode"/>
                          <a:cs typeface="Mangal"/>
                        </a:rPr>
                        <a:t>Отклонения и их причины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kern="50" dirty="0" smtClean="0">
                          <a:latin typeface="Times New Roman"/>
                          <a:ea typeface="Lucida Sans Unicode"/>
                          <a:cs typeface="Mangal"/>
                        </a:rPr>
                        <a:t>1</a:t>
                      </a:r>
                      <a:endParaRPr lang="ru-RU" sz="2400" kern="50" dirty="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kern="50" dirty="0" smtClean="0">
                          <a:latin typeface="Times New Roman"/>
                          <a:ea typeface="Lucida Sans Unicode"/>
                          <a:cs typeface="Mangal"/>
                        </a:rPr>
                        <a:t>2</a:t>
                      </a:r>
                      <a:endParaRPr lang="ru-RU" sz="2400" kern="50" dirty="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kern="50" dirty="0" smtClean="0">
                          <a:latin typeface="Times New Roman"/>
                          <a:ea typeface="Lucida Sans Unicode"/>
                          <a:cs typeface="Mangal"/>
                        </a:rPr>
                        <a:t>3</a:t>
                      </a:r>
                      <a:endParaRPr lang="ru-RU" sz="2400" kern="50" dirty="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kern="50" dirty="0" smtClean="0">
                          <a:latin typeface="Times New Roman"/>
                          <a:ea typeface="Lucida Sans Unicode"/>
                          <a:cs typeface="Mangal"/>
                        </a:rPr>
                        <a:t>4</a:t>
                      </a:r>
                      <a:endParaRPr lang="ru-RU" sz="2400" kern="50" dirty="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kern="50" dirty="0" smtClean="0">
                          <a:latin typeface="Times New Roman"/>
                          <a:ea typeface="Lucida Sans Unicode"/>
                          <a:cs typeface="Mangal"/>
                        </a:rPr>
                        <a:t>5</a:t>
                      </a:r>
                      <a:endParaRPr lang="ru-RU" sz="2400" kern="50" dirty="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kern="50" dirty="0" smtClean="0">
                          <a:latin typeface="Times New Roman"/>
                          <a:ea typeface="Lucida Sans Unicode"/>
                          <a:cs typeface="Mangal"/>
                        </a:rPr>
                        <a:t>6</a:t>
                      </a:r>
                      <a:endParaRPr lang="ru-RU" sz="2400" kern="50" dirty="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kern="50" dirty="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kern="50" dirty="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kern="50" dirty="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kern="50" dirty="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251520" y="5461000"/>
          <a:ext cx="8568952" cy="1208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75453" y="533256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01.11.2020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5171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Динамика влияния программы поддержки на повышение качества образования в ШНОР и ШНСУ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64904"/>
            <a:ext cx="8291264" cy="259228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Результаты ГИА (ЕГЭ и ОГЭ)</a:t>
            </a:r>
          </a:p>
          <a:p>
            <a:r>
              <a:rPr lang="ru-RU" dirty="0" smtClean="0"/>
              <a:t>Результаты ВПР</a:t>
            </a:r>
          </a:p>
          <a:p>
            <a:r>
              <a:rPr lang="ru-RU" dirty="0" smtClean="0"/>
              <a:t>Результаты участия в олимпиадах</a:t>
            </a:r>
          </a:p>
          <a:p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Образовательные результаты </a:t>
            </a:r>
            <a:r>
              <a:rPr lang="ru-RU" sz="2300" dirty="0" smtClean="0"/>
              <a:t>(</a:t>
            </a:r>
            <a:r>
              <a:rPr lang="ru-RU" sz="2300" dirty="0" err="1" smtClean="0"/>
              <a:t>вариатив</a:t>
            </a:r>
            <a:r>
              <a:rPr lang="ru-RU" sz="2300" dirty="0" smtClean="0"/>
              <a:t>)</a:t>
            </a:r>
            <a:endParaRPr lang="ru-RU" sz="23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594967"/>
              </p:ext>
            </p:extLst>
          </p:nvPr>
        </p:nvGraphicFramePr>
        <p:xfrm>
          <a:off x="395535" y="5201918"/>
          <a:ext cx="8496944" cy="1539916"/>
        </p:xfrm>
        <a:graphic>
          <a:graphicData uri="http://schemas.openxmlformats.org/drawingml/2006/table">
            <a:tbl>
              <a:tblPr/>
              <a:tblGrid>
                <a:gridCol w="1202577"/>
                <a:gridCol w="780077"/>
                <a:gridCol w="708161"/>
                <a:gridCol w="708161"/>
                <a:gridCol w="849995"/>
                <a:gridCol w="849995"/>
                <a:gridCol w="707163"/>
                <a:gridCol w="2690815"/>
              </a:tblGrid>
              <a:tr h="397281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kern="50" dirty="0">
                        <a:latin typeface="Times New Roman"/>
                        <a:ea typeface="Lucida Sans Unicode"/>
                        <a:cs typeface="Mang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 dirty="0" smtClean="0">
                          <a:latin typeface="Times New Roman"/>
                          <a:ea typeface="Lucida Sans Unicode"/>
                          <a:cs typeface="Mangal"/>
                        </a:rPr>
                        <a:t>       ОО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50" dirty="0" err="1">
                          <a:latin typeface="Times New Roman"/>
                          <a:ea typeface="Lucida Sans Unicode"/>
                          <a:cs typeface="Mangal"/>
                        </a:rPr>
                        <a:t>Справляемость</a:t>
                      </a:r>
                      <a:r>
                        <a:rPr lang="ru-RU" sz="1400" kern="50" dirty="0">
                          <a:latin typeface="Times New Roman"/>
                          <a:ea typeface="Lucida Sans Unicode"/>
                          <a:cs typeface="Mangal"/>
                        </a:rPr>
                        <a:t> (число/доля)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  <a:cs typeface="Mangal"/>
                        </a:rPr>
                        <a:t>Успешность (число/доля) 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  <a:cs typeface="Mangal"/>
                        </a:rPr>
                        <a:t>Число победителей /Доля от общего числа участников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  <a:cs typeface="Mangal"/>
                        </a:rPr>
                        <a:t>2018</a:t>
                      </a:r>
                      <a:endParaRPr lang="ru-RU" sz="12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  <a:cs typeface="Mangal"/>
                        </a:rPr>
                        <a:t>2019</a:t>
                      </a:r>
                      <a:endParaRPr lang="ru-RU" sz="12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  <a:cs typeface="Mangal"/>
                        </a:rPr>
                        <a:t>2020</a:t>
                      </a:r>
                      <a:endParaRPr lang="ru-RU" sz="12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Lucida Sans Unicode"/>
                          <a:cs typeface="Mangal"/>
                        </a:rPr>
                        <a:t>2018</a:t>
                      </a:r>
                      <a:endParaRPr lang="ru-RU" sz="1200" kern="50" dirty="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  <a:cs typeface="Mangal"/>
                        </a:rPr>
                        <a:t>2019</a:t>
                      </a:r>
                      <a:endParaRPr lang="ru-RU" sz="12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Lucida Sans Unicode"/>
                          <a:cs typeface="Mangal"/>
                        </a:rPr>
                        <a:t>2020</a:t>
                      </a:r>
                      <a:endParaRPr lang="ru-RU" sz="12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778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kern="50" dirty="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kern="50" dirty="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78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kern="5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kern="50" dirty="0">
                        <a:latin typeface="Times New Roman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3501008"/>
            <a:ext cx="2880320" cy="8640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2420888"/>
            <a:ext cx="2880320" cy="100811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Динамика влияния программы поддержки на ресурсное обеспечение ШНОР и ШНСУ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2708920"/>
            <a:ext cx="5328592" cy="3960440"/>
          </a:xfrm>
          <a:ln>
            <a:solidFill>
              <a:srgbClr val="002060"/>
            </a:solidFill>
          </a:ln>
        </p:spPr>
        <p:txBody>
          <a:bodyPr>
            <a:normAutofit fontScale="85000" lnSpcReduction="20000"/>
          </a:bodyPr>
          <a:lstStyle/>
          <a:p>
            <a:endParaRPr lang="ru-RU" sz="3100" dirty="0" smtClean="0"/>
          </a:p>
          <a:p>
            <a:r>
              <a:rPr lang="ru-RU" sz="3100" dirty="0" smtClean="0"/>
              <a:t>доля педагогов, демонстрирующих прирост предметных/</a:t>
            </a:r>
            <a:r>
              <a:rPr lang="ru-RU" sz="3100" dirty="0" err="1" smtClean="0"/>
              <a:t>метапредметных</a:t>
            </a:r>
            <a:r>
              <a:rPr lang="ru-RU" sz="3100" dirty="0" smtClean="0"/>
              <a:t> компетенций</a:t>
            </a:r>
          </a:p>
          <a:p>
            <a:pPr marL="109728" indent="0">
              <a:buNone/>
            </a:pPr>
            <a:endParaRPr lang="ru-RU" sz="3100" dirty="0" smtClean="0"/>
          </a:p>
          <a:p>
            <a:r>
              <a:rPr lang="ru-RU" sz="3100" dirty="0" smtClean="0"/>
              <a:t>доля педагогов, включенных в активные формы взаимодействия (</a:t>
            </a:r>
            <a:r>
              <a:rPr lang="ru-RU" sz="3100" dirty="0" err="1" smtClean="0"/>
              <a:t>профсообщества</a:t>
            </a:r>
            <a:r>
              <a:rPr lang="ru-RU" sz="3100" dirty="0" smtClean="0"/>
              <a:t>, конкурсы </a:t>
            </a:r>
            <a:r>
              <a:rPr lang="ru-RU" sz="3100" dirty="0" err="1" smtClean="0"/>
              <a:t>профмастерства</a:t>
            </a:r>
            <a:r>
              <a:rPr lang="ru-RU" sz="3100" dirty="0" smtClean="0"/>
              <a:t>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6096" y="4149081"/>
            <a:ext cx="3456384" cy="244827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доля педагогов повысивших свою квалификацию</a:t>
            </a:r>
          </a:p>
          <a:p>
            <a:r>
              <a:rPr lang="ru-RU" dirty="0"/>
              <a:t>доля педагогов, имеющих высшую и первую квалификационные категории</a:t>
            </a:r>
          </a:p>
          <a:p>
            <a:r>
              <a:rPr lang="ru-RU" dirty="0" smtClean="0"/>
              <a:t>совершенствование </a:t>
            </a:r>
            <a:r>
              <a:rPr lang="ru-RU" dirty="0"/>
              <a:t>нормативного и информационно-методического обеспечения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Тестинг</a:t>
            </a:r>
            <a:r>
              <a:rPr lang="ru-RU" dirty="0" smtClean="0"/>
              <a:t>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компетенций</a:t>
            </a:r>
            <a:endParaRPr lang="ru-RU" dirty="0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427950560"/>
              </p:ext>
            </p:extLst>
          </p:nvPr>
        </p:nvGraphicFramePr>
        <p:xfrm>
          <a:off x="251520" y="1772816"/>
          <a:ext cx="5940425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559198023"/>
              </p:ext>
            </p:extLst>
          </p:nvPr>
        </p:nvGraphicFramePr>
        <p:xfrm>
          <a:off x="2987824" y="4005064"/>
          <a:ext cx="5940425" cy="2665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3124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5891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Уровень реализации школьных программ перехода в эффективный режим работы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937624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Инвариант:</a:t>
            </a:r>
          </a:p>
          <a:p>
            <a:r>
              <a:rPr lang="ru-RU" dirty="0" smtClean="0"/>
              <a:t>Результаты ГИА</a:t>
            </a:r>
          </a:p>
          <a:p>
            <a:r>
              <a:rPr lang="ru-RU" dirty="0" smtClean="0"/>
              <a:t>Результаты ВПР</a:t>
            </a:r>
          </a:p>
          <a:p>
            <a:r>
              <a:rPr lang="ru-RU" dirty="0" smtClean="0"/>
              <a:t>Результаты участия обучающихся в олимпиадах и конкурсах</a:t>
            </a:r>
          </a:p>
          <a:p>
            <a:r>
              <a:rPr lang="ru-RU" dirty="0" smtClean="0"/>
              <a:t>Сохранность контингента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81000" y="620688"/>
            <a:ext cx="83820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Группа дополнительных показателей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395536" y="1412776"/>
            <a:ext cx="4041648" cy="576064"/>
          </a:xfrm>
        </p:spPr>
        <p:txBody>
          <a:bodyPr/>
          <a:lstStyle/>
          <a:p>
            <a:r>
              <a:rPr lang="ru-RU" dirty="0" smtClean="0"/>
              <a:t>ШНОР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3"/>
          </p:nvPr>
        </p:nvSpPr>
        <p:spPr>
          <a:xfrm>
            <a:off x="4716016" y="1412776"/>
            <a:ext cx="4041775" cy="576064"/>
          </a:xfrm>
        </p:spPr>
        <p:txBody>
          <a:bodyPr/>
          <a:lstStyle/>
          <a:p>
            <a:r>
              <a:rPr lang="ru-RU" dirty="0" smtClean="0"/>
              <a:t>ШНСУ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2"/>
          </p:nvPr>
        </p:nvSpPr>
        <p:spPr>
          <a:xfrm>
            <a:off x="381000" y="2060848"/>
            <a:ext cx="4041648" cy="4797152"/>
          </a:xfrm>
          <a:ln>
            <a:solidFill>
              <a:schemeClr val="accent1"/>
            </a:solidFill>
          </a:ln>
        </p:spPr>
        <p:txBody>
          <a:bodyPr>
            <a:normAutofit fontScale="40000" lnSpcReduction="20000"/>
          </a:bodyPr>
          <a:lstStyle/>
          <a:p>
            <a:pPr lvl="0"/>
            <a:r>
              <a:rPr lang="ru-RU" sz="3500" dirty="0" smtClean="0"/>
              <a:t>Доля обучающихся, повысивших степень школьной мотивации.</a:t>
            </a:r>
          </a:p>
          <a:p>
            <a:pPr lvl="0"/>
            <a:r>
              <a:rPr lang="ru-RU" sz="3500" dirty="0" smtClean="0"/>
              <a:t>Доля обучающихся, их родителей и педагогов, удовлетворенных качеством условий образования в ОО.</a:t>
            </a:r>
          </a:p>
          <a:p>
            <a:pPr lvl="0"/>
            <a:r>
              <a:rPr lang="ru-RU" sz="3500" dirty="0" smtClean="0"/>
              <a:t>Доля обучающихся, занимающихся по дополнительным образовательным программам.</a:t>
            </a:r>
          </a:p>
          <a:p>
            <a:pPr lvl="0"/>
            <a:r>
              <a:rPr lang="ru-RU" sz="3500" dirty="0" smtClean="0"/>
              <a:t>Доля педагогов школ, включенных в активные формы взаимодействия  и саморазвития (профессиональные сообщества, конкурсное движение и др.) .</a:t>
            </a:r>
          </a:p>
          <a:p>
            <a:pPr lvl="0"/>
            <a:r>
              <a:rPr lang="ru-RU" sz="3500" dirty="0" smtClean="0"/>
              <a:t>Доля участников образовательных отношений, удовлетворенных материально-техническим обеспечением организации. </a:t>
            </a:r>
          </a:p>
          <a:p>
            <a:pPr lvl="0"/>
            <a:r>
              <a:rPr lang="ru-RU" sz="3500" dirty="0" smtClean="0"/>
              <a:t>Доля образовательных программ с использованием дистанционных технологий в общем пакете программ ОО.</a:t>
            </a:r>
          </a:p>
          <a:p>
            <a:pPr lvl="0"/>
            <a:r>
              <a:rPr lang="ru-RU" sz="3500" dirty="0" smtClean="0"/>
              <a:t>Доля обучающихся с образовательной </a:t>
            </a:r>
            <a:r>
              <a:rPr lang="ru-RU" sz="3500" dirty="0" err="1" smtClean="0"/>
              <a:t>неуспешностью</a:t>
            </a:r>
            <a:r>
              <a:rPr lang="ru-RU" sz="3500" dirty="0" smtClean="0"/>
              <a:t>,  которым оказана  адресная поддержка.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>
          <a:xfrm>
            <a:off x="4718304" y="2060848"/>
            <a:ext cx="4174176" cy="4797152"/>
          </a:xfrm>
          <a:ln>
            <a:solidFill>
              <a:schemeClr val="accent1"/>
            </a:solidFill>
          </a:ln>
        </p:spPr>
        <p:txBody>
          <a:bodyPr>
            <a:normAutofit fontScale="47500" lnSpcReduction="20000"/>
          </a:bodyPr>
          <a:lstStyle/>
          <a:p>
            <a:pPr lvl="0"/>
            <a:r>
              <a:rPr lang="ru-RU" sz="2500" dirty="0" smtClean="0"/>
              <a:t>Доля выпускников, получивших документы об образовании (обучении).</a:t>
            </a:r>
          </a:p>
          <a:p>
            <a:pPr lvl="0"/>
            <a:r>
              <a:rPr lang="ru-RU" sz="2500" dirty="0" smtClean="0"/>
              <a:t>Доля обучающихся не аттестованных по итогам учебного года.</a:t>
            </a:r>
          </a:p>
          <a:p>
            <a:pPr lvl="0"/>
            <a:r>
              <a:rPr lang="ru-RU" sz="2500" dirty="0" smtClean="0"/>
              <a:t>Доля обучающихся с образовательной </a:t>
            </a:r>
            <a:r>
              <a:rPr lang="ru-RU" sz="2500" dirty="0" err="1" smtClean="0"/>
              <a:t>неуспешностью</a:t>
            </a:r>
            <a:r>
              <a:rPr lang="ru-RU" sz="2500" dirty="0" smtClean="0"/>
              <a:t>, которым оказана адресная поддержка.</a:t>
            </a:r>
          </a:p>
          <a:p>
            <a:pPr lvl="0"/>
            <a:r>
              <a:rPr lang="ru-RU" sz="2500" dirty="0" smtClean="0"/>
              <a:t>Доля обучающихся ОО, занимающихся по дополнительным образовательным программам.</a:t>
            </a:r>
          </a:p>
          <a:p>
            <a:pPr lvl="0"/>
            <a:r>
              <a:rPr lang="ru-RU" sz="2500" dirty="0" smtClean="0"/>
              <a:t>Доля обучающихся, повысивших степень школьной мотивации. </a:t>
            </a:r>
          </a:p>
          <a:p>
            <a:pPr lvl="0"/>
            <a:r>
              <a:rPr lang="ru-RU" sz="2500" dirty="0" smtClean="0"/>
              <a:t>Доля обучающихся, включенных в работу различных органов ученического самоуправления.</a:t>
            </a:r>
          </a:p>
          <a:p>
            <a:pPr lvl="0"/>
            <a:r>
              <a:rPr lang="ru-RU" sz="2500" dirty="0" smtClean="0"/>
              <a:t>Укомплектованность школы педагогическим кадрами, в том числе специалистами (психолог, логопед, дефектологи, преподаватели дополнительного образования детей, социальные педагоги).</a:t>
            </a:r>
          </a:p>
          <a:p>
            <a:pPr lvl="0"/>
            <a:r>
              <a:rPr lang="ru-RU" sz="2500" dirty="0" smtClean="0"/>
              <a:t>Доля обучающихся, их родителей и педагогов, удовлетворенных качеством условий образования в ОО.</a:t>
            </a:r>
          </a:p>
          <a:p>
            <a:pPr lvl="0"/>
            <a:r>
              <a:rPr lang="ru-RU" sz="2500" dirty="0" smtClean="0"/>
              <a:t>Доля педагогов школ, включенных в активные формы взаимодействия  и саморазвития (профессиональные сообщества, конкурсное движение и др</a:t>
            </a:r>
            <a:r>
              <a:rPr lang="ru-RU" sz="2500" smtClean="0"/>
              <a:t>.) .</a:t>
            </a:r>
            <a:endParaRPr lang="ru-RU" sz="2500" dirty="0" smtClean="0"/>
          </a:p>
          <a:p>
            <a:pPr lvl="0"/>
            <a:r>
              <a:rPr lang="ru-RU" sz="2500" dirty="0" smtClean="0"/>
              <a:t>Доля участников образовательных отношений, удовлетворенных материально-техническим обеспечением организации.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Мониторинг</a:t>
            </a:r>
            <a:endParaRPr lang="ru-RU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251520" y="1268760"/>
          <a:ext cx="864096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4186808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Программа мониторинга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844824"/>
            <a:ext cx="4608512" cy="4930563"/>
          </a:xfrm>
          <a:ln>
            <a:solidFill>
              <a:srgbClr val="0070C0"/>
            </a:solidFill>
          </a:ln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http://www.iro.yar.ru/index.php?id=4431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</a:t>
            </a:r>
          </a:p>
          <a:p>
            <a:pPr marL="566928" lvl="0" indent="-457200">
              <a:buFont typeface="+mj-lt"/>
              <a:buAutoNum type="arabicPeriod"/>
            </a:pPr>
            <a:r>
              <a:rPr lang="ru-RU" sz="2200" dirty="0" smtClean="0"/>
              <a:t>Основания разработки программы мониторинга</a:t>
            </a:r>
          </a:p>
          <a:p>
            <a:pPr marL="566928" lvl="0" indent="-457200">
              <a:buFont typeface="+mj-lt"/>
              <a:buAutoNum type="arabicPeriod"/>
            </a:pPr>
            <a:r>
              <a:rPr lang="ru-RU" sz="2200" dirty="0" smtClean="0"/>
              <a:t>Цель и задачи мониторинга</a:t>
            </a:r>
          </a:p>
          <a:p>
            <a:pPr marL="566928" lvl="0" indent="-457200">
              <a:buFont typeface="+mj-lt"/>
              <a:buAutoNum type="arabicPeriod"/>
            </a:pPr>
            <a:r>
              <a:rPr lang="ru-RU" sz="2200" dirty="0" smtClean="0"/>
              <a:t>Виды, объекты и регламенты мониторинга</a:t>
            </a:r>
          </a:p>
          <a:p>
            <a:pPr marL="566928" lvl="0" indent="-457200">
              <a:buFont typeface="+mj-lt"/>
              <a:buAutoNum type="arabicPeriod"/>
            </a:pPr>
            <a:r>
              <a:rPr lang="ru-RU" sz="2200" dirty="0" smtClean="0"/>
              <a:t>Критерии, показатели, индикаторы и инструменты мониторинга</a:t>
            </a:r>
          </a:p>
          <a:p>
            <a:pPr marL="566928" lvl="0" indent="-457200">
              <a:buFont typeface="+mj-lt"/>
              <a:buAutoNum type="arabicPeriod"/>
            </a:pPr>
            <a:r>
              <a:rPr lang="ru-RU" sz="2200" dirty="0" smtClean="0"/>
              <a:t>Дорожная карта организации мониторинга результативности деятельности ШНОР и ШНСУ  </a:t>
            </a:r>
          </a:p>
          <a:p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88815" y="620688"/>
            <a:ext cx="3803665" cy="5688632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22313" y="836713"/>
            <a:ext cx="7772400" cy="194421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СПАСИБО!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722312" y="4365104"/>
            <a:ext cx="8170167" cy="1872208"/>
          </a:xfrm>
        </p:spPr>
        <p:txBody>
          <a:bodyPr/>
          <a:lstStyle/>
          <a:p>
            <a:endParaRPr lang="ru-RU" dirty="0" smtClean="0"/>
          </a:p>
          <a:p>
            <a:pPr algn="ctr"/>
            <a:r>
              <a:rPr lang="en-US" sz="2800" b="1" dirty="0" smtClean="0"/>
              <a:t>http://www.iro.yar.ru/index.php?id=4426</a:t>
            </a:r>
            <a:endParaRPr lang="ru-RU" sz="2800" b="1" dirty="0"/>
          </a:p>
        </p:txBody>
      </p:sp>
      <p:pic>
        <p:nvPicPr>
          <p:cNvPr id="9" name="Рисунок 8" descr="https://im0-tub-ru.yandex.net/i?id=9ee74c466d89cc924cbf53b20e6cf62c&amp;n=13&amp;exp=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517232"/>
            <a:ext cx="2808312" cy="1080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Порядок проведения мониторинга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49424"/>
            <a:ext cx="9144000" cy="4325112"/>
          </a:xfrm>
        </p:spPr>
        <p:txBody>
          <a:bodyPr>
            <a:normAutofit fontScale="92500"/>
          </a:bodyPr>
          <a:lstStyle/>
          <a:p>
            <a:r>
              <a:rPr lang="ru-RU" sz="2400" i="1" dirty="0" smtClean="0"/>
              <a:t>Цель мониторинга</a:t>
            </a:r>
            <a:r>
              <a:rPr lang="ru-RU" sz="2400" dirty="0" smtClean="0"/>
              <a:t>: изучение и отслеживание изменений в количественных и качественных показателях результативности деятельности ШНОР и ШНСУ в процессе реализации мероприятий проекта по поддержке школ, направленных на повышение информационного обслуживания управления, эффективности принятия управленческих решений на региональном, муниципальном и институциональном уровне для повышения качества образования.  </a:t>
            </a:r>
          </a:p>
          <a:p>
            <a:endParaRPr lang="ru-RU" sz="2400" dirty="0" smtClean="0"/>
          </a:p>
          <a:p>
            <a:r>
              <a:rPr lang="ru-RU" sz="2400" i="1" dirty="0" smtClean="0"/>
              <a:t>Предмет мониторинга </a:t>
            </a:r>
            <a:r>
              <a:rPr lang="ru-RU" sz="2400" dirty="0" smtClean="0"/>
              <a:t>– результаты реализации мероприятий по повышению качества образования в ШНОР и ШНСУ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проведения мониторинга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276872"/>
            <a:ext cx="2123728" cy="41044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Региональный оператор проекта:</a:t>
            </a:r>
            <a:endParaRPr lang="ru-RU" b="1" dirty="0"/>
          </a:p>
          <a:p>
            <a:pPr algn="ctr"/>
            <a:r>
              <a:rPr lang="ru-RU" b="1" dirty="0" smtClean="0"/>
              <a:t>-  ИРО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76256" y="2276872"/>
            <a:ext cx="2016224" cy="41044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Субъекты  - участники мероприятий проекта:</a:t>
            </a:r>
          </a:p>
          <a:p>
            <a:pPr algn="ctr">
              <a:buFontTx/>
              <a:buChar char="-"/>
            </a:pPr>
            <a:r>
              <a:rPr lang="ru-RU" b="1" dirty="0" smtClean="0"/>
              <a:t> МР</a:t>
            </a:r>
          </a:p>
          <a:p>
            <a:pPr algn="ctr">
              <a:buFontTx/>
              <a:buChar char="-"/>
            </a:pPr>
            <a:r>
              <a:rPr lang="ru-RU" b="1" dirty="0" smtClean="0"/>
              <a:t>  ШНОР</a:t>
            </a:r>
          </a:p>
          <a:p>
            <a:pPr algn="ctr">
              <a:buFontTx/>
              <a:buChar char="-"/>
            </a:pPr>
            <a:r>
              <a:rPr lang="ru-RU" b="1" dirty="0" smtClean="0"/>
              <a:t> ШНСУ</a:t>
            </a:r>
            <a:endParaRPr lang="ru-RU" b="1" dirty="0"/>
          </a:p>
        </p:txBody>
      </p:sp>
      <p:sp>
        <p:nvSpPr>
          <p:cNvPr id="7" name="Двойная стрелка влево/вправо 6"/>
          <p:cNvSpPr/>
          <p:nvPr/>
        </p:nvSpPr>
        <p:spPr>
          <a:xfrm>
            <a:off x="2339752" y="5445224"/>
            <a:ext cx="4320480" cy="100811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Управленческие решения</a:t>
            </a:r>
            <a:endParaRPr lang="ru-RU" b="1" dirty="0"/>
          </a:p>
        </p:txBody>
      </p:sp>
      <p:sp>
        <p:nvSpPr>
          <p:cNvPr id="9" name="Стрелка влево 8"/>
          <p:cNvSpPr/>
          <p:nvPr/>
        </p:nvSpPr>
        <p:spPr>
          <a:xfrm>
            <a:off x="2411760" y="2276872"/>
            <a:ext cx="4248472" cy="1368152"/>
          </a:xfrm>
          <a:prstGeom prst="left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Сбор информации о результативности</a:t>
            </a:r>
            <a:endParaRPr lang="ru-RU" b="1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2411760" y="3717032"/>
            <a:ext cx="4104456" cy="1584176"/>
          </a:xfrm>
          <a:prstGeom prst="right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Представление  аналитической информации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Периодичность и сроки проведения мониторинга в 2020 году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245697"/>
              </p:ext>
            </p:extLst>
          </p:nvPr>
        </p:nvGraphicFramePr>
        <p:xfrm>
          <a:off x="-1" y="1700804"/>
          <a:ext cx="9144002" cy="5061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574"/>
                <a:gridCol w="3760418"/>
                <a:gridCol w="1600178"/>
                <a:gridCol w="1600178"/>
                <a:gridCol w="1451654"/>
              </a:tblGrid>
              <a:tr h="775641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Вид мониторинга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входной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промежуточный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итоговый</a:t>
                      </a:r>
                      <a:endParaRPr lang="ru-RU" dirty="0"/>
                    </a:p>
                  </a:txBody>
                  <a:tcPr/>
                </a:tc>
              </a:tr>
              <a:tr h="808539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Мониторинг идентификации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март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ноябрь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982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Мониторинг результативности: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0159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2.1.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проекта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Ежемесячно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1886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2.2.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 региональной / муниципальных программ поддержки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март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ноябрь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1886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2.3.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ШНОР и ШНСУ (школьных программ перехода в эффективный режим )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март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сентябрь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ноябрь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48680"/>
            <a:ext cx="83820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Мониторинг идентификации: критерии и показатели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81000" y="1556792"/>
            <a:ext cx="4041648" cy="1145378"/>
          </a:xfrm>
        </p:spPr>
        <p:txBody>
          <a:bodyPr/>
          <a:lstStyle/>
          <a:p>
            <a:r>
              <a:rPr lang="ru-RU" dirty="0" smtClean="0"/>
              <a:t>Устойчивость образовательных результатов обучающихся на уровне НОО, ООО и СОО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half" idx="3"/>
          </p:nvPr>
        </p:nvSpPr>
        <p:spPr>
          <a:xfrm>
            <a:off x="4721225" y="1628800"/>
            <a:ext cx="4041775" cy="864096"/>
          </a:xfrm>
        </p:spPr>
        <p:txBody>
          <a:bodyPr/>
          <a:lstStyle/>
          <a:p>
            <a:pPr algn="ctr"/>
            <a:r>
              <a:rPr lang="ru-RU" dirty="0" smtClean="0"/>
              <a:t> Формат представления данных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endParaRPr lang="ru-RU" b="1" dirty="0" smtClean="0"/>
          </a:p>
          <a:p>
            <a:r>
              <a:rPr lang="ru-RU" b="1" dirty="0" smtClean="0"/>
              <a:t>ГИА (ОГЭ и ЕГЭ)</a:t>
            </a:r>
          </a:p>
          <a:p>
            <a:r>
              <a:rPr lang="ru-RU" b="1" dirty="0" smtClean="0"/>
              <a:t>ВПР</a:t>
            </a:r>
          </a:p>
          <a:p>
            <a:r>
              <a:rPr lang="ru-RU" b="1" i="1" dirty="0" smtClean="0"/>
              <a:t>Участие в олимпиадах</a:t>
            </a:r>
          </a:p>
          <a:p>
            <a:r>
              <a:rPr lang="ru-RU" b="1" i="1" dirty="0" smtClean="0"/>
              <a:t>Сохранность контингента</a:t>
            </a:r>
          </a:p>
          <a:p>
            <a:r>
              <a:rPr lang="ru-RU" b="1" i="1" dirty="0" smtClean="0"/>
              <a:t>Достоверность</a:t>
            </a:r>
            <a:endParaRPr lang="ru-RU" b="1" i="1" dirty="0" smtClean="0"/>
          </a:p>
          <a:p>
            <a:endParaRPr lang="ru-RU" b="1" i="1" dirty="0" smtClean="0"/>
          </a:p>
          <a:p>
            <a:endParaRPr lang="ru-RU" b="1" i="1" dirty="0" smtClean="0"/>
          </a:p>
          <a:p>
            <a:r>
              <a:rPr lang="ru-RU" b="1" i="1" dirty="0" smtClean="0"/>
              <a:t>ОИП</a:t>
            </a:r>
          </a:p>
          <a:p>
            <a:r>
              <a:rPr lang="ru-RU" b="1" i="1" dirty="0" smtClean="0"/>
              <a:t>Ранг</a:t>
            </a:r>
            <a:endParaRPr lang="ru-RU" b="1" i="1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8050" y="2420888"/>
            <a:ext cx="4041775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Аналитическая информация </a:t>
            </a:r>
            <a:br>
              <a:rPr lang="ru-RU" dirty="0" smtClean="0"/>
            </a:br>
            <a:r>
              <a:rPr lang="ru-RU" dirty="0" smtClean="0"/>
              <a:t>по МР</a:t>
            </a:r>
            <a:endParaRPr lang="ru-RU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7"/>
            <a:ext cx="7704856" cy="47525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44016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Мониторинг идентификации: критерии и показатели - ИСБШ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sz="half" idx="1"/>
          </p:nvPr>
        </p:nvSpPr>
        <p:spPr>
          <a:xfrm>
            <a:off x="457200" y="2060848"/>
            <a:ext cx="4038600" cy="4714539"/>
          </a:xfrm>
          <a:ln>
            <a:solidFill>
              <a:srgbClr val="0070C0"/>
            </a:solidFill>
          </a:ln>
        </p:spPr>
        <p:txBody>
          <a:bodyPr>
            <a:normAutofit fontScale="32500" lnSpcReduction="20000"/>
          </a:bodyPr>
          <a:lstStyle/>
          <a:p>
            <a:endParaRPr lang="ru-RU" sz="3400" u="sng" dirty="0" smtClean="0"/>
          </a:p>
          <a:p>
            <a:r>
              <a:rPr lang="ru-RU" sz="3400" u="sng" dirty="0" smtClean="0"/>
              <a:t>Характеристика контингента</a:t>
            </a:r>
            <a:endParaRPr lang="ru-RU" sz="3400" dirty="0" smtClean="0"/>
          </a:p>
          <a:p>
            <a:pPr lvl="0"/>
            <a:r>
              <a:rPr lang="ru-RU" sz="3400" dirty="0" smtClean="0"/>
              <a:t>Количество обучающихся в общеобразовательных организациях.</a:t>
            </a:r>
          </a:p>
          <a:p>
            <a:pPr lvl="0"/>
            <a:r>
              <a:rPr lang="ru-RU" sz="3400" dirty="0" smtClean="0"/>
              <a:t>Доля обучающихся с задержкой психического развития.</a:t>
            </a:r>
          </a:p>
          <a:p>
            <a:pPr lvl="0"/>
            <a:r>
              <a:rPr lang="ru-RU" sz="3400" dirty="0" smtClean="0"/>
              <a:t>Доля обучающихся с умственной отсталостью.</a:t>
            </a:r>
          </a:p>
          <a:p>
            <a:pPr lvl="0"/>
            <a:r>
              <a:rPr lang="ru-RU" sz="3400" dirty="0" smtClean="0"/>
              <a:t>Доля обучающихся с ограниченными возможностями здоровья (за исключением ЗПР и УО).</a:t>
            </a:r>
          </a:p>
          <a:p>
            <a:pPr lvl="0"/>
            <a:r>
              <a:rPr lang="ru-RU" sz="3400" dirty="0" smtClean="0"/>
              <a:t>Доля обучающихся, для которых русский язык не является родным.</a:t>
            </a:r>
          </a:p>
          <a:p>
            <a:pPr lvl="0"/>
            <a:r>
              <a:rPr lang="ru-RU" sz="3400" dirty="0" smtClean="0"/>
              <a:t>Доля обучающихся, состоящих на </a:t>
            </a:r>
            <a:r>
              <a:rPr lang="ru-RU" sz="3400" dirty="0" err="1" smtClean="0"/>
              <a:t>внутришкольном</a:t>
            </a:r>
            <a:r>
              <a:rPr lang="ru-RU" sz="3400" dirty="0" smtClean="0"/>
              <a:t> учете.</a:t>
            </a:r>
          </a:p>
          <a:p>
            <a:pPr lvl="0"/>
            <a:r>
              <a:rPr lang="ru-RU" sz="3400" dirty="0" smtClean="0"/>
              <a:t>Доля обучающихся, состоящих на учете в ОДН (отдел по делам несовершеннолетних) органов внутренних дел.</a:t>
            </a:r>
          </a:p>
          <a:p>
            <a:pPr lvl="0"/>
            <a:r>
              <a:rPr lang="ru-RU" sz="3400" dirty="0" smtClean="0"/>
              <a:t>Доля обучающихся, состоящих на учете в КДН и ЗП (комиссии по делам несовершеннолетних и защите их прав).</a:t>
            </a:r>
          </a:p>
          <a:p>
            <a:r>
              <a:rPr lang="ru-RU" sz="3400" u="sng" dirty="0" smtClean="0"/>
              <a:t>Характеристика семей</a:t>
            </a:r>
            <a:endParaRPr lang="ru-RU" sz="3400" dirty="0" smtClean="0"/>
          </a:p>
          <a:p>
            <a:pPr lvl="0"/>
            <a:r>
              <a:rPr lang="ru-RU" sz="3400" dirty="0" smtClean="0"/>
              <a:t>Доля обучающихся, воспитывающихся в многодетных семьях. </a:t>
            </a:r>
          </a:p>
          <a:p>
            <a:pPr lvl="0"/>
            <a:r>
              <a:rPr lang="ru-RU" sz="3400" dirty="0" smtClean="0"/>
              <a:t> Доля обучающихся, воспитывающихся в неполных семьях. </a:t>
            </a:r>
          </a:p>
          <a:p>
            <a:pPr lvl="0"/>
            <a:r>
              <a:rPr lang="ru-RU" sz="3400" dirty="0" smtClean="0"/>
              <a:t>Доля обучающихся, воспитывающихся в малоимущих семьях. </a:t>
            </a:r>
          </a:p>
          <a:p>
            <a:r>
              <a:rPr lang="ru-RU" sz="3400" dirty="0" smtClean="0"/>
              <a:t>Доля обучающихся, воспитывающихся в семьях, где оба родителя (единственный родитель, один и</a:t>
            </a:r>
            <a:endParaRPr lang="ru-RU" sz="3400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648200" y="2060848"/>
            <a:ext cx="4038600" cy="4714539"/>
          </a:xfrm>
          <a:ln>
            <a:solidFill>
              <a:srgbClr val="0070C0"/>
            </a:solidFill>
          </a:ln>
        </p:spPr>
        <p:txBody>
          <a:bodyPr>
            <a:normAutofit fontScale="32500" lnSpcReduction="20000"/>
          </a:bodyPr>
          <a:lstStyle/>
          <a:p>
            <a:endParaRPr lang="ru-RU" sz="3400" u="sng" dirty="0" smtClean="0"/>
          </a:p>
          <a:p>
            <a:r>
              <a:rPr lang="ru-RU" sz="3400" u="sng" dirty="0" smtClean="0"/>
              <a:t>Характеристика кадрового состава</a:t>
            </a:r>
            <a:endParaRPr lang="ru-RU" sz="3400" dirty="0" smtClean="0"/>
          </a:p>
          <a:p>
            <a:pPr lvl="0"/>
            <a:r>
              <a:rPr lang="ru-RU" sz="3400" dirty="0" smtClean="0"/>
              <a:t>Количество педагогических работников, работающих в ОО. </a:t>
            </a:r>
          </a:p>
          <a:p>
            <a:pPr lvl="0"/>
            <a:r>
              <a:rPr lang="ru-RU" sz="3400" dirty="0" smtClean="0"/>
              <a:t>Количество учителей, работающих в ОО.</a:t>
            </a:r>
          </a:p>
          <a:p>
            <a:pPr lvl="0"/>
            <a:r>
              <a:rPr lang="ru-RU" sz="3400" dirty="0" smtClean="0"/>
              <a:t>Доля внешних совместителей.</a:t>
            </a:r>
          </a:p>
          <a:p>
            <a:pPr lvl="0"/>
            <a:r>
              <a:rPr lang="ru-RU" sz="3400" dirty="0" smtClean="0"/>
              <a:t>Количество обучающихся на одного учителя.</a:t>
            </a:r>
          </a:p>
          <a:p>
            <a:pPr lvl="0"/>
            <a:r>
              <a:rPr lang="ru-RU" sz="3400" dirty="0" smtClean="0"/>
              <a:t>Количество обучающихся на педагога-психолога.</a:t>
            </a:r>
          </a:p>
          <a:p>
            <a:pPr lvl="0"/>
            <a:r>
              <a:rPr lang="ru-RU" sz="3400" dirty="0" smtClean="0"/>
              <a:t>Количество обучающихся на социального педагога.</a:t>
            </a:r>
          </a:p>
          <a:p>
            <a:pPr lvl="0"/>
            <a:r>
              <a:rPr lang="ru-RU" sz="3400" dirty="0" smtClean="0"/>
              <a:t>Количество обучающихся на педагога дополнительного образования.</a:t>
            </a:r>
          </a:p>
          <a:p>
            <a:pPr lvl="0"/>
            <a:r>
              <a:rPr lang="ru-RU" sz="3400" dirty="0" smtClean="0"/>
              <a:t>Количество обучающихся на логопеда/дефектолога.</a:t>
            </a:r>
          </a:p>
          <a:p>
            <a:pPr lvl="0"/>
            <a:r>
              <a:rPr lang="ru-RU" sz="3400" dirty="0" smtClean="0"/>
              <a:t>Доля педагогических работников, имеющих высшее педагогическое образование.</a:t>
            </a:r>
          </a:p>
          <a:p>
            <a:pPr lvl="0"/>
            <a:r>
              <a:rPr lang="ru-RU" sz="3400" dirty="0" smtClean="0"/>
              <a:t>Доля педагогических работников, имеющих первую квалификационную категорию.</a:t>
            </a:r>
          </a:p>
          <a:p>
            <a:pPr lvl="0"/>
            <a:r>
              <a:rPr lang="ru-RU" sz="3400" dirty="0" smtClean="0"/>
              <a:t>Доля педагогических работников, имеющих высшую квалификационную категорию.</a:t>
            </a:r>
          </a:p>
          <a:p>
            <a:pPr lvl="0"/>
            <a:r>
              <a:rPr lang="ru-RU" sz="3400" dirty="0" smtClean="0"/>
              <a:t>Доля педагогических работников, достигших пенсионного возраста.</a:t>
            </a:r>
          </a:p>
          <a:p>
            <a:pPr lvl="0"/>
            <a:r>
              <a:rPr lang="ru-RU" sz="3400" dirty="0" smtClean="0"/>
              <a:t>Доля молодых педагогических работников (до 35 лет), стаж работы которых не превышает 5 лет</a:t>
            </a:r>
          </a:p>
          <a:p>
            <a:r>
              <a:rPr lang="ru-RU" sz="3400" u="sng" dirty="0" smtClean="0"/>
              <a:t>Другие характеристики </a:t>
            </a:r>
            <a:endParaRPr lang="ru-RU" sz="3400" dirty="0" smtClean="0"/>
          </a:p>
          <a:p>
            <a:pPr lvl="0"/>
            <a:r>
              <a:rPr lang="ru-RU" sz="3400" dirty="0" smtClean="0"/>
              <a:t> Отнесение школы к категории «малокомплектная  школа».</a:t>
            </a:r>
          </a:p>
          <a:p>
            <a:pPr lvl="0"/>
            <a:r>
              <a:rPr lang="ru-RU" sz="3400" dirty="0" smtClean="0"/>
              <a:t>Расположение школы в сельской местности.</a:t>
            </a:r>
          </a:p>
          <a:p>
            <a:pPr lvl="0"/>
            <a:r>
              <a:rPr lang="ru-RU" sz="3400" dirty="0" smtClean="0"/>
              <a:t>Наличие в школе подвоза обучающихся.</a:t>
            </a:r>
          </a:p>
          <a:p>
            <a:endParaRPr lang="ru-RU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5578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Список школ с минимальным значением ИСБШ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81000" y="1916832"/>
            <a:ext cx="4041648" cy="785338"/>
          </a:xfrm>
        </p:spPr>
        <p:txBody>
          <a:bodyPr/>
          <a:lstStyle/>
          <a:p>
            <a:r>
              <a:rPr lang="ru-RU" sz="1800" dirty="0" smtClean="0"/>
              <a:t>С низкими результатами обучения</a:t>
            </a:r>
            <a:endParaRPr lang="ru-RU" sz="1800" dirty="0"/>
          </a:p>
        </p:txBody>
      </p:sp>
      <p:sp>
        <p:nvSpPr>
          <p:cNvPr id="10" name="Текст 9"/>
          <p:cNvSpPr>
            <a:spLocks noGrp="1"/>
          </p:cNvSpPr>
          <p:nvPr>
            <p:ph type="body" sz="half" idx="3"/>
          </p:nvPr>
        </p:nvSpPr>
        <p:spPr>
          <a:xfrm>
            <a:off x="4721225" y="1916832"/>
            <a:ext cx="4041775" cy="785338"/>
          </a:xfrm>
        </p:spPr>
        <p:txBody>
          <a:bodyPr/>
          <a:lstStyle/>
          <a:p>
            <a:r>
              <a:rPr lang="ru-RU" sz="1800" dirty="0" smtClean="0"/>
              <a:t>С высокими результатами обучения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45617827"/>
              </p:ext>
            </p:extLst>
          </p:nvPr>
        </p:nvGraphicFramePr>
        <p:xfrm>
          <a:off x="381000" y="2708275"/>
          <a:ext cx="4041776" cy="40330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024"/>
                <a:gridCol w="1296144"/>
                <a:gridCol w="792088"/>
                <a:gridCol w="864096"/>
                <a:gridCol w="873424"/>
              </a:tblGrid>
              <a:tr h="148415">
                <a:tc>
                  <a:txBody>
                    <a:bodyPr/>
                    <a:lstStyle/>
                    <a:p>
                      <a:pPr marL="108585"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№</a:t>
                      </a:r>
                      <a:endParaRPr lang="ru-RU" sz="600" dirty="0">
                        <a:effectLst/>
                        <a:latin typeface="Lucida Sans"/>
                        <a:ea typeface="Calibri"/>
                        <a:cs typeface="Times New Roman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МО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 smtClean="0">
                          <a:effectLst/>
                        </a:rPr>
                        <a:t>ОО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ИОП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81" marR="33681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ИСБШ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81" marR="33681" marT="0" marB="0"/>
                </a:tc>
              </a:tr>
              <a:tr h="35315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Lucida Sans"/>
                        <a:ea typeface="Calibri"/>
                        <a:cs typeface="Times New Roman"/>
                      </a:endParaRPr>
                    </a:p>
                  </a:txBody>
                  <a:tcPr marL="33681" marR="33681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Угличский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</a:t>
                      </a:r>
                      <a:r>
                        <a:rPr lang="ru-RU" sz="12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36,56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</a:tr>
              <a:tr h="35315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Lucida Sans"/>
                        <a:ea typeface="Calibri"/>
                        <a:cs typeface="Times New Roman"/>
                      </a:endParaRPr>
                    </a:p>
                  </a:txBody>
                  <a:tcPr marL="33681" marR="33681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Угличский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</a:t>
                      </a:r>
                      <a:r>
                        <a:rPr lang="ru-RU" sz="12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36,98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</a:tr>
              <a:tr h="35315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Lucida Sans"/>
                        <a:ea typeface="Calibri"/>
                        <a:cs typeface="Times New Roman"/>
                      </a:endParaRPr>
                    </a:p>
                  </a:txBody>
                  <a:tcPr marL="33681" marR="33681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Угличский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</a:t>
                      </a:r>
                      <a:r>
                        <a:rPr lang="ru-RU" sz="12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29,82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</a:tr>
              <a:tr h="35315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Lucida Sans"/>
                        <a:ea typeface="Calibri"/>
                        <a:cs typeface="Times New Roman"/>
                      </a:endParaRPr>
                    </a:p>
                  </a:txBody>
                  <a:tcPr marL="33681" marR="33681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Угличский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</a:t>
                      </a:r>
                      <a:r>
                        <a:rPr lang="ru-RU" sz="12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</a:tr>
              <a:tr h="35315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Lucida Sans"/>
                        <a:ea typeface="Calibri"/>
                        <a:cs typeface="Times New Roman"/>
                      </a:endParaRPr>
                    </a:p>
                  </a:txBody>
                  <a:tcPr marL="33681" marR="33681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Угличский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</a:t>
                      </a:r>
                      <a:r>
                        <a:rPr lang="ru-RU" sz="12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25,41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</a:tr>
              <a:tr h="35315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Lucida Sans"/>
                        <a:ea typeface="Calibri"/>
                        <a:cs typeface="Times New Roman"/>
                      </a:endParaRPr>
                    </a:p>
                  </a:txBody>
                  <a:tcPr marL="33681" marR="33681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Угличский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</a:t>
                      </a:r>
                      <a:r>
                        <a:rPr lang="ru-RU" sz="12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21,24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26,92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</a:tr>
              <a:tr h="35315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Lucida Sans"/>
                        <a:ea typeface="Calibri"/>
                        <a:cs typeface="Times New Roman"/>
                      </a:endParaRPr>
                    </a:p>
                  </a:txBody>
                  <a:tcPr marL="33681" marR="33681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Угличский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</a:t>
                      </a:r>
                      <a:r>
                        <a:rPr lang="ru-RU" sz="12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21,94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38,19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</a:tr>
              <a:tr h="35315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Lucida Sans"/>
                        <a:ea typeface="Calibri"/>
                        <a:cs typeface="Times New Roman"/>
                      </a:endParaRPr>
                    </a:p>
                  </a:txBody>
                  <a:tcPr marL="33681" marR="33681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Угличский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</a:t>
                      </a:r>
                      <a:r>
                        <a:rPr lang="ru-RU" sz="12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25,24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44,63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</a:tr>
              <a:tr h="35315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Lucida Sans"/>
                        <a:ea typeface="Calibri"/>
                        <a:cs typeface="Times New Roman"/>
                      </a:endParaRPr>
                    </a:p>
                  </a:txBody>
                  <a:tcPr marL="33681" marR="33681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Угличский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</a:t>
                      </a:r>
                      <a:r>
                        <a:rPr lang="ru-RU" sz="12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28,89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28,28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</a:tr>
              <a:tr h="35315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Lucida Sans"/>
                        <a:ea typeface="Calibri"/>
                        <a:cs typeface="Times New Roman"/>
                      </a:endParaRPr>
                    </a:p>
                  </a:txBody>
                  <a:tcPr marL="33681" marR="33681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Угличский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</a:t>
                      </a:r>
                      <a:r>
                        <a:rPr lang="ru-RU" sz="12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34,23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</a:tr>
              <a:tr h="35315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Lucida Sans"/>
                        <a:ea typeface="Calibri"/>
                        <a:cs typeface="Times New Roman"/>
                      </a:endParaRPr>
                    </a:p>
                  </a:txBody>
                  <a:tcPr marL="33681" marR="33681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Угличский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37,30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42,82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569286239"/>
              </p:ext>
            </p:extLst>
          </p:nvPr>
        </p:nvGraphicFramePr>
        <p:xfrm>
          <a:off x="4692895" y="2852936"/>
          <a:ext cx="4271592" cy="17281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743"/>
                <a:gridCol w="1217638"/>
                <a:gridCol w="837126"/>
                <a:gridCol w="913229"/>
                <a:gridCol w="1050856"/>
              </a:tblGrid>
              <a:tr h="427367">
                <a:tc>
                  <a:txBody>
                    <a:bodyPr/>
                    <a:lstStyle/>
                    <a:p>
                      <a:pPr marL="108585"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№</a:t>
                      </a:r>
                      <a:endParaRPr lang="ru-RU" sz="600" dirty="0">
                        <a:effectLst/>
                        <a:latin typeface="Lucida Sans"/>
                        <a:ea typeface="Calibri"/>
                        <a:cs typeface="Times New Roman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ОИП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ИСБШ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</a:tr>
              <a:tr h="260165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Lucida Sans"/>
                        <a:ea typeface="Calibri"/>
                        <a:cs typeface="Times New Roman"/>
                      </a:endParaRPr>
                    </a:p>
                  </a:txBody>
                  <a:tcPr marL="33681" marR="33681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Угличский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42,47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</a:tr>
              <a:tr h="260165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Lucida Sans"/>
                        <a:ea typeface="Calibri"/>
                        <a:cs typeface="Times New Roman"/>
                      </a:endParaRPr>
                    </a:p>
                  </a:txBody>
                  <a:tcPr marL="33681" marR="33681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Угличский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</a:t>
                      </a:r>
                      <a:r>
                        <a:rPr lang="ru-RU" sz="12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35,48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</a:tr>
              <a:tr h="260165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Lucida Sans"/>
                        <a:ea typeface="Calibri"/>
                        <a:cs typeface="Times New Roman"/>
                      </a:endParaRPr>
                    </a:p>
                  </a:txBody>
                  <a:tcPr marL="33681" marR="33681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Угличский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</a:t>
                      </a:r>
                      <a:r>
                        <a:rPr lang="ru-RU" sz="12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38,44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</a:tr>
              <a:tr h="260165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Lucida Sans"/>
                        <a:ea typeface="Calibri"/>
                        <a:cs typeface="Times New Roman"/>
                      </a:endParaRPr>
                    </a:p>
                  </a:txBody>
                  <a:tcPr marL="33681" marR="33681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Угличский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</a:t>
                      </a:r>
                      <a:r>
                        <a:rPr lang="ru-RU" sz="12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42,39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</a:tr>
              <a:tr h="260165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Lucida Sans"/>
                        <a:ea typeface="Calibri"/>
                        <a:cs typeface="Times New Roman"/>
                      </a:endParaRPr>
                    </a:p>
                  </a:txBody>
                  <a:tcPr marL="33681" marR="33681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Угличский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30,55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681" marR="33681" marT="0" marB="0" anchor="b"/>
                </a:tc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4844211" y="5107496"/>
            <a:ext cx="4032448" cy="7647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Списки школ с множественной </a:t>
            </a:r>
            <a:r>
              <a:rPr lang="ru-RU" b="1" dirty="0" err="1" smtClean="0">
                <a:solidFill>
                  <a:srgbClr val="002060"/>
                </a:solidFill>
              </a:rPr>
              <a:t>депривацией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934</TotalTime>
  <Words>2531</Words>
  <Application>Microsoft Office PowerPoint</Application>
  <PresentationFormat>Экран (4:3)</PresentationFormat>
  <Paragraphs>482</Paragraphs>
  <Slides>20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Городская</vt:lpstr>
      <vt:lpstr>    Мониторинг результативности повышения качества образования в ШНОР и ШНСУ  </vt:lpstr>
      <vt:lpstr>Программа мониторинга</vt:lpstr>
      <vt:lpstr>Порядок проведения мониторинга</vt:lpstr>
      <vt:lpstr>Схема проведения мониторинга</vt:lpstr>
      <vt:lpstr>Периодичность и сроки проведения мониторинга в 2020 году</vt:lpstr>
      <vt:lpstr>Мониторинг идентификации: критерии и показатели</vt:lpstr>
      <vt:lpstr>Аналитическая информация  по МР</vt:lpstr>
      <vt:lpstr>Мониторинг идентификации: критерии и показатели - ИСБШ</vt:lpstr>
      <vt:lpstr>Список школ с минимальным значением ИСБШ</vt:lpstr>
      <vt:lpstr>Школы с  множественной депривацией</vt:lpstr>
      <vt:lpstr>Мониторинг идентификации</vt:lpstr>
      <vt:lpstr>Мониторинг  результативности: уровень реализации программ поддержки</vt:lpstr>
      <vt:lpstr>Форма  представления данных о непосредственных результатах реализации программы поддержки</vt:lpstr>
      <vt:lpstr>Динамика влияния программы поддержки на повышение качества образования в ШНОР и ШНСУ</vt:lpstr>
      <vt:lpstr>Динамика влияния программы поддержки на ресурсное обеспечение ШНОР и ШНСУ</vt:lpstr>
      <vt:lpstr>Тестинг метапредметных компетенций</vt:lpstr>
      <vt:lpstr>Уровень реализации школьных программ перехода в эффективный режим работы</vt:lpstr>
      <vt:lpstr>Группа дополнительных показателей</vt:lpstr>
      <vt:lpstr>Мониторинг</vt:lpstr>
      <vt:lpstr>СПАСИБО!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Мониторинг результативности повышения качества образования в ШНОР и ШНСУ  </dc:title>
  <dc:creator>Галина</dc:creator>
  <cp:lastModifiedBy>Галина Валентиновна Куприянова</cp:lastModifiedBy>
  <cp:revision>73</cp:revision>
  <cp:lastPrinted>2020-05-29T05:48:21Z</cp:lastPrinted>
  <dcterms:created xsi:type="dcterms:W3CDTF">2020-05-27T06:20:26Z</dcterms:created>
  <dcterms:modified xsi:type="dcterms:W3CDTF">2020-06-01T12:11:45Z</dcterms:modified>
</cp:coreProperties>
</file>