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2" r:id="rId3"/>
    <p:sldId id="258" r:id="rId4"/>
    <p:sldId id="263" r:id="rId5"/>
    <p:sldId id="268" r:id="rId6"/>
    <p:sldId id="280" r:id="rId7"/>
    <p:sldId id="264" r:id="rId8"/>
    <p:sldId id="265" r:id="rId9"/>
    <p:sldId id="269" r:id="rId10"/>
    <p:sldId id="272" r:id="rId11"/>
    <p:sldId id="291" r:id="rId12"/>
    <p:sldId id="292" r:id="rId13"/>
    <p:sldId id="270" r:id="rId14"/>
    <p:sldId id="267" r:id="rId15"/>
    <p:sldId id="273" r:id="rId16"/>
    <p:sldId id="274" r:id="rId17"/>
    <p:sldId id="275" r:id="rId18"/>
    <p:sldId id="277" r:id="rId19"/>
    <p:sldId id="281" r:id="rId20"/>
    <p:sldId id="282" r:id="rId21"/>
    <p:sldId id="293" r:id="rId22"/>
    <p:sldId id="286" r:id="rId23"/>
    <p:sldId id="261" r:id="rId24"/>
    <p:sldId id="288" r:id="rId25"/>
    <p:sldId id="287" r:id="rId26"/>
    <p:sldId id="285" r:id="rId27"/>
    <p:sldId id="284" r:id="rId28"/>
    <p:sldId id="294" r:id="rId29"/>
    <p:sldId id="289" r:id="rId30"/>
    <p:sldId id="290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675" autoAdjust="0"/>
  </p:normalViewPr>
  <p:slideViewPr>
    <p:cSldViewPr>
      <p:cViewPr varScale="1">
        <p:scale>
          <a:sx n="61" d="100"/>
          <a:sy n="61" d="100"/>
        </p:scale>
        <p:origin x="-2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3DD5A-679D-4373-B67A-95AEA9ACD739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18E934-1122-4B4A-9D4A-1D93232F8251}">
      <dgm:prSet phldrT="[Текст]" custT="1"/>
      <dgm:spPr/>
      <dgm:t>
        <a:bodyPr/>
        <a:lstStyle/>
        <a:p>
          <a:r>
            <a:rPr lang="ru-RU" sz="2400" b="1" dirty="0" smtClean="0"/>
            <a:t>РПП</a:t>
          </a:r>
          <a:endParaRPr lang="ru-RU" sz="2400" b="1" dirty="0"/>
        </a:p>
      </dgm:t>
    </dgm:pt>
    <dgm:pt modelId="{EB88EA12-D257-4E30-912C-E1519C49B9D8}" type="parTrans" cxnId="{43E67CC3-0ED3-454F-A6DD-A8A801CF031C}">
      <dgm:prSet/>
      <dgm:spPr/>
      <dgm:t>
        <a:bodyPr/>
        <a:lstStyle/>
        <a:p>
          <a:endParaRPr lang="ru-RU"/>
        </a:p>
      </dgm:t>
    </dgm:pt>
    <dgm:pt modelId="{103CF8A7-1326-4AE5-B12A-2A0DDF5EBC23}" type="sibTrans" cxnId="{43E67CC3-0ED3-454F-A6DD-A8A801CF031C}">
      <dgm:prSet/>
      <dgm:spPr/>
      <dgm:t>
        <a:bodyPr/>
        <a:lstStyle/>
        <a:p>
          <a:endParaRPr lang="ru-RU"/>
        </a:p>
      </dgm:t>
    </dgm:pt>
    <dgm:pt modelId="{F797A0D5-B1DC-4502-B1EA-23ED466E5136}">
      <dgm:prSet phldrT="[Текст]" custT="1"/>
      <dgm:spPr/>
      <dgm:t>
        <a:bodyPr/>
        <a:lstStyle/>
        <a:p>
          <a:r>
            <a:rPr lang="ru-RU" sz="2400" dirty="0" smtClean="0"/>
            <a:t>Муниципальный</a:t>
          </a:r>
        </a:p>
        <a:p>
          <a:r>
            <a:rPr lang="ru-RU" sz="2400" dirty="0" smtClean="0"/>
            <a:t>уровень </a:t>
          </a:r>
          <a:endParaRPr lang="ru-RU" sz="2400" dirty="0"/>
        </a:p>
      </dgm:t>
    </dgm:pt>
    <dgm:pt modelId="{3C3B8BE0-79A3-4210-AD38-31ABD12B0A09}" type="parTrans" cxnId="{24357291-E895-4B43-8DB6-05158DF474BC}">
      <dgm:prSet/>
      <dgm:spPr/>
      <dgm:t>
        <a:bodyPr/>
        <a:lstStyle/>
        <a:p>
          <a:endParaRPr lang="ru-RU"/>
        </a:p>
      </dgm:t>
    </dgm:pt>
    <dgm:pt modelId="{F174E432-AFC4-4F79-8424-5E00AD8DB5DD}" type="sibTrans" cxnId="{24357291-E895-4B43-8DB6-05158DF474BC}">
      <dgm:prSet/>
      <dgm:spPr/>
      <dgm:t>
        <a:bodyPr/>
        <a:lstStyle/>
        <a:p>
          <a:endParaRPr lang="ru-RU"/>
        </a:p>
      </dgm:t>
    </dgm:pt>
    <dgm:pt modelId="{984CEB66-7BCE-43DA-A482-57052DA7C1DE}">
      <dgm:prSet phldrT="[Текст]" custT="1"/>
      <dgm:spPr/>
      <dgm:t>
        <a:bodyPr/>
        <a:lstStyle/>
        <a:p>
          <a:r>
            <a:rPr lang="ru-RU" sz="2800" b="1" dirty="0" smtClean="0"/>
            <a:t>РП</a:t>
          </a:r>
          <a:endParaRPr lang="ru-RU" sz="2800" b="1" dirty="0"/>
        </a:p>
      </dgm:t>
    </dgm:pt>
    <dgm:pt modelId="{3E6E4F78-1DDE-4259-B99C-7874B76B12F3}" type="parTrans" cxnId="{DE7B2C02-E405-44D1-9467-FBCB330D22F4}">
      <dgm:prSet/>
      <dgm:spPr/>
      <dgm:t>
        <a:bodyPr/>
        <a:lstStyle/>
        <a:p>
          <a:endParaRPr lang="ru-RU"/>
        </a:p>
      </dgm:t>
    </dgm:pt>
    <dgm:pt modelId="{FC465861-7B4A-40FD-B094-F831C7EC95A5}" type="sibTrans" cxnId="{DE7B2C02-E405-44D1-9467-FBCB330D22F4}">
      <dgm:prSet/>
      <dgm:spPr/>
      <dgm:t>
        <a:bodyPr/>
        <a:lstStyle/>
        <a:p>
          <a:endParaRPr lang="ru-RU"/>
        </a:p>
      </dgm:t>
    </dgm:pt>
    <dgm:pt modelId="{56D4F6D8-4310-4673-9745-861BCB5F253E}">
      <dgm:prSet phldrT="[Текст]" custT="1"/>
      <dgm:spPr/>
      <dgm:t>
        <a:bodyPr/>
        <a:lstStyle/>
        <a:p>
          <a:r>
            <a:rPr lang="ru-RU" sz="2400" dirty="0" smtClean="0"/>
            <a:t>Школьный</a:t>
          </a:r>
        </a:p>
        <a:p>
          <a:r>
            <a:rPr lang="ru-RU" sz="2400" dirty="0" smtClean="0"/>
            <a:t>уровень</a:t>
          </a:r>
          <a:r>
            <a:rPr lang="ru-RU" sz="5300" dirty="0" smtClean="0"/>
            <a:t> </a:t>
          </a:r>
          <a:endParaRPr lang="ru-RU" sz="5300" dirty="0"/>
        </a:p>
      </dgm:t>
    </dgm:pt>
    <dgm:pt modelId="{15C4E6DD-5AC2-48CF-8429-29BD773082E8}" type="parTrans" cxnId="{70B23600-AC54-451D-A772-87A07988A6C9}">
      <dgm:prSet/>
      <dgm:spPr/>
      <dgm:t>
        <a:bodyPr/>
        <a:lstStyle/>
        <a:p>
          <a:endParaRPr lang="ru-RU"/>
        </a:p>
      </dgm:t>
    </dgm:pt>
    <dgm:pt modelId="{9EEB4D71-453D-4517-AE5F-1C1AADC3F179}" type="sibTrans" cxnId="{70B23600-AC54-451D-A772-87A07988A6C9}">
      <dgm:prSet/>
      <dgm:spPr/>
      <dgm:t>
        <a:bodyPr/>
        <a:lstStyle/>
        <a:p>
          <a:endParaRPr lang="ru-RU"/>
        </a:p>
      </dgm:t>
    </dgm:pt>
    <dgm:pt modelId="{4BD330B5-14AA-45CB-8D47-6FE77585071C}">
      <dgm:prSet phldrT="[Текст]" custT="1"/>
      <dgm:spPr/>
      <dgm:t>
        <a:bodyPr/>
        <a:lstStyle/>
        <a:p>
          <a:r>
            <a:rPr lang="ru-RU" sz="2700" b="1" dirty="0" smtClean="0"/>
            <a:t>РП</a:t>
          </a:r>
          <a:endParaRPr lang="ru-RU" sz="1800" b="1" dirty="0"/>
        </a:p>
      </dgm:t>
    </dgm:pt>
    <dgm:pt modelId="{FCAFC83D-C79D-4752-828E-D7268CC1196E}" type="parTrans" cxnId="{9FC979B5-A9BE-4043-92B7-FD5579EDFBD2}">
      <dgm:prSet/>
      <dgm:spPr/>
      <dgm:t>
        <a:bodyPr/>
        <a:lstStyle/>
        <a:p>
          <a:endParaRPr lang="ru-RU"/>
        </a:p>
      </dgm:t>
    </dgm:pt>
    <dgm:pt modelId="{D75CF78C-3A49-44E7-8587-4012780DB494}" type="sibTrans" cxnId="{9FC979B5-A9BE-4043-92B7-FD5579EDFBD2}">
      <dgm:prSet/>
      <dgm:spPr/>
      <dgm:t>
        <a:bodyPr/>
        <a:lstStyle/>
        <a:p>
          <a:endParaRPr lang="ru-RU"/>
        </a:p>
      </dgm:t>
    </dgm:pt>
    <dgm:pt modelId="{5BDA793F-AC30-47C8-B8BC-775E7E6197ED}">
      <dgm:prSet phldrT="[Текст]" custT="1"/>
      <dgm:spPr/>
      <dgm:t>
        <a:bodyPr/>
        <a:lstStyle/>
        <a:p>
          <a:r>
            <a:rPr lang="ru-RU" sz="2400" dirty="0" smtClean="0"/>
            <a:t>Региональный </a:t>
          </a:r>
        </a:p>
        <a:p>
          <a:r>
            <a:rPr lang="ru-RU" sz="2400" dirty="0" smtClean="0"/>
            <a:t>уровень </a:t>
          </a:r>
          <a:endParaRPr lang="ru-RU" sz="2400" dirty="0"/>
        </a:p>
      </dgm:t>
    </dgm:pt>
    <dgm:pt modelId="{33957476-6F3A-46B7-947C-DFF657C1966D}" type="sibTrans" cxnId="{FBE4B228-BFB6-4FBB-B6DA-ED086F80D270}">
      <dgm:prSet/>
      <dgm:spPr/>
      <dgm:t>
        <a:bodyPr/>
        <a:lstStyle/>
        <a:p>
          <a:endParaRPr lang="ru-RU"/>
        </a:p>
      </dgm:t>
    </dgm:pt>
    <dgm:pt modelId="{A9E5D5AD-CCF2-468B-87AA-BF44D434225C}" type="parTrans" cxnId="{FBE4B228-BFB6-4FBB-B6DA-ED086F80D270}">
      <dgm:prSet/>
      <dgm:spPr/>
      <dgm:t>
        <a:bodyPr/>
        <a:lstStyle/>
        <a:p>
          <a:endParaRPr lang="ru-RU"/>
        </a:p>
      </dgm:t>
    </dgm:pt>
    <dgm:pt modelId="{9EA26F5B-30DF-4230-BC18-D8220064C74C}">
      <dgm:prSet phldrT="[Текст]" custT="1"/>
      <dgm:spPr/>
      <dgm:t>
        <a:bodyPr/>
        <a:lstStyle/>
        <a:p>
          <a:r>
            <a:rPr lang="ru-RU" sz="2800" b="1" dirty="0" smtClean="0"/>
            <a:t>МП</a:t>
          </a:r>
          <a:endParaRPr lang="ru-RU" sz="2800" b="1" dirty="0"/>
        </a:p>
      </dgm:t>
    </dgm:pt>
    <dgm:pt modelId="{87FA934A-6DAF-45B3-B653-D15A47053597}" type="parTrans" cxnId="{ADCB3AEF-ECBB-43D4-8C97-8CED5B09027D}">
      <dgm:prSet/>
      <dgm:spPr/>
      <dgm:t>
        <a:bodyPr/>
        <a:lstStyle/>
        <a:p>
          <a:endParaRPr lang="ru-RU"/>
        </a:p>
      </dgm:t>
    </dgm:pt>
    <dgm:pt modelId="{EF2A6976-5032-4737-B8AC-991AA73A816F}" type="sibTrans" cxnId="{ADCB3AEF-ECBB-43D4-8C97-8CED5B09027D}">
      <dgm:prSet/>
      <dgm:spPr/>
      <dgm:t>
        <a:bodyPr/>
        <a:lstStyle/>
        <a:p>
          <a:endParaRPr lang="ru-RU"/>
        </a:p>
      </dgm:t>
    </dgm:pt>
    <dgm:pt modelId="{F919D9B8-C365-431B-A1ED-1F530C924993}">
      <dgm:prSet phldrT="[Текст]" custT="1"/>
      <dgm:spPr/>
      <dgm:t>
        <a:bodyPr/>
        <a:lstStyle/>
        <a:p>
          <a:r>
            <a:rPr lang="ru-RU" sz="2400" b="1" dirty="0" smtClean="0"/>
            <a:t>Положение о РСР с ШНОР и ШНСУ</a:t>
          </a:r>
          <a:endParaRPr lang="ru-RU" sz="2400" b="1" dirty="0"/>
        </a:p>
      </dgm:t>
    </dgm:pt>
    <dgm:pt modelId="{38676930-60DB-422D-895E-F84F24A303B9}" type="parTrans" cxnId="{B7840ED4-9619-4F69-8048-A015838395FC}">
      <dgm:prSet/>
      <dgm:spPr/>
    </dgm:pt>
    <dgm:pt modelId="{0B000C6A-FD74-439C-B6C7-E47EF76E329F}" type="sibTrans" cxnId="{B7840ED4-9619-4F69-8048-A015838395FC}">
      <dgm:prSet/>
      <dgm:spPr/>
    </dgm:pt>
    <dgm:pt modelId="{766D4648-C909-4984-ACF9-F044440F56B2}">
      <dgm:prSet phldrT="[Текст]" custT="1"/>
      <dgm:spPr/>
      <dgm:t>
        <a:bodyPr/>
        <a:lstStyle/>
        <a:p>
          <a:r>
            <a:rPr lang="ru-RU" sz="2700" b="1" dirty="0" smtClean="0"/>
            <a:t>МП</a:t>
          </a:r>
          <a:endParaRPr lang="ru-RU" sz="1800" b="1" dirty="0"/>
        </a:p>
      </dgm:t>
    </dgm:pt>
    <dgm:pt modelId="{079229F3-CF6A-431F-A9E8-4080D94B64ED}" type="parTrans" cxnId="{CAC3B505-3EAF-492F-B932-4B7E99D436B9}">
      <dgm:prSet/>
      <dgm:spPr/>
    </dgm:pt>
    <dgm:pt modelId="{B1D1F415-CBC2-46FC-999C-0626FB19E301}" type="sibTrans" cxnId="{CAC3B505-3EAF-492F-B932-4B7E99D436B9}">
      <dgm:prSet/>
      <dgm:spPr/>
    </dgm:pt>
    <dgm:pt modelId="{79267058-3CE0-4B58-BF86-9CC1D6BD5C31}">
      <dgm:prSet phldrT="[Текст]" custT="1"/>
      <dgm:spPr/>
      <dgm:t>
        <a:bodyPr/>
        <a:lstStyle/>
        <a:p>
          <a:r>
            <a:rPr lang="ru-RU" sz="2700" b="1" dirty="0" smtClean="0"/>
            <a:t>ШП</a:t>
          </a:r>
          <a:endParaRPr lang="ru-RU" sz="1800" b="1" dirty="0"/>
        </a:p>
      </dgm:t>
    </dgm:pt>
    <dgm:pt modelId="{3891592B-FD5A-47A0-B99F-850801A9A442}" type="parTrans" cxnId="{6C1E01FF-D4E6-4AF5-937E-94BE0B34F756}">
      <dgm:prSet/>
      <dgm:spPr/>
    </dgm:pt>
    <dgm:pt modelId="{48060446-83B8-4E51-85AF-ABEFBB829F34}" type="sibTrans" cxnId="{6C1E01FF-D4E6-4AF5-937E-94BE0B34F756}">
      <dgm:prSet/>
      <dgm:spPr/>
    </dgm:pt>
    <dgm:pt modelId="{A5B374AC-2A3D-4341-8EC6-C191388C7D0D}" type="pres">
      <dgm:prSet presAssocID="{D0E3DD5A-679D-4373-B67A-95AEA9ACD73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4CAEE0-F6D8-4AF9-B945-969EF3684FFD}" type="pres">
      <dgm:prSet presAssocID="{5BDA793F-AC30-47C8-B8BC-775E7E6197ED}" presName="circle1" presStyleLbl="node1" presStyleIdx="0" presStyleCnt="3"/>
      <dgm:spPr/>
    </dgm:pt>
    <dgm:pt modelId="{9B80D21A-A0E7-4969-B025-6A49D6B04E5D}" type="pres">
      <dgm:prSet presAssocID="{5BDA793F-AC30-47C8-B8BC-775E7E6197ED}" presName="space" presStyleCnt="0"/>
      <dgm:spPr/>
    </dgm:pt>
    <dgm:pt modelId="{7FEDA1C3-1A3A-466C-B417-25A2522C0B2F}" type="pres">
      <dgm:prSet presAssocID="{5BDA793F-AC30-47C8-B8BC-775E7E6197ED}" presName="rect1" presStyleLbl="alignAcc1" presStyleIdx="0" presStyleCnt="3" custScaleX="117857" custScaleY="100000"/>
      <dgm:spPr/>
      <dgm:t>
        <a:bodyPr/>
        <a:lstStyle/>
        <a:p>
          <a:endParaRPr lang="ru-RU"/>
        </a:p>
      </dgm:t>
    </dgm:pt>
    <dgm:pt modelId="{ECF2C704-56A5-4E73-A2CA-B969A673798A}" type="pres">
      <dgm:prSet presAssocID="{F797A0D5-B1DC-4502-B1EA-23ED466E5136}" presName="vertSpace2" presStyleLbl="node1" presStyleIdx="0" presStyleCnt="3"/>
      <dgm:spPr/>
    </dgm:pt>
    <dgm:pt modelId="{E477B8D0-A6A2-4613-833E-95A48651ECC5}" type="pres">
      <dgm:prSet presAssocID="{F797A0D5-B1DC-4502-B1EA-23ED466E5136}" presName="circle2" presStyleLbl="node1" presStyleIdx="1" presStyleCnt="3"/>
      <dgm:spPr/>
    </dgm:pt>
    <dgm:pt modelId="{40D5C844-A0E6-4E34-A147-D72F3ABB8153}" type="pres">
      <dgm:prSet presAssocID="{F797A0D5-B1DC-4502-B1EA-23ED466E5136}" presName="rect2" presStyleLbl="alignAcc1" presStyleIdx="1" presStyleCnt="3" custScaleX="117262"/>
      <dgm:spPr/>
      <dgm:t>
        <a:bodyPr/>
        <a:lstStyle/>
        <a:p>
          <a:endParaRPr lang="ru-RU"/>
        </a:p>
      </dgm:t>
    </dgm:pt>
    <dgm:pt modelId="{BC014D69-866D-4A51-83FF-D6F010F31790}" type="pres">
      <dgm:prSet presAssocID="{56D4F6D8-4310-4673-9745-861BCB5F253E}" presName="vertSpace3" presStyleLbl="node1" presStyleIdx="1" presStyleCnt="3"/>
      <dgm:spPr/>
    </dgm:pt>
    <dgm:pt modelId="{EFA827CD-5F07-41FF-8C36-D8B94222EAFF}" type="pres">
      <dgm:prSet presAssocID="{56D4F6D8-4310-4673-9745-861BCB5F253E}" presName="circle3" presStyleLbl="node1" presStyleIdx="2" presStyleCnt="3"/>
      <dgm:spPr/>
    </dgm:pt>
    <dgm:pt modelId="{8B47C73D-EC91-4C95-A461-8595B34DAC1B}" type="pres">
      <dgm:prSet presAssocID="{56D4F6D8-4310-4673-9745-861BCB5F253E}" presName="rect3" presStyleLbl="alignAcc1" presStyleIdx="2" presStyleCnt="3" custScaleX="117262" custScaleY="104167"/>
      <dgm:spPr/>
      <dgm:t>
        <a:bodyPr/>
        <a:lstStyle/>
        <a:p>
          <a:endParaRPr lang="ru-RU"/>
        </a:p>
      </dgm:t>
    </dgm:pt>
    <dgm:pt modelId="{4DD8449A-251A-4F62-892D-245FD6729887}" type="pres">
      <dgm:prSet presAssocID="{5BDA793F-AC30-47C8-B8BC-775E7E6197ED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C4CC83-F483-43B3-B0E5-7C7F5BE7D4A3}" type="pres">
      <dgm:prSet presAssocID="{5BDA793F-AC30-47C8-B8BC-775E7E6197ED}" presName="rect1ChTx" presStyleLbl="alignAcc1" presStyleIdx="2" presStyleCnt="3" custScaleX="132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96825F-904B-4AAC-A290-46EEEDA719B4}" type="pres">
      <dgm:prSet presAssocID="{F797A0D5-B1DC-4502-B1EA-23ED466E5136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25FD43-464D-4091-9324-3EB8F4895C30}" type="pres">
      <dgm:prSet presAssocID="{F797A0D5-B1DC-4502-B1EA-23ED466E5136}" presName="rect2ChTx" presStyleLbl="alignAcc1" presStyleIdx="2" presStyleCnt="3" custScaleX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ACD4C-ADDA-4BC4-ABB3-E52415F96061}" type="pres">
      <dgm:prSet presAssocID="{56D4F6D8-4310-4673-9745-861BCB5F253E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E30DB6-9DFB-41F9-B997-DA91A1BA87D2}" type="pres">
      <dgm:prSet presAssocID="{56D4F6D8-4310-4673-9745-861BCB5F253E}" presName="rect3ChTx" presStyleLbl="alignAcc1" presStyleIdx="2" presStyleCnt="3" custScaleX="100000" custScaleY="125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B3584B-BDD3-495C-82D8-5EFE3FB48F69}" type="presOf" srcId="{F797A0D5-B1DC-4502-B1EA-23ED466E5136}" destId="{40D5C844-A0E6-4E34-A147-D72F3ABB8153}" srcOrd="0" destOrd="0" presId="urn:microsoft.com/office/officeart/2005/8/layout/target3"/>
    <dgm:cxn modelId="{225BFBC5-21A6-43F0-94C3-CA65684042DB}" type="presOf" srcId="{79267058-3CE0-4B58-BF86-9CC1D6BD5C31}" destId="{7CE30DB6-9DFB-41F9-B997-DA91A1BA87D2}" srcOrd="0" destOrd="2" presId="urn:microsoft.com/office/officeart/2005/8/layout/target3"/>
    <dgm:cxn modelId="{707C576A-2FCB-47A5-82FD-1667012BF16B}" type="presOf" srcId="{56D4F6D8-4310-4673-9745-861BCB5F253E}" destId="{5EDACD4C-ADDA-4BC4-ABB3-E52415F96061}" srcOrd="1" destOrd="0" presId="urn:microsoft.com/office/officeart/2005/8/layout/target3"/>
    <dgm:cxn modelId="{DE7B2C02-E405-44D1-9467-FBCB330D22F4}" srcId="{F797A0D5-B1DC-4502-B1EA-23ED466E5136}" destId="{984CEB66-7BCE-43DA-A482-57052DA7C1DE}" srcOrd="0" destOrd="0" parTransId="{3E6E4F78-1DDE-4259-B99C-7874B76B12F3}" sibTransId="{FC465861-7B4A-40FD-B094-F831C7EC95A5}"/>
    <dgm:cxn modelId="{FBE4B228-BFB6-4FBB-B6DA-ED086F80D270}" srcId="{D0E3DD5A-679D-4373-B67A-95AEA9ACD739}" destId="{5BDA793F-AC30-47C8-B8BC-775E7E6197ED}" srcOrd="0" destOrd="0" parTransId="{A9E5D5AD-CCF2-468B-87AA-BF44D434225C}" sibTransId="{33957476-6F3A-46B7-947C-DFF657C1966D}"/>
    <dgm:cxn modelId="{ADA2DFC9-954A-448A-A49C-6D75DB8142D4}" type="presOf" srcId="{9EA26F5B-30DF-4230-BC18-D8220064C74C}" destId="{8F25FD43-464D-4091-9324-3EB8F4895C30}" srcOrd="0" destOrd="1" presId="urn:microsoft.com/office/officeart/2005/8/layout/target3"/>
    <dgm:cxn modelId="{70B23600-AC54-451D-A772-87A07988A6C9}" srcId="{D0E3DD5A-679D-4373-B67A-95AEA9ACD739}" destId="{56D4F6D8-4310-4673-9745-861BCB5F253E}" srcOrd="2" destOrd="0" parTransId="{15C4E6DD-5AC2-48CF-8429-29BD773082E8}" sibTransId="{9EEB4D71-453D-4517-AE5F-1C1AADC3F179}"/>
    <dgm:cxn modelId="{323CA6C8-84AE-4E3F-AACA-439250622FC2}" type="presOf" srcId="{5BDA793F-AC30-47C8-B8BC-775E7E6197ED}" destId="{4DD8449A-251A-4F62-892D-245FD6729887}" srcOrd="1" destOrd="0" presId="urn:microsoft.com/office/officeart/2005/8/layout/target3"/>
    <dgm:cxn modelId="{717F6939-2377-4D26-B130-82044432DC51}" type="presOf" srcId="{5BDA793F-AC30-47C8-B8BC-775E7E6197ED}" destId="{7FEDA1C3-1A3A-466C-B417-25A2522C0B2F}" srcOrd="0" destOrd="0" presId="urn:microsoft.com/office/officeart/2005/8/layout/target3"/>
    <dgm:cxn modelId="{CAC3B505-3EAF-492F-B932-4B7E99D436B9}" srcId="{56D4F6D8-4310-4673-9745-861BCB5F253E}" destId="{766D4648-C909-4984-ACF9-F044440F56B2}" srcOrd="1" destOrd="0" parTransId="{079229F3-CF6A-431F-A9E8-4080D94B64ED}" sibTransId="{B1D1F415-CBC2-46FC-999C-0626FB19E301}"/>
    <dgm:cxn modelId="{24357291-E895-4B43-8DB6-05158DF474BC}" srcId="{D0E3DD5A-679D-4373-B67A-95AEA9ACD739}" destId="{F797A0D5-B1DC-4502-B1EA-23ED466E5136}" srcOrd="1" destOrd="0" parTransId="{3C3B8BE0-79A3-4210-AD38-31ABD12B0A09}" sibTransId="{F174E432-AFC4-4F79-8424-5E00AD8DB5DD}"/>
    <dgm:cxn modelId="{6828F5E8-F1B2-45BC-98EF-E44D8B06DE68}" type="presOf" srcId="{766D4648-C909-4984-ACF9-F044440F56B2}" destId="{7CE30DB6-9DFB-41F9-B997-DA91A1BA87D2}" srcOrd="0" destOrd="1" presId="urn:microsoft.com/office/officeart/2005/8/layout/target3"/>
    <dgm:cxn modelId="{41F41625-700C-48DF-ADD9-653647A4E9FA}" type="presOf" srcId="{E418E934-1122-4B4A-9D4A-1D93232F8251}" destId="{76C4CC83-F483-43B3-B0E5-7C7F5BE7D4A3}" srcOrd="0" destOrd="1" presId="urn:microsoft.com/office/officeart/2005/8/layout/target3"/>
    <dgm:cxn modelId="{AADDE2DA-48BD-433B-BFA9-9E4E8442F8E9}" type="presOf" srcId="{F919D9B8-C365-431B-A1ED-1F530C924993}" destId="{76C4CC83-F483-43B3-B0E5-7C7F5BE7D4A3}" srcOrd="0" destOrd="0" presId="urn:microsoft.com/office/officeart/2005/8/layout/target3"/>
    <dgm:cxn modelId="{B7840ED4-9619-4F69-8048-A015838395FC}" srcId="{5BDA793F-AC30-47C8-B8BC-775E7E6197ED}" destId="{F919D9B8-C365-431B-A1ED-1F530C924993}" srcOrd="0" destOrd="0" parTransId="{38676930-60DB-422D-895E-F84F24A303B9}" sibTransId="{0B000C6A-FD74-439C-B6C7-E47EF76E329F}"/>
    <dgm:cxn modelId="{383BD108-567C-466A-BA88-FF89B6F3AAD5}" type="presOf" srcId="{D0E3DD5A-679D-4373-B67A-95AEA9ACD739}" destId="{A5B374AC-2A3D-4341-8EC6-C191388C7D0D}" srcOrd="0" destOrd="0" presId="urn:microsoft.com/office/officeart/2005/8/layout/target3"/>
    <dgm:cxn modelId="{ADCB3AEF-ECBB-43D4-8C97-8CED5B09027D}" srcId="{F797A0D5-B1DC-4502-B1EA-23ED466E5136}" destId="{9EA26F5B-30DF-4230-BC18-D8220064C74C}" srcOrd="1" destOrd="0" parTransId="{87FA934A-6DAF-45B3-B653-D15A47053597}" sibTransId="{EF2A6976-5032-4737-B8AC-991AA73A816F}"/>
    <dgm:cxn modelId="{6C1E01FF-D4E6-4AF5-937E-94BE0B34F756}" srcId="{56D4F6D8-4310-4673-9745-861BCB5F253E}" destId="{79267058-3CE0-4B58-BF86-9CC1D6BD5C31}" srcOrd="2" destOrd="0" parTransId="{3891592B-FD5A-47A0-B99F-850801A9A442}" sibTransId="{48060446-83B8-4E51-85AF-ABEFBB829F34}"/>
    <dgm:cxn modelId="{1A8A88AB-C969-48AC-B484-27CF8169DE07}" type="presOf" srcId="{984CEB66-7BCE-43DA-A482-57052DA7C1DE}" destId="{8F25FD43-464D-4091-9324-3EB8F4895C30}" srcOrd="0" destOrd="0" presId="urn:microsoft.com/office/officeart/2005/8/layout/target3"/>
    <dgm:cxn modelId="{9FC979B5-A9BE-4043-92B7-FD5579EDFBD2}" srcId="{56D4F6D8-4310-4673-9745-861BCB5F253E}" destId="{4BD330B5-14AA-45CB-8D47-6FE77585071C}" srcOrd="0" destOrd="0" parTransId="{FCAFC83D-C79D-4752-828E-D7268CC1196E}" sibTransId="{D75CF78C-3A49-44E7-8587-4012780DB494}"/>
    <dgm:cxn modelId="{43E67CC3-0ED3-454F-A6DD-A8A801CF031C}" srcId="{5BDA793F-AC30-47C8-B8BC-775E7E6197ED}" destId="{E418E934-1122-4B4A-9D4A-1D93232F8251}" srcOrd="1" destOrd="0" parTransId="{EB88EA12-D257-4E30-912C-E1519C49B9D8}" sibTransId="{103CF8A7-1326-4AE5-B12A-2A0DDF5EBC23}"/>
    <dgm:cxn modelId="{C2CDD5F5-2559-4F19-B13B-A355BD227A79}" type="presOf" srcId="{56D4F6D8-4310-4673-9745-861BCB5F253E}" destId="{8B47C73D-EC91-4C95-A461-8595B34DAC1B}" srcOrd="0" destOrd="0" presId="urn:microsoft.com/office/officeart/2005/8/layout/target3"/>
    <dgm:cxn modelId="{2D78C305-CBD9-4A7B-84FA-A7B4A11D4D08}" type="presOf" srcId="{F797A0D5-B1DC-4502-B1EA-23ED466E5136}" destId="{4E96825F-904B-4AAC-A290-46EEEDA719B4}" srcOrd="1" destOrd="0" presId="urn:microsoft.com/office/officeart/2005/8/layout/target3"/>
    <dgm:cxn modelId="{66DBE181-8B6E-46D4-B516-5D0AC5FD0853}" type="presOf" srcId="{4BD330B5-14AA-45CB-8D47-6FE77585071C}" destId="{7CE30DB6-9DFB-41F9-B997-DA91A1BA87D2}" srcOrd="0" destOrd="0" presId="urn:microsoft.com/office/officeart/2005/8/layout/target3"/>
    <dgm:cxn modelId="{8892DC6B-B8FA-46EE-8647-845F2A16EADC}" type="presParOf" srcId="{A5B374AC-2A3D-4341-8EC6-C191388C7D0D}" destId="{1D4CAEE0-F6D8-4AF9-B945-969EF3684FFD}" srcOrd="0" destOrd="0" presId="urn:microsoft.com/office/officeart/2005/8/layout/target3"/>
    <dgm:cxn modelId="{ED24D2B5-7529-4B91-A197-53F2F3F6F745}" type="presParOf" srcId="{A5B374AC-2A3D-4341-8EC6-C191388C7D0D}" destId="{9B80D21A-A0E7-4969-B025-6A49D6B04E5D}" srcOrd="1" destOrd="0" presId="urn:microsoft.com/office/officeart/2005/8/layout/target3"/>
    <dgm:cxn modelId="{028B271B-FFF1-4614-8986-6CA48CB68317}" type="presParOf" srcId="{A5B374AC-2A3D-4341-8EC6-C191388C7D0D}" destId="{7FEDA1C3-1A3A-466C-B417-25A2522C0B2F}" srcOrd="2" destOrd="0" presId="urn:microsoft.com/office/officeart/2005/8/layout/target3"/>
    <dgm:cxn modelId="{89231746-827F-47B5-AEAD-B4246F4A149E}" type="presParOf" srcId="{A5B374AC-2A3D-4341-8EC6-C191388C7D0D}" destId="{ECF2C704-56A5-4E73-A2CA-B969A673798A}" srcOrd="3" destOrd="0" presId="urn:microsoft.com/office/officeart/2005/8/layout/target3"/>
    <dgm:cxn modelId="{A2EB3A72-68CC-4848-B7EB-0313FA9A7EE5}" type="presParOf" srcId="{A5B374AC-2A3D-4341-8EC6-C191388C7D0D}" destId="{E477B8D0-A6A2-4613-833E-95A48651ECC5}" srcOrd="4" destOrd="0" presId="urn:microsoft.com/office/officeart/2005/8/layout/target3"/>
    <dgm:cxn modelId="{077B8BCF-F2DC-4D8E-8DBD-F3EC31F9220C}" type="presParOf" srcId="{A5B374AC-2A3D-4341-8EC6-C191388C7D0D}" destId="{40D5C844-A0E6-4E34-A147-D72F3ABB8153}" srcOrd="5" destOrd="0" presId="urn:microsoft.com/office/officeart/2005/8/layout/target3"/>
    <dgm:cxn modelId="{90AEF24B-C0F1-40E0-8BF5-A2B18D80913B}" type="presParOf" srcId="{A5B374AC-2A3D-4341-8EC6-C191388C7D0D}" destId="{BC014D69-866D-4A51-83FF-D6F010F31790}" srcOrd="6" destOrd="0" presId="urn:microsoft.com/office/officeart/2005/8/layout/target3"/>
    <dgm:cxn modelId="{2908D265-BE21-4F77-9389-1800EB1CBA8A}" type="presParOf" srcId="{A5B374AC-2A3D-4341-8EC6-C191388C7D0D}" destId="{EFA827CD-5F07-41FF-8C36-D8B94222EAFF}" srcOrd="7" destOrd="0" presId="urn:microsoft.com/office/officeart/2005/8/layout/target3"/>
    <dgm:cxn modelId="{5843F04D-C55E-4EDE-900C-13497177E9BA}" type="presParOf" srcId="{A5B374AC-2A3D-4341-8EC6-C191388C7D0D}" destId="{8B47C73D-EC91-4C95-A461-8595B34DAC1B}" srcOrd="8" destOrd="0" presId="urn:microsoft.com/office/officeart/2005/8/layout/target3"/>
    <dgm:cxn modelId="{4DFD6D27-D019-49BB-A293-6D09EFB683CC}" type="presParOf" srcId="{A5B374AC-2A3D-4341-8EC6-C191388C7D0D}" destId="{4DD8449A-251A-4F62-892D-245FD6729887}" srcOrd="9" destOrd="0" presId="urn:microsoft.com/office/officeart/2005/8/layout/target3"/>
    <dgm:cxn modelId="{89D83AFF-2AA5-455C-999D-A6A0EEBA5083}" type="presParOf" srcId="{A5B374AC-2A3D-4341-8EC6-C191388C7D0D}" destId="{76C4CC83-F483-43B3-B0E5-7C7F5BE7D4A3}" srcOrd="10" destOrd="0" presId="urn:microsoft.com/office/officeart/2005/8/layout/target3"/>
    <dgm:cxn modelId="{654255F0-4A5C-4E52-83E8-BA5899E23C35}" type="presParOf" srcId="{A5B374AC-2A3D-4341-8EC6-C191388C7D0D}" destId="{4E96825F-904B-4AAC-A290-46EEEDA719B4}" srcOrd="11" destOrd="0" presId="urn:microsoft.com/office/officeart/2005/8/layout/target3"/>
    <dgm:cxn modelId="{CADAB384-703E-41B2-B105-E8ABBA9950CB}" type="presParOf" srcId="{A5B374AC-2A3D-4341-8EC6-C191388C7D0D}" destId="{8F25FD43-464D-4091-9324-3EB8F4895C30}" srcOrd="12" destOrd="0" presId="urn:microsoft.com/office/officeart/2005/8/layout/target3"/>
    <dgm:cxn modelId="{87DB6A34-A2EE-401C-AB0F-9888C3615665}" type="presParOf" srcId="{A5B374AC-2A3D-4341-8EC6-C191388C7D0D}" destId="{5EDACD4C-ADDA-4BC4-ABB3-E52415F96061}" srcOrd="13" destOrd="0" presId="urn:microsoft.com/office/officeart/2005/8/layout/target3"/>
    <dgm:cxn modelId="{8E7F938D-5405-4BE0-8958-9E6E44E846E8}" type="presParOf" srcId="{A5B374AC-2A3D-4341-8EC6-C191388C7D0D}" destId="{7CE30DB6-9DFB-41F9-B997-DA91A1BA87D2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0CBA1-FD71-4CFC-BD8A-60BC22EAA0F7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1E0E6-B1D1-4EB9-BA3B-3D4BB7197C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088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647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Индивидуализация определяет </a:t>
            </a:r>
            <a:r>
              <a:rPr lang="ru-RU" dirty="0" err="1" smtClean="0"/>
              <a:t>сущностно</a:t>
            </a:r>
            <a:r>
              <a:rPr lang="ru-RU" dirty="0" smtClean="0"/>
              <a:t>-целевую направленность дифференциации. </a:t>
            </a:r>
          </a:p>
          <a:p>
            <a:r>
              <a:rPr lang="ru-RU" dirty="0" smtClean="0"/>
              <a:t>Индивидуализация – учет в процессе обучения индивидуальных особенностей обучающихся (по сути адаптация образовательной среды</a:t>
            </a:r>
            <a:r>
              <a:rPr lang="ru-RU" baseline="0" dirty="0" smtClean="0"/>
              <a:t> под ребенка; индивидуальные форма =ИОМ).</a:t>
            </a:r>
          </a:p>
          <a:p>
            <a:r>
              <a:rPr lang="ru-RU" baseline="0" dirty="0" smtClean="0"/>
              <a:t>Дифференциация – разделение обучающихся на группы с учетом индивидуальных особенностей (групповые формы).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ПРОБЛЕМЫ: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направление « Качество преподавания»: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1.Не обеспечивается 100% соответствия результатов внутреннего и внешнего оценивания 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2.Низкий уровень достижения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результатов на ступени основного образования.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Снижение учебной мотивации обучающихся.</a:t>
            </a:r>
          </a:p>
          <a:p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направление «Качество управления»: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  Отсутствие систематичности и регулярности  при сборе и обработке данных по направлениям деятельности школы.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2.Слабая  работа системы школьного самоуправления.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-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направление «Качество образовательной среды»: 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Создание ситуации успеха  для каждого ребенка.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308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Предлагаемые меры не обеспечат изменение ситуации по несоответствию результатов внешней и внутренней оценки результатов обучения,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81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У педагогов имеется дефицит по таким</a:t>
            </a:r>
            <a:r>
              <a:rPr lang="ru-RU" b="1" baseline="0" dirty="0" smtClean="0"/>
              <a:t> позициям как :</a:t>
            </a:r>
          </a:p>
          <a:p>
            <a:r>
              <a:rPr lang="ru-RU" b="1" baseline="0" dirty="0" smtClean="0"/>
              <a:t>- Владение методами анализа и выявления причин снижения образовательной результативности обучающихся.</a:t>
            </a:r>
          </a:p>
          <a:p>
            <a:pPr marL="171450" indent="-171450">
              <a:buFontTx/>
              <a:buChar char="-"/>
            </a:pPr>
            <a:r>
              <a:rPr lang="ru-RU" b="1" baseline="0" dirty="0" smtClean="0"/>
              <a:t>Понимание , что возможности и потребности у детей разные, поэтому и оценочные материалы должны быть разными.</a:t>
            </a:r>
          </a:p>
          <a:p>
            <a:pPr marL="171450" indent="-171450">
              <a:buFontTx/>
              <a:buChar char="-"/>
            </a:pPr>
            <a:endParaRPr lang="ru-RU" b="1" dirty="0" smtClean="0"/>
          </a:p>
          <a:p>
            <a:pPr marL="0" indent="0">
              <a:buFontTx/>
              <a:buNone/>
            </a:pPr>
            <a:r>
              <a:rPr lang="ru-RU" b="1" dirty="0" smtClean="0"/>
              <a:t>Меры:</a:t>
            </a:r>
          </a:p>
          <a:p>
            <a:pPr marL="0" indent="0">
              <a:buFontTx/>
              <a:buNone/>
            </a:pPr>
            <a:r>
              <a:rPr lang="ru-RU" b="1" dirty="0" smtClean="0"/>
              <a:t>Подзадача</a:t>
            </a:r>
            <a:r>
              <a:rPr lang="ru-RU" b="1" baseline="0" dirty="0" smtClean="0"/>
              <a:t> №2 уже чем содержательное наполнение.  №1=№2 (это разные подходы к формулировке задач).</a:t>
            </a:r>
          </a:p>
          <a:p>
            <a:pPr marL="0" indent="0">
              <a:buFontTx/>
              <a:buNone/>
            </a:pPr>
            <a:endParaRPr lang="ru-RU" b="1" baseline="0" dirty="0" smtClean="0"/>
          </a:p>
          <a:p>
            <a:pPr marL="0" indent="0">
              <a:buFontTx/>
              <a:buNone/>
            </a:pPr>
            <a:r>
              <a:rPr lang="ru-RU" b="1" baseline="0" dirty="0" smtClean="0"/>
              <a:t>В детальном плане не  учитывается, что в школе начата подготовка по размещению центров цифрового  и гуманитарных профилей «Точка роста»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675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получения информации  о реализации школьных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программ перехода в эффективный режим работы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используются аналитико-статистические данные об образовательных результатах, отчеты, данные оценочных процедур ГУ ЯО Центр оценки и контроля качества образования (результаты аттестации педагогических кадров); данные АСИОУ; опросов участников образовательных отношений,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самообследования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образовательных организаций,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обработки диагностических карт,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тестинга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компетенций педагогических работников, использования методик определения школьной мотивации и изучения образовательной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неуспешности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обучающихся.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Достижение уровня </a:t>
            </a:r>
            <a:r>
              <a:rPr lang="ru-RU" b="1" dirty="0" err="1" smtClean="0"/>
              <a:t>сформированности</a:t>
            </a:r>
            <a:r>
              <a:rPr lang="ru-RU" b="1" dirty="0" smtClean="0"/>
              <a:t> МПК у обучающихся:  с</a:t>
            </a:r>
            <a:r>
              <a:rPr lang="ru-RU" b="1" baseline="0" dirty="0" smtClean="0"/>
              <a:t>  учетом индивидуального потенциала определяем для себя порог, например, </a:t>
            </a:r>
            <a:r>
              <a:rPr lang="ru-RU" b="1" baseline="0" dirty="0" err="1" smtClean="0"/>
              <a:t>сформированность</a:t>
            </a:r>
            <a:r>
              <a:rPr lang="ru-RU" b="1" baseline="0" dirty="0" smtClean="0"/>
              <a:t>  МПК на базовом уровне  100%  (понимаем, что за 1 год это решить нам не удастся , с учетом перечня принимаемых мер распределяем по годам); </a:t>
            </a:r>
          </a:p>
          <a:p>
            <a:r>
              <a:rPr lang="ru-RU" b="1" baseline="0" dirty="0" smtClean="0"/>
              <a:t>У 18% обучающихся отмечается повышенный уровень достижения </a:t>
            </a:r>
            <a:r>
              <a:rPr lang="ru-RU" b="1" baseline="0" dirty="0" err="1" smtClean="0"/>
              <a:t>метапредментных</a:t>
            </a:r>
            <a:r>
              <a:rPr lang="ru-RU" b="1" baseline="0" dirty="0" smtClean="0"/>
              <a:t> результатов, с учетом потенциала детей, а также отталкиваясь от данных мониторинга – 17% обучающихся это дети с низким уровнем образовательных возможностей, 22% - высокий уровень, можем на 2020 год ставить показатель не ниже 22%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449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Пример №1 – нет конкретики </a:t>
            </a:r>
          </a:p>
          <a:p>
            <a:r>
              <a:rPr lang="ru-RU" dirty="0" smtClean="0"/>
              <a:t>Пример №2 Ожидаемые результаты (заданы</a:t>
            </a:r>
            <a:r>
              <a:rPr lang="ru-RU" baseline="0" dirty="0" smtClean="0"/>
              <a:t> четкие ориентиры)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6343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b="1" dirty="0" smtClean="0"/>
              <a:t>Целевые показатели программы определяются целью</a:t>
            </a:r>
            <a:r>
              <a:rPr lang="ru-RU" sz="1600" b="1" baseline="0" dirty="0" smtClean="0"/>
              <a:t> программы и планируемым результатом</a:t>
            </a:r>
            <a:r>
              <a:rPr lang="ru-RU" sz="1600" b="1" dirty="0" smtClean="0"/>
              <a:t> программы.</a:t>
            </a:r>
          </a:p>
          <a:p>
            <a:r>
              <a:rPr lang="ru-RU" sz="1600" b="1" dirty="0" smtClean="0"/>
              <a:t>С одной стороны целевой показатель это эталон к которому стремимся,</a:t>
            </a:r>
            <a:r>
              <a:rPr lang="ru-RU" sz="1600" b="1" baseline="0" dirty="0" smtClean="0"/>
              <a:t> а с другой – это инструмент получить ответ на вопросы:</a:t>
            </a:r>
          </a:p>
          <a:p>
            <a:pPr marL="171450" indent="-171450">
              <a:buFontTx/>
              <a:buChar char="-"/>
            </a:pPr>
            <a:r>
              <a:rPr lang="ru-RU" sz="1600" b="1" baseline="0" dirty="0" smtClean="0"/>
              <a:t>Улучшилось ли качество образования в ШНОР и ШНСУ?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600" b="1" baseline="0" dirty="0" smtClean="0"/>
              <a:t>Перешли ли ШНОР и ШНСУ  в эффективный режим работы? </a:t>
            </a:r>
          </a:p>
          <a:p>
            <a:pPr marL="171450" indent="-171450">
              <a:buFontTx/>
              <a:buChar char="-"/>
            </a:pPr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397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РСП – региональные показатели</a:t>
            </a:r>
          </a:p>
          <a:p>
            <a:r>
              <a:rPr lang="ru-RU" dirty="0" smtClean="0"/>
              <a:t>МП – муниципальные</a:t>
            </a:r>
            <a:r>
              <a:rPr lang="ru-RU" baseline="0" dirty="0" smtClean="0"/>
              <a:t> </a:t>
            </a:r>
            <a:r>
              <a:rPr lang="ru-RU" dirty="0" smtClean="0"/>
              <a:t>показатели </a:t>
            </a:r>
          </a:p>
          <a:p>
            <a:r>
              <a:rPr lang="ru-RU" dirty="0" smtClean="0"/>
              <a:t>ШП – школьные показатели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7566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Даны два утверждения:</a:t>
            </a:r>
          </a:p>
          <a:p>
            <a:pPr marL="228600" indent="-228600">
              <a:buAutoNum type="arabicPeriod"/>
            </a:pPr>
            <a:r>
              <a:rPr lang="ru-RU" b="1" dirty="0" smtClean="0"/>
              <a:t>П</a:t>
            </a:r>
            <a:r>
              <a:rPr lang="ru-RU" b="0" dirty="0" smtClean="0"/>
              <a:t>редставленный перечень результатов в полном объеме отражает  достижение заявленной цели.</a:t>
            </a:r>
          </a:p>
          <a:p>
            <a:pPr marL="228600" indent="-228600">
              <a:buAutoNum type="arabicPeriod"/>
            </a:pPr>
            <a:r>
              <a:rPr lang="ru-RU" b="0" dirty="0" smtClean="0"/>
              <a:t>Представленный перечень результатов не в полном объеме отражает достижение заявленной цели и нуждается в корректировке.</a:t>
            </a:r>
          </a:p>
          <a:p>
            <a:pPr marL="0" indent="0">
              <a:buNone/>
            </a:pPr>
            <a:r>
              <a:rPr lang="ru-RU" b="1" dirty="0" smtClean="0"/>
              <a:t>Какое утверждение на Ваш взгляд является верным и почему Вы так считаете? </a:t>
            </a:r>
          </a:p>
          <a:p>
            <a:pPr marL="0" indent="0">
              <a:buNone/>
            </a:pPr>
            <a:r>
              <a:rPr lang="ru-RU" b="1" dirty="0" smtClean="0"/>
              <a:t>Исходим из следующих </a:t>
            </a:r>
            <a:r>
              <a:rPr lang="ru-RU" b="1" dirty="0" err="1" smtClean="0"/>
              <a:t>т.з</a:t>
            </a:r>
            <a:r>
              <a:rPr lang="ru-RU" b="1" dirty="0" smtClean="0"/>
              <a:t>.</a:t>
            </a:r>
            <a:r>
              <a:rPr lang="ru-RU" b="1" baseline="0" dirty="0" smtClean="0"/>
              <a:t> : Равенство возможностей – возможность достичь позиции, отвечающих потенциалу ребенка.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561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Экспертиза в образовании представляет собой </a:t>
            </a:r>
            <a:r>
              <a:rPr lang="ru-RU" altLang="ru-RU" b="1" i="1" dirty="0" smtClean="0"/>
              <a:t>вид информационного обеспечения процесса</a:t>
            </a:r>
            <a:r>
              <a:rPr lang="ru-RU" altLang="ru-RU" dirty="0" smtClean="0"/>
              <a:t> принятия органами управления образованием целесообразных и обоснованных решений в сфере своей компетенции в условиях информационной неопределенности (т.е. ввиду недостаточности и (или) противоречивости информации об объекте управления, его внешней среде и т.д.).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Функции экспертизы: аналитическая, прогностическая, проектировочная, консультационная, развивающая, рефлексивная, мониторинговая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0699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Результат:</a:t>
            </a:r>
            <a:r>
              <a:rPr lang="ru-RU" baseline="0" dirty="0" smtClean="0"/>
              <a:t> не конкретен (идет подмена результата показателями) при этом это не может считаться целевыми показателями </a:t>
            </a:r>
          </a:p>
          <a:p>
            <a:r>
              <a:rPr lang="ru-RU" baseline="0" dirty="0" smtClean="0"/>
              <a:t>т.к. они не конкретны (не понятно к какому конечному состоянию мы будем стремиться)</a:t>
            </a:r>
          </a:p>
          <a:p>
            <a:endParaRPr lang="ru-RU" dirty="0" smtClean="0"/>
          </a:p>
          <a:p>
            <a:r>
              <a:rPr lang="ru-RU" dirty="0" smtClean="0"/>
              <a:t>Задание: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734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Задание для работы:</a:t>
            </a:r>
          </a:p>
          <a:p>
            <a:r>
              <a:rPr lang="ru-RU" b="1" dirty="0" smtClean="0"/>
              <a:t> Какие условия обеспечат равенство возможностей детей в получении  качественного образования на уровне школы, муниципального района, региона?  </a:t>
            </a:r>
            <a:r>
              <a:rPr lang="ru-RU" sz="1200" b="0" strike="noStrike" spc="-1" dirty="0" smtClean="0">
                <a:latin typeface="Arial"/>
              </a:rPr>
              <a:t>Равенство возможностей — возможность достичь позиции, отвечающие потенциалу</a:t>
            </a:r>
            <a:r>
              <a:rPr lang="en-US" sz="1200" b="0" strike="noStrike" spc="-1" dirty="0" smtClean="0">
                <a:latin typeface="Arial"/>
              </a:rPr>
              <a:t> </a:t>
            </a:r>
            <a:r>
              <a:rPr lang="ru-RU" sz="1200" b="0" strike="noStrike" spc="-1" dirty="0" smtClean="0">
                <a:latin typeface="Arial"/>
              </a:rPr>
              <a:t>РЕБЕНКА.</a:t>
            </a:r>
          </a:p>
          <a:p>
            <a:r>
              <a:rPr lang="ru-RU" dirty="0" smtClean="0"/>
              <a:t>Позиция эксперта – что Я (как специалист) </a:t>
            </a:r>
            <a:r>
              <a:rPr lang="ru-RU" baseline="0" dirty="0" smtClean="0"/>
              <a:t> хотел бы увидеть в программных документах разных уровней?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796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Задание для работы:</a:t>
            </a: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49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795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91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b="1" dirty="0" smtClean="0"/>
          </a:p>
          <a:p>
            <a:r>
              <a:rPr lang="ru-RU" sz="2400" b="1" dirty="0" smtClean="0"/>
              <a:t>Пример программы</a:t>
            </a:r>
            <a:r>
              <a:rPr lang="ru-RU" sz="2400" b="1" baseline="0" dirty="0" smtClean="0"/>
              <a:t> №1</a:t>
            </a:r>
          </a:p>
          <a:p>
            <a:r>
              <a:rPr lang="ru-RU" sz="2400" b="1" dirty="0" smtClean="0"/>
              <a:t>Цель – не конкретная (какие условия будут создаваться? В чем будет выражаться равенство шансов? ), не ограничена во времени (процессная формулировка). </a:t>
            </a:r>
          </a:p>
          <a:p>
            <a:r>
              <a:rPr lang="ru-RU" sz="2400" b="1" dirty="0" smtClean="0"/>
              <a:t>Можно сказать, что достижима.</a:t>
            </a:r>
            <a:r>
              <a:rPr lang="ru-RU" sz="2400" b="1" baseline="0" dirty="0" smtClean="0"/>
              <a:t> Достоинство – определен механизм ее достижения.</a:t>
            </a:r>
          </a:p>
          <a:p>
            <a:r>
              <a:rPr lang="ru-RU" sz="2400" b="1" baseline="0" dirty="0" smtClean="0"/>
              <a:t>Об измеримости можно сказать на основании ожидаемых результатов и </a:t>
            </a:r>
            <a:r>
              <a:rPr lang="ru-RU" sz="2400" b="1" baseline="0" dirty="0" err="1" smtClean="0"/>
              <a:t>критериального</a:t>
            </a:r>
            <a:r>
              <a:rPr lang="ru-RU" sz="2400" b="1" baseline="0" dirty="0" smtClean="0"/>
              <a:t> аппарата мониторинга.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732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r>
              <a:rPr lang="ru-RU" baseline="0" dirty="0" smtClean="0"/>
              <a:t> №2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698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900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ПРИМЕР №1</a:t>
            </a:r>
          </a:p>
          <a:p>
            <a:r>
              <a:rPr lang="ru-RU" dirty="0" smtClean="0"/>
              <a:t>МПК –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компетентности;</a:t>
            </a:r>
          </a:p>
          <a:p>
            <a:r>
              <a:rPr lang="ru-RU" dirty="0" smtClean="0"/>
              <a:t>№1 - 3 качество преподавания; № 4 и 5 – качество управления; №6 качество образовательной среды.</a:t>
            </a:r>
          </a:p>
          <a:p>
            <a:endParaRPr lang="ru-RU" dirty="0" smtClean="0"/>
          </a:p>
          <a:p>
            <a:r>
              <a:rPr lang="ru-RU" b="1" dirty="0" smtClean="0"/>
              <a:t>Вопрос к проблемам:</a:t>
            </a:r>
            <a:r>
              <a:rPr lang="ru-RU" b="1" baseline="0" dirty="0" smtClean="0"/>
              <a:t>  например,  </a:t>
            </a:r>
          </a:p>
          <a:p>
            <a:r>
              <a:rPr lang="ru-RU" b="1" baseline="0" dirty="0" smtClean="0"/>
              <a:t>1. в чем суть проблемы «создание ситуации успеха..»; </a:t>
            </a:r>
          </a:p>
          <a:p>
            <a:r>
              <a:rPr lang="ru-RU" b="1" baseline="0" dirty="0" smtClean="0"/>
              <a:t>2. «не соответствие результатов внутренней и внешней оценки» -  в чем причины этого (школа не один год пытается решить данную проблему)</a:t>
            </a:r>
            <a:endParaRPr lang="ru-RU" b="1" dirty="0" smtClean="0"/>
          </a:p>
          <a:p>
            <a:endParaRPr lang="ru-RU" dirty="0" smtClean="0"/>
          </a:p>
          <a:p>
            <a:r>
              <a:rPr lang="ru-RU" sz="1400" b="1" u="sng" dirty="0" smtClean="0"/>
              <a:t>Не установлены причинно-следственные связи</a:t>
            </a:r>
            <a:r>
              <a:rPr lang="ru-RU" sz="1400" b="1" dirty="0" smtClean="0"/>
              <a:t>: например, низкая мотивация может быть причиной  низких результатов обучения</a:t>
            </a:r>
            <a:r>
              <a:rPr lang="ru-RU" sz="1400" b="1" baseline="0" dirty="0" smtClean="0"/>
              <a:t> (тоже и про ситуацию успеха);</a:t>
            </a:r>
            <a:endParaRPr lang="ru-RU" sz="1400" b="1" dirty="0" smtClean="0"/>
          </a:p>
          <a:p>
            <a:r>
              <a:rPr lang="ru-RU" sz="1400" b="1" dirty="0" smtClean="0"/>
              <a:t>Почему при </a:t>
            </a:r>
            <a:r>
              <a:rPr lang="ru-RU" sz="1400" b="1" dirty="0" err="1" smtClean="0"/>
              <a:t>сформированности</a:t>
            </a:r>
            <a:r>
              <a:rPr lang="ru-RU" sz="1400" b="1" dirty="0" smtClean="0"/>
              <a:t> мотивационной компетенции у педагогов – у детей мотивация низкая?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487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u="sng" dirty="0" smtClean="0"/>
              <a:t>Согласованность целей и задач</a:t>
            </a:r>
            <a:r>
              <a:rPr lang="ru-RU" b="1" dirty="0" smtClean="0"/>
              <a:t>: практически не просматривается</a:t>
            </a:r>
            <a:r>
              <a:rPr lang="ru-RU" b="1" baseline="0" dirty="0" smtClean="0"/>
              <a:t> за исключением задачи 2, задача №3 по сути является подзадачей №2, да 1 задачу можно рассматривать как подзадачу №1.</a:t>
            </a:r>
            <a:endParaRPr lang="ru-RU" b="1" dirty="0" smtClean="0"/>
          </a:p>
          <a:p>
            <a:r>
              <a:rPr lang="ru-RU" b="1" dirty="0" smtClean="0"/>
              <a:t>Индивидуализация заявлена, а что</a:t>
            </a:r>
            <a:r>
              <a:rPr lang="ru-RU" b="1" baseline="0" dirty="0" smtClean="0"/>
              <a:t> будет с социально-культурной  и материально-технической базой?</a:t>
            </a:r>
            <a:endParaRPr lang="ru-RU" b="1" dirty="0" smtClean="0"/>
          </a:p>
          <a:p>
            <a:endParaRPr lang="ru-RU" b="1" u="sng" dirty="0" smtClean="0"/>
          </a:p>
          <a:p>
            <a:r>
              <a:rPr lang="ru-RU" b="1" u="sng" dirty="0" smtClean="0"/>
              <a:t>Обоснованность цели: </a:t>
            </a:r>
          </a:p>
          <a:p>
            <a:r>
              <a:rPr lang="ru-RU" b="1" dirty="0" smtClean="0"/>
              <a:t>Вопрос – в чем заключается неравенство шансов сегодня при  том, что школой созданы организационные  и финансовые условия для самореализации</a:t>
            </a:r>
            <a:r>
              <a:rPr lang="ru-RU" b="1" baseline="0" dirty="0" smtClean="0"/>
              <a:t> обучающихся в различных видах деятельности</a:t>
            </a:r>
            <a:r>
              <a:rPr lang="ru-RU" b="1" dirty="0" smtClean="0"/>
              <a:t>? </a:t>
            </a:r>
            <a:r>
              <a:rPr lang="ru-RU" b="1" baseline="0" dirty="0" smtClean="0"/>
              <a:t> </a:t>
            </a:r>
          </a:p>
          <a:p>
            <a:endParaRPr lang="ru-RU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1E0E6-B1D1-4EB9-BA3B-3D4BB7197C5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73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53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6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157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CB568DA-0CA4-412E-91DE-ADC86C7036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2399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F01154-57A1-4CEB-AEE7-56EFB0B760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734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15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6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90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87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14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91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07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92DC4-D79F-4E33-906A-EF752D7228F8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95FBB-1D5A-4916-BFBB-B349EC6906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17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o.yar.ru/fileadmin/iro/rsoko/491_01-03.pdf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196753"/>
            <a:ext cx="6622504" cy="2403698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Экспертная оценка программы перехода в эффективный режим работы (улучшения образовательных результатов)</a:t>
            </a:r>
            <a:br>
              <a:rPr lang="ru-RU" sz="4800" b="1" dirty="0" smtClean="0"/>
            </a:br>
            <a:r>
              <a:rPr lang="ru-RU" sz="4800" b="1" dirty="0" smtClean="0"/>
              <a:t>(</a:t>
            </a:r>
            <a:r>
              <a:rPr lang="ru-RU" sz="4800" b="1" dirty="0" err="1" smtClean="0"/>
              <a:t>ППвЭРР</a:t>
            </a:r>
            <a:r>
              <a:rPr lang="ru-RU" sz="4800" b="1" dirty="0" smtClean="0"/>
              <a:t>)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517232"/>
            <a:ext cx="8273008" cy="985664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dirty="0" smtClean="0">
                <a:solidFill>
                  <a:srgbClr val="7030A0"/>
                </a:solidFill>
              </a:rPr>
              <a:t>09.09.2020</a:t>
            </a:r>
            <a:r>
              <a:rPr lang="ru-RU" dirty="0" smtClean="0"/>
              <a:t>                                    </a:t>
            </a:r>
            <a:r>
              <a:rPr lang="ru-RU" dirty="0" smtClean="0">
                <a:solidFill>
                  <a:srgbClr val="7030A0"/>
                </a:solidFill>
              </a:rPr>
              <a:t>Куприянова Г.В.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16764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71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/>
              <a:t>Аналитический раздел</a:t>
            </a:r>
            <a:endParaRPr lang="ru-RU" altLang="ru-RU" dirty="0"/>
          </a:p>
        </p:txBody>
      </p:sp>
      <p:graphicFrame>
        <p:nvGraphicFramePr>
          <p:cNvPr id="16403" name="Group 1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83267215"/>
              </p:ext>
            </p:extLst>
          </p:nvPr>
        </p:nvGraphicFramePr>
        <p:xfrm>
          <a:off x="685800" y="2129392"/>
          <a:ext cx="7772400" cy="2523744"/>
        </p:xfrm>
        <a:graphic>
          <a:graphicData uri="http://schemas.openxmlformats.org/drawingml/2006/table">
            <a:tbl>
              <a:tblPr/>
              <a:tblGrid>
                <a:gridCol w="1941984"/>
                <a:gridCol w="2592288"/>
                <a:gridCol w="3238128"/>
              </a:tblGrid>
              <a:tr h="1440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Внутренняя среда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Преимущества      (сильные стороны ОУ)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Недостатки  (слабые стороны)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8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Внешняя среда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Возможности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Угрозы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580063" y="6308725"/>
            <a:ext cx="30972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556792"/>
            <a:ext cx="2113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 err="1" smtClean="0"/>
              <a:t>swot</a:t>
            </a:r>
            <a:r>
              <a:rPr lang="ru-RU" altLang="ru-RU" sz="2800" b="1" dirty="0" smtClean="0"/>
              <a:t>-анализ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941168"/>
            <a:ext cx="8496944" cy="1560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ysClr val="windowText" lastClr="000000"/>
                </a:solidFill>
              </a:rPr>
              <a:t>ВЫВОДЫ:   о потенциале ОО,  точки приложения усилий 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97200"/>
              </p:ext>
            </p:extLst>
          </p:nvPr>
        </p:nvGraphicFramePr>
        <p:xfrm>
          <a:off x="630872" y="980728"/>
          <a:ext cx="7882255" cy="4118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1845"/>
                <a:gridCol w="594995"/>
                <a:gridCol w="582930"/>
                <a:gridCol w="595630"/>
                <a:gridCol w="586740"/>
                <a:gridCol w="595630"/>
                <a:gridCol w="587375"/>
                <a:gridCol w="595630"/>
                <a:gridCol w="583565"/>
                <a:gridCol w="595630"/>
                <a:gridCol w="587375"/>
                <a:gridCol w="595630"/>
                <a:gridCol w="589280"/>
              </a:tblGrid>
              <a:tr h="29245">
                <a:tc rowSpan="2"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>
                          <a:effectLst/>
                        </a:rPr>
                        <a:t>Русский язык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>
                          <a:effectLst/>
                        </a:rPr>
                        <a:t>Математика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2017 г.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2018 г.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2019 г.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2017 г.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2018 г.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2019 г.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295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Получили «2»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Получили «3»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40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39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8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89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100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14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78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78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Получили «4»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3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60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11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61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4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 22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22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Получили «5»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 11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45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368760" y="243027"/>
            <a:ext cx="719754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Анализ результатов ГИА по математике и русскому языку за 3 последних года</a:t>
            </a:r>
            <a:endParaRPr kumimoji="0" lang="ru-RU" altLang="ru-RU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5661248"/>
            <a:ext cx="84969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Значение ОГЭ по </a:t>
            </a:r>
            <a:r>
              <a:rPr lang="ru-RU" b="1" dirty="0"/>
              <a:t>русскому языку</a:t>
            </a:r>
            <a:r>
              <a:rPr lang="ru-RU" dirty="0"/>
              <a:t> </a:t>
            </a:r>
            <a:r>
              <a:rPr lang="ru-RU" u="sng" dirty="0"/>
              <a:t>ниже</a:t>
            </a:r>
            <a:r>
              <a:rPr lang="ru-RU" dirty="0"/>
              <a:t> среднего по области на 0,29 (в 2018 году ниже на 0,05): МОУ </a:t>
            </a:r>
            <a:r>
              <a:rPr lang="ru-RU" dirty="0" smtClean="0"/>
              <a:t>– </a:t>
            </a:r>
            <a:r>
              <a:rPr lang="ru-RU" dirty="0"/>
              <a:t>0,63 (среднее значение по Ярославской области – 0,92)</a:t>
            </a:r>
          </a:p>
        </p:txBody>
      </p:sp>
    </p:spTree>
    <p:extLst>
      <p:ext uri="{BB962C8B-B14F-4D97-AF65-F5344CB8AC3E}">
        <p14:creationId xmlns:p14="http://schemas.microsoft.com/office/powerpoint/2010/main" val="1610651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2519" y="188640"/>
            <a:ext cx="8568952" cy="563231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b="1" dirty="0"/>
              <a:t>Вывод:</a:t>
            </a:r>
            <a:endParaRPr lang="ru-RU" dirty="0"/>
          </a:p>
          <a:p>
            <a:r>
              <a:rPr lang="ru-RU" dirty="0"/>
              <a:t>1. Анализ результатов ГИА дает возможность делать вывод, что в основном наблюдается   соответствие годовых оценок и оценок итоговой аттестации. </a:t>
            </a:r>
          </a:p>
          <a:p>
            <a:r>
              <a:rPr lang="ru-RU" dirty="0"/>
              <a:t>2. Произошло снижение относительного среднего балла по сравнению с прошлым годом на 0, 24. </a:t>
            </a:r>
          </a:p>
          <a:p>
            <a:r>
              <a:rPr lang="ru-RU" dirty="0"/>
              <a:t>3. У обучающихся сформированы умения понимания прочитанного текста, они в основном овладели необходимыми орфографическими, пунктуационными и речевыми навыками. </a:t>
            </a:r>
          </a:p>
          <a:p>
            <a:r>
              <a:rPr lang="ru-RU" dirty="0"/>
              <a:t>4. Анализ  </a:t>
            </a:r>
            <a:r>
              <a:rPr lang="ru-RU" b="1" dirty="0"/>
              <a:t>части 2 </a:t>
            </a:r>
            <a:r>
              <a:rPr lang="ru-RU" dirty="0"/>
              <a:t>показал, что обучающимися плохо усвоены темы:</a:t>
            </a:r>
          </a:p>
          <a:p>
            <a:r>
              <a:rPr lang="ru-RU" dirty="0"/>
              <a:t>- Вводные слова и вводные предложения.</a:t>
            </a:r>
          </a:p>
          <a:p>
            <a:r>
              <a:rPr lang="ru-RU" dirty="0"/>
              <a:t>- Грамматическая основа предложения.</a:t>
            </a:r>
          </a:p>
          <a:p>
            <a:r>
              <a:rPr lang="ru-RU" dirty="0"/>
              <a:t>- Виды подчинения. </a:t>
            </a:r>
          </a:p>
          <a:p>
            <a:r>
              <a:rPr lang="ru-RU" dirty="0"/>
              <a:t>- Сложные предложения с различными видами связи.</a:t>
            </a:r>
          </a:p>
          <a:p>
            <a:r>
              <a:rPr lang="ru-RU" dirty="0"/>
              <a:t>5. При  написании сочинения-рассуждения возникли определенные трудности: </a:t>
            </a:r>
          </a:p>
          <a:p>
            <a:r>
              <a:rPr lang="ru-RU" dirty="0"/>
              <a:t>- не у всех обучающихся содержание полностью соответствует предложенной теме;</a:t>
            </a:r>
          </a:p>
          <a:p>
            <a:r>
              <a:rPr lang="ru-RU" dirty="0"/>
              <a:t>- затрудняются аргументировать высказываемую в сочинении мысль относительно затронутой в исходных текстах проблемы;</a:t>
            </a:r>
          </a:p>
          <a:p>
            <a:r>
              <a:rPr lang="ru-RU" dirty="0"/>
              <a:t> - не  всегда уместно используют языковые средства, не владеют достаточным словарным запасом и разнообразными грамматическими </a:t>
            </a:r>
            <a:r>
              <a:rPr lang="ru-RU" dirty="0" smtClean="0"/>
              <a:t>средствами</a:t>
            </a:r>
          </a:p>
          <a:p>
            <a:r>
              <a:rPr lang="ru-RU" dirty="0" smtClean="0"/>
              <a:t>……..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5949280"/>
            <a:ext cx="89289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Цель: повышение образовательных результатов обучающихся школы по результатам ГИА (математика и русский язык)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31551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Аналитическая часть </a:t>
            </a:r>
            <a:r>
              <a:rPr lang="ru-RU" dirty="0" err="1" smtClean="0"/>
              <a:t>ППвЭРР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25658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Проблемы: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1.Не обеспечивается 100% соответствия результатов внутреннего и внешнего оценивания .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2.Низкий уровень достижения </a:t>
            </a:r>
            <a:r>
              <a:rPr lang="ru-RU" sz="1800" dirty="0" err="1">
                <a:solidFill>
                  <a:srgbClr val="002060"/>
                </a:solidFill>
              </a:rPr>
              <a:t>метапредметных</a:t>
            </a:r>
            <a:r>
              <a:rPr lang="ru-RU" sz="1800" dirty="0">
                <a:solidFill>
                  <a:srgbClr val="002060"/>
                </a:solidFill>
              </a:rPr>
              <a:t> результатов на ступени основного образования.</a:t>
            </a:r>
          </a:p>
          <a:p>
            <a:pPr marL="0" indent="0">
              <a:buNone/>
            </a:pPr>
            <a:r>
              <a:rPr lang="ru-RU" sz="1800" dirty="0"/>
              <a:t>3. </a:t>
            </a:r>
            <a:r>
              <a:rPr lang="ru-RU" sz="1800" dirty="0">
                <a:solidFill>
                  <a:srgbClr val="7030A0"/>
                </a:solidFill>
              </a:rPr>
              <a:t>Снижение учебной мотивации обучающихся.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7030A0"/>
                </a:solidFill>
              </a:rPr>
              <a:t>4. Отсутствие систематичности и регулярности  при сборе и обработке данных по направлениям деятельности школы.</a:t>
            </a:r>
          </a:p>
          <a:p>
            <a:pPr marL="0" indent="0">
              <a:buNone/>
            </a:pPr>
            <a:r>
              <a:rPr lang="ru-RU" sz="1800" dirty="0"/>
              <a:t>5. Слабая  работа системы школьного самоуправления.</a:t>
            </a:r>
          </a:p>
          <a:p>
            <a:pPr marL="0" indent="0">
              <a:buNone/>
            </a:pPr>
            <a:r>
              <a:rPr lang="ru-RU" sz="1800" dirty="0"/>
              <a:t>6. Создание ситуации успеха  для каждого ребенка.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116831"/>
          </a:xfrm>
          <a:ln>
            <a:solidFill>
              <a:srgbClr val="00206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17% дети с низким уровнем учебных достижений;</a:t>
            </a:r>
          </a:p>
          <a:p>
            <a:r>
              <a:rPr lang="ru-RU" dirty="0" smtClean="0"/>
              <a:t>25% детей с пониженным и 22% низким уровнем МПК</a:t>
            </a:r>
          </a:p>
          <a:p>
            <a:endParaRPr lang="ru-RU" dirty="0"/>
          </a:p>
        </p:txBody>
      </p:sp>
      <p:sp>
        <p:nvSpPr>
          <p:cNvPr id="7" name="Объект 5"/>
          <p:cNvSpPr txBox="1">
            <a:spLocks/>
          </p:cNvSpPr>
          <p:nvPr/>
        </p:nvSpPr>
        <p:spPr>
          <a:xfrm>
            <a:off x="4724400" y="4149080"/>
            <a:ext cx="4038600" cy="210080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/>
              <a:t>Рособнадзор</a:t>
            </a:r>
            <a:r>
              <a:rPr lang="ru-RU" dirty="0" smtClean="0"/>
              <a:t> – ШНОР</a:t>
            </a:r>
          </a:p>
          <a:p>
            <a:r>
              <a:rPr lang="ru-RU" dirty="0" smtClean="0"/>
              <a:t>Дефициты компетенций: целеполагание, технологическая, методическая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22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 и задачи – экспертная оценка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583383"/>
              </p:ext>
            </p:extLst>
          </p:nvPr>
        </p:nvGraphicFramePr>
        <p:xfrm>
          <a:off x="457200" y="908720"/>
          <a:ext cx="8686800" cy="5760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045"/>
                <a:gridCol w="4640155"/>
                <a:gridCol w="2895600"/>
              </a:tblGrid>
              <a:tr h="207760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Цель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 условий, обеспечивающих равные шансы на образование всем обучающимся  через индивидуализацию образовательного процесса, развитие социально-культурной  и материально-технической базы  школы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</a:rPr>
                        <a:t>Проблемы:</a:t>
                      </a:r>
                    </a:p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</a:rPr>
                        <a:t>1.Не обеспечивается 100% соответствия результатов внутреннего и внешнего оценивания .</a:t>
                      </a:r>
                    </a:p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</a:rPr>
                        <a:t>2.Низкий уровень достижения </a:t>
                      </a:r>
                      <a:r>
                        <a:rPr lang="ru-RU" sz="1600" b="1" i="0" dirty="0" err="1" smtClean="0">
                          <a:solidFill>
                            <a:schemeClr val="tx1"/>
                          </a:solidFill>
                        </a:rPr>
                        <a:t>метапредметных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</a:rPr>
                        <a:t> результатов на ступени основного образования.</a:t>
                      </a:r>
                    </a:p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</a:rPr>
                        <a:t>3. Снижение учебной мотивации обучающихся.</a:t>
                      </a:r>
                    </a:p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</a:rPr>
                        <a:t>4. Отсутствие систематичности и регулярности  при сборе и обработке данных по направлениям деятельности школы.</a:t>
                      </a:r>
                    </a:p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</a:rPr>
                        <a:t>5. Слабая  работа системы школьного самоуправления.</a:t>
                      </a:r>
                    </a:p>
                    <a:p>
                      <a:r>
                        <a:rPr lang="ru-RU" sz="1600" b="1" i="0" dirty="0" smtClean="0">
                          <a:solidFill>
                            <a:schemeClr val="tx1"/>
                          </a:solidFill>
                        </a:rPr>
                        <a:t>6. Создание ситуации успеха  для каждого ребенка.</a:t>
                      </a:r>
                    </a:p>
                    <a:p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44367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r>
                        <a:rPr lang="ru-RU" baseline="0" dirty="0" smtClean="0"/>
                        <a:t>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Создать систему получения объективной информации о состоянии успеваемости  обучающихся 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27678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Организовать  образовательный процесс на основе учета индивидуальных особенностей личности 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10988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Создать условия  для совершенствования сотрудничества с родителями по объединению усилий семьи и школы  в развитии ребенка как личности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758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457171" y="273423"/>
            <a:ext cx="8228437" cy="11441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400" b="0" strike="noStrike" spc="-1">
                <a:latin typeface="Arial"/>
              </a:rPr>
              <a:t>Приоритеты</a:t>
            </a:r>
          </a:p>
        </p:txBody>
      </p:sp>
      <p:sp>
        <p:nvSpPr>
          <p:cNvPr id="88" name="CustomShape 2"/>
          <p:cNvSpPr/>
          <p:nvPr/>
        </p:nvSpPr>
        <p:spPr>
          <a:xfrm>
            <a:off x="457173" y="1604399"/>
            <a:ext cx="3682780" cy="397638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1000" lnSpcReduction="10000"/>
          </a:bodyPr>
          <a:lstStyle/>
          <a:p>
            <a:pPr>
              <a:lnSpc>
                <a:spcPct val="100000"/>
              </a:lnSpc>
            </a:pPr>
            <a:r>
              <a:rPr lang="ru-RU" sz="3200" b="0" strike="noStrike" spc="-1" dirty="0">
                <a:latin typeface="Arial"/>
              </a:rPr>
              <a:t>1. Улучшение качества управления (</a:t>
            </a:r>
            <a:r>
              <a:rPr lang="ru-RU" sz="3200" b="0" i="1" strike="noStrike" spc="-1" dirty="0">
                <a:latin typeface="Arial"/>
              </a:rPr>
              <a:t>мониторинг</a:t>
            </a:r>
            <a:r>
              <a:rPr lang="ru-RU" sz="3200" b="0" strike="noStrike" spc="-1" dirty="0">
                <a:latin typeface="Arial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ru-RU" sz="3200" b="0" strike="noStrike" spc="-1" dirty="0">
                <a:latin typeface="Arial"/>
              </a:rPr>
              <a:t>2. Улучшение качества преподавания (</a:t>
            </a:r>
            <a:r>
              <a:rPr lang="ru-RU" sz="3200" b="0" i="1" strike="noStrike" spc="-1" dirty="0">
                <a:latin typeface="Arial"/>
              </a:rPr>
              <a:t>дифференцированный подход</a:t>
            </a:r>
            <a:r>
              <a:rPr lang="ru-RU" sz="3200" b="0" strike="noStrike" spc="-1" dirty="0">
                <a:latin typeface="Arial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ru-RU" sz="3200" b="0" strike="noStrike" spc="-1" dirty="0">
                <a:latin typeface="Arial"/>
              </a:rPr>
              <a:t>3. Улучшение качества образовательной среды (</a:t>
            </a:r>
            <a:r>
              <a:rPr lang="ru-RU" sz="3200" b="0" i="1" strike="noStrike" spc="-1" dirty="0">
                <a:latin typeface="Arial"/>
              </a:rPr>
              <a:t>просвещение родителей</a:t>
            </a:r>
            <a:r>
              <a:rPr lang="ru-RU" sz="3200" b="0" strike="noStrike" spc="-1" dirty="0">
                <a:latin typeface="Arial"/>
              </a:rPr>
              <a:t>)</a:t>
            </a: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</p:txBody>
      </p:sp>
      <p:sp>
        <p:nvSpPr>
          <p:cNvPr id="89" name="CustomShape 3"/>
          <p:cNvSpPr/>
          <p:nvPr/>
        </p:nvSpPr>
        <p:spPr>
          <a:xfrm>
            <a:off x="4860032" y="1654468"/>
            <a:ext cx="3760592" cy="397638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8500" lnSpcReduction="10000"/>
          </a:bodyPr>
          <a:lstStyle/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3200" b="1" strike="noStrike" spc="-1" dirty="0">
                <a:latin typeface="Arial"/>
              </a:rPr>
              <a:t>Цель</a:t>
            </a:r>
            <a:r>
              <a:rPr lang="ru-RU" sz="3200" b="0" strike="noStrike" spc="-1" dirty="0">
                <a:latin typeface="Arial"/>
              </a:rPr>
              <a:t> - </a:t>
            </a:r>
            <a:r>
              <a:rPr lang="ru-RU" sz="3200" b="0" strike="noStrike" spc="-1" dirty="0">
                <a:latin typeface="Times New Roman"/>
                <a:ea typeface="Noto Sans CJK SC"/>
              </a:rPr>
              <a:t>создание  условий, обеспечивающих равные шансы на образование всем обучающимся  через индивидуализацию образовательного процесса, развитие социально-культурной  и материально-технической базы  школы.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2" name="Не равно 1"/>
          <p:cNvSpPr/>
          <p:nvPr/>
        </p:nvSpPr>
        <p:spPr>
          <a:xfrm>
            <a:off x="4139952" y="3567421"/>
            <a:ext cx="720080" cy="504056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6" name="Рисунок 5" descr="Chart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3423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497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57171" y="273422"/>
            <a:ext cx="8228437" cy="9452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latin typeface="Arial"/>
              </a:rPr>
              <a:t>Детальный план </a:t>
            </a:r>
          </a:p>
        </p:txBody>
      </p:sp>
      <p:graphicFrame>
        <p:nvGraphicFramePr>
          <p:cNvPr id="91" name="Table 2"/>
          <p:cNvGraphicFramePr/>
          <p:nvPr/>
        </p:nvGraphicFramePr>
        <p:xfrm>
          <a:off x="326551" y="1218646"/>
          <a:ext cx="8555315" cy="5531026"/>
        </p:xfrm>
        <a:graphic>
          <a:graphicData uri="http://schemas.openxmlformats.org/drawingml/2006/table">
            <a:tbl>
              <a:tblPr/>
              <a:tblGrid>
                <a:gridCol w="1579202"/>
                <a:gridCol w="2698292"/>
                <a:gridCol w="3308617"/>
                <a:gridCol w="969204"/>
              </a:tblGrid>
              <a:tr h="4423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200" b="0" strike="noStrike" spc="-1">
                          <a:latin typeface="Arial"/>
                        </a:rPr>
                        <a:t>цель</a:t>
                      </a: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200" b="0" strike="noStrike" spc="-1">
                          <a:latin typeface="Arial"/>
                        </a:rPr>
                        <a:t>задача</a:t>
                      </a: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200" b="0" strike="noStrike" spc="-1">
                          <a:latin typeface="Arial"/>
                        </a:rPr>
                        <a:t>мероприятия</a:t>
                      </a: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200"/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1349262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9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Создание системы получения объективной информации о состоянии успеваемости  обучающихся</a:t>
                      </a:r>
                      <a:endParaRPr lang="ru-RU" sz="1900" b="0" strike="noStrike" spc="-1">
                        <a:latin typeface="Times New Roman"/>
                      </a:endParaRP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900" b="0" strike="noStrike" spc="-1">
                          <a:latin typeface="Times New Roman"/>
                        </a:rPr>
                        <a:t>Провести отбор критериев  мониторинга</a:t>
                      </a: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900" b="0" strike="noStrike" spc="-1">
                          <a:latin typeface="Times New Roman"/>
                        </a:rPr>
                        <a:t>Педагогический совет «Внутришкольный мониторинг успеваемости обучающихся. Основные критерии»</a:t>
                      </a: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200"/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13492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900" b="0" strike="noStrike" spc="-1">
                          <a:latin typeface="Times New Roman"/>
                        </a:rPr>
                        <a:t>Провести отбор инструментария мониторинга</a:t>
                      </a: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900" b="0" strike="noStrike" spc="-1">
                          <a:latin typeface="Times New Roman"/>
                        </a:rPr>
                        <a:t>Практический семинар «Внутришкольный мониторинг успеваемости обучающихся. Инструментарий»</a:t>
                      </a: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200"/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1968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900" b="0" strike="noStrike" spc="-1">
                          <a:latin typeface="Times New Roman"/>
                        </a:rPr>
                        <a:t>Разработать структуру мониторинга</a:t>
                      </a: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900" b="0" strike="noStrike" spc="-1">
                          <a:latin typeface="Times New Roman"/>
                        </a:rPr>
                        <a:t>Работа групп педагогов по систематизации  рабочих материалов, согласование  и определение сроков и ответственных за проведение мониторинга</a:t>
                      </a:r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200"/>
                    </a:p>
                  </a:txBody>
                  <a:tcPr marL="81638" marR="81638" marT="55294" marB="55294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39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0620" y="87077"/>
            <a:ext cx="3577284" cy="6588701"/>
          </a:xfrm>
          <a:prstGeom prst="rect">
            <a:avLst/>
          </a:prstGeom>
          <a:noFill/>
          <a:ln>
            <a:solidFill>
              <a:srgbClr val="342A06"/>
            </a:solidFill>
            <a:custDash>
              <a:ds d="197000" sp="197000"/>
            </a:custDash>
          </a:ln>
        </p:spPr>
        <p:txBody>
          <a:bodyPr lIns="0" tIns="0" rIns="0" bIns="0">
            <a:normAutofit fontScale="96000"/>
          </a:bodyPr>
          <a:lstStyle/>
          <a:p>
            <a:pPr marL="270360" indent="270000" algn="just">
              <a:tabLst>
                <a:tab pos="540360" algn="l"/>
              </a:tabLst>
            </a:pPr>
            <a:r>
              <a:rPr lang="ru-RU" sz="2000" b="1" strike="noStrike" spc="-1" dirty="0">
                <a:latin typeface="Times New Roman"/>
              </a:rPr>
              <a:t>Ожидаемые эффекты на ученическом уровне</a:t>
            </a:r>
            <a:r>
              <a:rPr lang="ru-RU" sz="2000" b="0" strike="noStrike" spc="-1" dirty="0">
                <a:latin typeface="Times New Roman"/>
              </a:rPr>
              <a:t>: </a:t>
            </a:r>
          </a:p>
          <a:p>
            <a:pPr marL="540360" indent="-270000" algn="just">
              <a:tabLst>
                <a:tab pos="540360" algn="l"/>
              </a:tabLst>
            </a:pPr>
            <a:r>
              <a:rPr lang="ru-RU" sz="2000" b="0" strike="noStrike" spc="-1" dirty="0">
                <a:latin typeface="Times New Roman"/>
              </a:rPr>
              <a:t>1. создать психолого-педагогические условия для развития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</a:rPr>
              <a:t>учебной мотивации, </a:t>
            </a:r>
            <a:r>
              <a:rPr lang="ru-RU" sz="20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познавательной,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</a:rPr>
              <a:t> творческой активности</a:t>
            </a:r>
            <a:r>
              <a:rPr lang="ru-RU" sz="2000" b="0" strike="noStrike" spc="-1" dirty="0">
                <a:latin typeface="Times New Roman"/>
              </a:rPr>
              <a:t> обучающихся и их успешного обучения;</a:t>
            </a:r>
            <a:endParaRPr lang="ru-RU" sz="2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marL="270360" algn="just">
              <a:tabLst>
                <a:tab pos="540360" algn="l"/>
              </a:tabLst>
            </a:pPr>
            <a:r>
              <a:rPr lang="ru-RU" sz="2000" b="0" strike="noStrike" spc="-1" dirty="0">
                <a:latin typeface="Times New Roman"/>
              </a:rPr>
              <a:t>2. снизить уровень </a:t>
            </a:r>
            <a:r>
              <a:rPr lang="ru-RU" sz="2000" b="0" u="sng" strike="noStrike" spc="-1" dirty="0">
                <a:uFillTx/>
                <a:latin typeface="Times New Roman"/>
              </a:rPr>
              <a:t>тревожности</a:t>
            </a:r>
            <a:r>
              <a:rPr lang="ru-RU" sz="2000" b="0" strike="noStrike" spc="-1" dirty="0">
                <a:latin typeface="Times New Roman"/>
              </a:rPr>
              <a:t>;</a:t>
            </a:r>
          </a:p>
          <a:p>
            <a:pPr marL="270360" algn="just">
              <a:tabLst>
                <a:tab pos="540360" algn="l"/>
              </a:tabLst>
            </a:pPr>
            <a:r>
              <a:rPr lang="ru-RU" sz="2000" b="0" strike="noStrike" spc="-1" dirty="0">
                <a:latin typeface="Times New Roman"/>
              </a:rPr>
              <a:t>3.повысить качество функциональной грамотности;</a:t>
            </a:r>
          </a:p>
          <a:p>
            <a:pPr marL="270360" algn="just">
              <a:lnSpc>
                <a:spcPct val="100000"/>
              </a:lnSpc>
              <a:tabLst>
                <a:tab pos="540360" algn="l"/>
              </a:tabLst>
            </a:pPr>
            <a:r>
              <a:rPr lang="ru-RU" sz="2000" b="0" strike="noStrike" spc="-1" dirty="0">
                <a:latin typeface="Times New Roman"/>
              </a:rPr>
              <a:t>4</a:t>
            </a:r>
            <a:r>
              <a:rPr lang="ru-RU" sz="2000" b="0" strike="noStrike" spc="-1" dirty="0" smtClean="0">
                <a:latin typeface="Times New Roman"/>
              </a:rPr>
              <a:t>. предупредить </a:t>
            </a:r>
            <a:r>
              <a:rPr lang="ru-RU" sz="2000" b="0" strike="noStrike" spc="-1" dirty="0">
                <a:latin typeface="Times New Roman"/>
              </a:rPr>
              <a:t>возникновение проблем воспитания и социализации обучающихся;</a:t>
            </a:r>
          </a:p>
          <a:p>
            <a:pPr marL="270360" algn="just">
              <a:lnSpc>
                <a:spcPct val="100000"/>
              </a:lnSpc>
              <a:tabLst>
                <a:tab pos="540360" algn="l"/>
              </a:tabLst>
            </a:pPr>
            <a:r>
              <a:rPr lang="ru-RU" sz="2000" b="0" strike="noStrike" spc="-1" dirty="0">
                <a:latin typeface="Times New Roman"/>
              </a:rPr>
              <a:t>5</a:t>
            </a:r>
            <a:r>
              <a:rPr lang="ru-RU" sz="2000" b="0" strike="noStrike" spc="-1" dirty="0" smtClean="0">
                <a:latin typeface="Times New Roman"/>
              </a:rPr>
              <a:t>. сохранение </a:t>
            </a:r>
            <a:r>
              <a:rPr lang="ru-RU" sz="2000" b="0" strike="noStrike" spc="-1" dirty="0">
                <a:latin typeface="Times New Roman"/>
              </a:rPr>
              <a:t>стабильных  учебных результатов обучающихся</a:t>
            </a:r>
          </a:p>
        </p:txBody>
      </p:sp>
      <p:sp>
        <p:nvSpPr>
          <p:cNvPr id="93" name="TextShape 2"/>
          <p:cNvSpPr txBox="1"/>
          <p:nvPr/>
        </p:nvSpPr>
        <p:spPr>
          <a:xfrm>
            <a:off x="3923928" y="87077"/>
            <a:ext cx="4958264" cy="6530795"/>
          </a:xfrm>
          <a:prstGeom prst="rect">
            <a:avLst/>
          </a:prstGeom>
          <a:noFill/>
          <a:ln>
            <a:solidFill>
              <a:srgbClr val="3465A4"/>
            </a:solidFill>
            <a:custDash>
              <a:ds d="189239" sp="189239"/>
              <a:ds d="189239" sp="189239"/>
            </a:custDash>
          </a:ln>
        </p:spPr>
        <p:txBody>
          <a:bodyPr lIns="0" tIns="0" rIns="0" bIns="0">
            <a:normAutofit fontScale="91000" lnSpcReduction="10000"/>
          </a:bodyPr>
          <a:lstStyle/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2200" b="1" strike="noStrike" spc="-1" dirty="0">
                <a:latin typeface="Arial"/>
              </a:rPr>
              <a:t>Меры </a:t>
            </a:r>
            <a:endParaRPr lang="ru-RU" sz="2200" b="0" strike="noStrike" spc="-1" dirty="0">
              <a:latin typeface="Arial"/>
            </a:endParaRP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2200" spc="-1" dirty="0">
                <a:latin typeface="Arial"/>
              </a:rPr>
              <a:t>З</a:t>
            </a:r>
            <a:r>
              <a:rPr lang="ru-RU" sz="2200" spc="-1" dirty="0" smtClean="0">
                <a:latin typeface="Arial"/>
              </a:rPr>
              <a:t>№2 </a:t>
            </a:r>
            <a:r>
              <a:rPr lang="ru-RU" sz="2200" b="0" strike="noStrike" spc="-1" dirty="0" smtClean="0">
                <a:latin typeface="Arial"/>
              </a:rPr>
              <a:t>Организация </a:t>
            </a:r>
            <a:r>
              <a:rPr lang="ru-RU" sz="2200" b="0" strike="noStrike" spc="-1" dirty="0">
                <a:latin typeface="Arial"/>
              </a:rPr>
              <a:t>образовательного процесса на основе учета индивидуальных особенностей личности:</a:t>
            </a:r>
          </a:p>
          <a:p>
            <a:pPr algn="ctr"/>
            <a:endParaRPr lang="ru-RU" sz="2200" b="0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2000" b="1" i="1" strike="noStrike" spc="-1" dirty="0" smtClean="0">
                <a:solidFill>
                  <a:srgbClr val="000000"/>
                </a:solidFill>
                <a:latin typeface="Times New Roman"/>
                <a:ea typeface=""/>
              </a:rPr>
              <a:t>1. Создать  </a:t>
            </a:r>
            <a:r>
              <a:rPr lang="ru-RU" sz="2000" b="1" i="1" strike="noStrike" spc="-1" dirty="0">
                <a:solidFill>
                  <a:srgbClr val="000000"/>
                </a:solidFill>
                <a:latin typeface="Times New Roman"/>
                <a:ea typeface=""/>
              </a:rPr>
              <a:t>условия для развития  познавательной активности каждого школьника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"/>
              </a:rPr>
              <a:t> (анкетирование педагогов, карта наблюдений, методические рекомендации, 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imes New Roman"/>
                <a:ea typeface=""/>
              </a:rPr>
              <a:t>взаимопосещения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"/>
              </a:rPr>
              <a:t> и мастер-классы, совместное планирование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Times New Roman"/>
                <a:ea typeface=""/>
              </a:rPr>
              <a:t>уроков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"/>
              </a:rPr>
              <a:t>(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imes New Roman"/>
                <a:ea typeface=""/>
              </a:rPr>
              <a:t>КОУч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"/>
              </a:rPr>
              <a:t>))</a:t>
            </a:r>
            <a:endParaRPr lang="ru-RU" sz="2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/>
            <a:endParaRPr lang="ru-RU" sz="2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2000" b="1" i="1" strike="noStrike" spc="-1" dirty="0" smtClean="0">
                <a:solidFill>
                  <a:srgbClr val="000000"/>
                </a:solidFill>
                <a:latin typeface="Times New Roman"/>
                <a:ea typeface=""/>
              </a:rPr>
              <a:t>2. Пробудить </a:t>
            </a:r>
            <a:r>
              <a:rPr lang="ru-RU" sz="2000" b="1" i="1" strike="noStrike" spc="-1" dirty="0">
                <a:solidFill>
                  <a:srgbClr val="000000"/>
                </a:solidFill>
                <a:latin typeface="Times New Roman"/>
                <a:ea typeface=""/>
              </a:rPr>
              <a:t>интерес к предмету путем решения посильных и актуальных задач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"/>
              </a:rPr>
              <a:t> (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imes New Roman"/>
                <a:ea typeface=""/>
              </a:rPr>
              <a:t>интерактив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"/>
              </a:rPr>
              <a:t>, занимательные формы, задачи разного уровня сложности, групповые формы + обмен опытом и совместное планирование уроков (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imes New Roman"/>
                <a:ea typeface=""/>
              </a:rPr>
              <a:t>КОУч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"/>
              </a:rPr>
              <a:t>))</a:t>
            </a:r>
            <a:endParaRPr lang="ru-RU" sz="2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/>
            <a:endParaRPr lang="ru-RU" sz="2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2000" b="1" i="1" strike="noStrike" spc="-1" dirty="0" smtClean="0">
                <a:solidFill>
                  <a:srgbClr val="000000"/>
                </a:solidFill>
                <a:latin typeface="Times New Roman"/>
                <a:ea typeface=""/>
              </a:rPr>
              <a:t>3. Активизация </a:t>
            </a:r>
            <a:r>
              <a:rPr lang="ru-RU" sz="2000" b="1" i="1" strike="noStrike" spc="-1" dirty="0">
                <a:solidFill>
                  <a:srgbClr val="000000"/>
                </a:solidFill>
                <a:latin typeface="Times New Roman"/>
                <a:ea typeface=""/>
              </a:rPr>
              <a:t>взаимодействия «учитель – ученик-учитель»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"/>
              </a:rPr>
              <a:t> (методический практикум, командная и парная работа на уроке, совместное планирование уроков (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Times New Roman"/>
                <a:ea typeface=""/>
              </a:rPr>
              <a:t>КОУч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"/>
              </a:rPr>
              <a:t>))</a:t>
            </a:r>
            <a:endParaRPr lang="ru-RU" sz="2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75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Оценочный раздел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60"/>
          </a:xfrm>
          <a:ln>
            <a:solidFill>
              <a:srgbClr val="00206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Основания:</a:t>
            </a:r>
          </a:p>
          <a:p>
            <a:r>
              <a:rPr lang="ru-RU" dirty="0"/>
              <a:t>Приказ ДО ЯО от 31.12.2019 № 491/01-03 «Об утверждении Положения о региональной системе работы с школами с низкими результатами обучения и школами, функционирующих в неблагоприятных социальных условиях</a:t>
            </a:r>
            <a:r>
              <a:rPr lang="ru-RU" dirty="0" smtClean="0"/>
              <a:t>» (</a:t>
            </a:r>
            <a:r>
              <a:rPr lang="ru-RU" dirty="0" smtClean="0">
                <a:solidFill>
                  <a:srgbClr val="FF0000"/>
                </a:solidFill>
              </a:rPr>
              <a:t>критерии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www.iro.yar.ru/fileadmin/iro/rsoko/491_01-03.pdf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Инвариант</a:t>
            </a:r>
            <a:r>
              <a:rPr lang="ru-RU" b="1" dirty="0"/>
              <a:t>:</a:t>
            </a:r>
          </a:p>
          <a:p>
            <a:r>
              <a:rPr lang="ru-RU" dirty="0"/>
              <a:t>Результаты ГИА</a:t>
            </a:r>
          </a:p>
          <a:p>
            <a:r>
              <a:rPr lang="ru-RU" dirty="0"/>
              <a:t>Результаты ВПР</a:t>
            </a:r>
          </a:p>
          <a:p>
            <a:r>
              <a:rPr lang="ru-RU" dirty="0"/>
              <a:t>Результаты участия обучающихся в олимпиадах и конкурсах</a:t>
            </a:r>
          </a:p>
          <a:p>
            <a:r>
              <a:rPr lang="ru-RU" dirty="0"/>
              <a:t>Сохранность контингента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Вариатив</a:t>
            </a:r>
            <a:r>
              <a:rPr lang="ru-RU" b="1" dirty="0" smtClean="0"/>
              <a:t> </a:t>
            </a:r>
            <a:r>
              <a:rPr lang="ru-RU" dirty="0" smtClean="0"/>
              <a:t>(дополнительные показатели с учетом специфики ШНОР и ШНСУ)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17847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000" y="620688"/>
            <a:ext cx="83820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Группа дополнительных показателей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4041648" cy="576064"/>
          </a:xfrm>
        </p:spPr>
        <p:txBody>
          <a:bodyPr/>
          <a:lstStyle/>
          <a:p>
            <a:r>
              <a:rPr lang="ru-RU" dirty="0" smtClean="0"/>
              <a:t>ШНОР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>
            <a:off x="4716016" y="1412776"/>
            <a:ext cx="4041775" cy="576064"/>
          </a:xfrm>
        </p:spPr>
        <p:txBody>
          <a:bodyPr/>
          <a:lstStyle/>
          <a:p>
            <a:r>
              <a:rPr lang="ru-RU" dirty="0" smtClean="0"/>
              <a:t>ШНСУ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381000" y="2060848"/>
            <a:ext cx="4041648" cy="4797152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lvl="0"/>
            <a:r>
              <a:rPr lang="ru-RU" sz="3500" dirty="0" smtClean="0"/>
              <a:t>Доля обучающихся, повысивших степень школьной мотивации.</a:t>
            </a:r>
          </a:p>
          <a:p>
            <a:pPr lvl="0"/>
            <a:r>
              <a:rPr lang="ru-RU" sz="3500" dirty="0" smtClean="0"/>
              <a:t>Доля обучающихся, их родителей и педагогов, удовлетворенных качеством условий образования в ОО.</a:t>
            </a:r>
          </a:p>
          <a:p>
            <a:pPr lvl="0"/>
            <a:r>
              <a:rPr lang="ru-RU" sz="3500" dirty="0" smtClean="0"/>
              <a:t>Доля обучающихся, занимающихся по дополнительным образовательным программам.</a:t>
            </a:r>
          </a:p>
          <a:p>
            <a:pPr lvl="0"/>
            <a:r>
              <a:rPr lang="ru-RU" sz="3500" dirty="0" smtClean="0"/>
              <a:t>Доля педагогов школ, включенных в активные формы взаимодействия  и саморазвития (профессиональные сообщества, конкурсное движение и др.) .</a:t>
            </a:r>
          </a:p>
          <a:p>
            <a:pPr lvl="0"/>
            <a:r>
              <a:rPr lang="ru-RU" sz="3500" dirty="0" smtClean="0"/>
              <a:t>Доля участников образовательных отношений, удовлетворенных материально-техническим обеспечением организации. </a:t>
            </a:r>
          </a:p>
          <a:p>
            <a:pPr lvl="0"/>
            <a:r>
              <a:rPr lang="ru-RU" sz="3500" dirty="0" smtClean="0"/>
              <a:t>Доля образовательных программ с использованием дистанционных технологий в общем пакете программ ОО.</a:t>
            </a:r>
          </a:p>
          <a:p>
            <a:pPr lvl="0"/>
            <a:r>
              <a:rPr lang="ru-RU" sz="3500" dirty="0" smtClean="0"/>
              <a:t>Доля обучающихся с образовательной </a:t>
            </a:r>
            <a:r>
              <a:rPr lang="ru-RU" sz="3500" dirty="0" err="1" smtClean="0"/>
              <a:t>неуспешностью</a:t>
            </a:r>
            <a:r>
              <a:rPr lang="ru-RU" sz="3500" dirty="0" smtClean="0"/>
              <a:t>,  которым оказана  адресная поддержка.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718304" y="2060848"/>
            <a:ext cx="4174176" cy="4797152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pPr lvl="0"/>
            <a:r>
              <a:rPr lang="ru-RU" sz="2500" dirty="0" smtClean="0"/>
              <a:t>Доля выпускников, получивших документы об образовании (обучении).</a:t>
            </a:r>
          </a:p>
          <a:p>
            <a:pPr lvl="0"/>
            <a:r>
              <a:rPr lang="ru-RU" sz="2500" dirty="0" smtClean="0"/>
              <a:t>Доля обучающихся не аттестованных по итогам учебного года.</a:t>
            </a:r>
          </a:p>
          <a:p>
            <a:pPr lvl="0"/>
            <a:r>
              <a:rPr lang="ru-RU" sz="2500" dirty="0" smtClean="0"/>
              <a:t>Доля обучающихся с образовательной </a:t>
            </a:r>
            <a:r>
              <a:rPr lang="ru-RU" sz="2500" dirty="0" err="1" smtClean="0"/>
              <a:t>неуспешностью</a:t>
            </a:r>
            <a:r>
              <a:rPr lang="ru-RU" sz="2500" dirty="0" smtClean="0"/>
              <a:t>, которым оказана адресная поддержка.</a:t>
            </a:r>
          </a:p>
          <a:p>
            <a:pPr lvl="0"/>
            <a:r>
              <a:rPr lang="ru-RU" sz="2500" dirty="0" smtClean="0"/>
              <a:t>Доля обучающихся ОО, занимающихся по дополнительным образовательным программам.</a:t>
            </a:r>
          </a:p>
          <a:p>
            <a:pPr lvl="0"/>
            <a:r>
              <a:rPr lang="ru-RU" sz="2500" dirty="0" smtClean="0"/>
              <a:t>Доля обучающихся, повысивших степень школьной мотивации. </a:t>
            </a:r>
          </a:p>
          <a:p>
            <a:pPr lvl="0"/>
            <a:r>
              <a:rPr lang="ru-RU" sz="2500" dirty="0" smtClean="0"/>
              <a:t>Доля обучающихся, включенных в работу различных органов ученического самоуправления.</a:t>
            </a:r>
          </a:p>
          <a:p>
            <a:pPr lvl="0"/>
            <a:r>
              <a:rPr lang="ru-RU" sz="2500" dirty="0" smtClean="0"/>
              <a:t>Укомплектованность школы педагогическим кадрами, в том числе специалистами (психолог, логопед, дефектологи, преподаватели дополнительного образования детей, социальные педагоги).</a:t>
            </a:r>
          </a:p>
          <a:p>
            <a:pPr lvl="0"/>
            <a:r>
              <a:rPr lang="ru-RU" sz="2500" dirty="0" smtClean="0"/>
              <a:t>Доля обучающихся, их родителей и педагогов, удовлетворенных качеством условий образования в ОО.</a:t>
            </a:r>
          </a:p>
          <a:p>
            <a:pPr lvl="0"/>
            <a:r>
              <a:rPr lang="ru-RU" sz="2500" dirty="0" smtClean="0"/>
              <a:t>Доля педагогов школ, включенных в активные формы взаимодействия  и саморазвития (профессиональные сообщества, конкурсное движение и др</a:t>
            </a:r>
            <a:r>
              <a:rPr lang="ru-RU" sz="2500" smtClean="0"/>
              <a:t>.) .</a:t>
            </a:r>
            <a:endParaRPr lang="ru-RU" sz="2500" dirty="0" smtClean="0"/>
          </a:p>
          <a:p>
            <a:pPr lvl="0"/>
            <a:r>
              <a:rPr lang="ru-RU" sz="2500" dirty="0" smtClean="0"/>
              <a:t>Доля участников образовательных отношений, удовлетворенных материально-техническим обеспечением организации.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9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836613"/>
          </a:xfrm>
        </p:spPr>
        <p:txBody>
          <a:bodyPr/>
          <a:lstStyle/>
          <a:p>
            <a:r>
              <a:rPr lang="ru-RU" altLang="ru-RU" sz="2000" b="1" smtClean="0">
                <a:solidFill>
                  <a:srgbClr val="000014"/>
                </a:solidFill>
              </a:rPr>
              <a:t>Оценка и экспертиза: сравнительный анализ.</a:t>
            </a:r>
          </a:p>
        </p:txBody>
      </p:sp>
      <p:graphicFrame>
        <p:nvGraphicFramePr>
          <p:cNvPr id="19507" name="Group 51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1815586475"/>
              </p:ext>
            </p:extLst>
          </p:nvPr>
        </p:nvGraphicFramePr>
        <p:xfrm>
          <a:off x="539750" y="722652"/>
          <a:ext cx="8424738" cy="5658676"/>
        </p:xfrm>
        <a:graphic>
          <a:graphicData uri="http://schemas.openxmlformats.org/drawingml/2006/table">
            <a:tbl>
              <a:tblPr/>
              <a:tblGrid>
                <a:gridCol w="2313487"/>
                <a:gridCol w="1804353"/>
                <a:gridCol w="2217298"/>
                <a:gridCol w="2089600"/>
              </a:tblGrid>
              <a:tr h="360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Цели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Методы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Объекты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14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Результаты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Оценка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0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Определить соответствие –несоответствие установленной норме.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Сравнение. Измерение.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Планы, программы, результаты деятельности.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Степень несоответствия норме.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Коррекция.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Экспертиза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084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Прояснить суть ситуации.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Сформулировать  проблему.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Определить пути ее решения.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Исследование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Игровые методы.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Дискуссия.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Деятельность, как процесс (инновационная, экспериментальная).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Поведение и поступки людей.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8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4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 sz="2000"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Century Gothic" pitchFamily="34" charset="0"/>
                        <a:defRPr>
                          <a:solidFill>
                            <a:schemeClr val="bg2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Новое понимание ситуации.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entury Gothic" pitchFamily="34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Century Gothic" pitchFamily="34" charset="0"/>
                        </a:rPr>
                        <a:t>Определение проблемы и способов ее разрешения. Определение рисков и узких мест в реализации замысла.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82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Критерии и показатели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4245868" cy="2160240"/>
          </a:xfrm>
          <a:ln>
            <a:solidFill>
              <a:srgbClr val="002060"/>
            </a:solidFill>
          </a:ln>
        </p:spPr>
        <p:txBody>
          <a:bodyPr>
            <a:normAutofit fontScale="25000" lnSpcReduction="20000"/>
          </a:bodyPr>
          <a:lstStyle/>
          <a:p>
            <a:endParaRPr lang="ru-RU" sz="9600" u="sng" dirty="0" smtClean="0"/>
          </a:p>
          <a:p>
            <a:endParaRPr lang="ru-RU" sz="9600" u="sng" dirty="0"/>
          </a:p>
          <a:p>
            <a:endParaRPr lang="ru-RU" sz="9600" u="sng" dirty="0" smtClean="0"/>
          </a:p>
          <a:p>
            <a:r>
              <a:rPr lang="ru-RU" sz="9600" u="sng" dirty="0" smtClean="0"/>
              <a:t>Проблема</a:t>
            </a:r>
            <a:r>
              <a:rPr lang="ru-RU" sz="9600" dirty="0" smtClean="0"/>
              <a:t>: низкая </a:t>
            </a:r>
            <a:r>
              <a:rPr lang="ru-RU" sz="9600" dirty="0"/>
              <a:t>мотивация </a:t>
            </a:r>
            <a:r>
              <a:rPr lang="ru-RU" sz="9600" dirty="0" smtClean="0"/>
              <a:t>обучающихся:</a:t>
            </a:r>
          </a:p>
          <a:p>
            <a:r>
              <a:rPr lang="ru-RU" sz="9600" i="1" dirty="0" smtClean="0"/>
              <a:t>17% обучающихся – низкий уровень мотивации учебной деятельности</a:t>
            </a:r>
            <a:r>
              <a:rPr lang="ru-RU" sz="9600" dirty="0" smtClean="0"/>
              <a:t>, 57% - средний уровень</a:t>
            </a:r>
            <a:endParaRPr lang="ru-RU" sz="6700" dirty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3501008"/>
            <a:ext cx="4173860" cy="2625154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Критерий - </a:t>
            </a:r>
            <a:r>
              <a:rPr lang="ru-RU" b="1" i="1" dirty="0" smtClean="0"/>
              <a:t>динамика школьной мотивации обучающихся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Базовое значение: 26% высокий уровень </a:t>
            </a:r>
          </a:p>
          <a:p>
            <a:pPr marL="457200" indent="-457200">
              <a:buAutoNum type="arabicPlain" startAt="2020"/>
            </a:pPr>
            <a:r>
              <a:rPr lang="ru-RU" dirty="0" smtClean="0"/>
              <a:t>  - 35%</a:t>
            </a:r>
          </a:p>
          <a:p>
            <a:pPr marL="0" indent="0">
              <a:buNone/>
            </a:pPr>
            <a:r>
              <a:rPr lang="ru-RU" dirty="0" smtClean="0"/>
              <a:t>2021 – 50%</a:t>
            </a:r>
          </a:p>
          <a:p>
            <a:pPr marL="0" indent="0">
              <a:buNone/>
            </a:pPr>
            <a:r>
              <a:rPr lang="ru-RU" dirty="0" smtClean="0"/>
              <a:t>2022 -  75% </a:t>
            </a:r>
          </a:p>
          <a:p>
            <a:pPr marL="457200" indent="-457200">
              <a:buAutoNum type="arabicPlain" startAt="2020"/>
            </a:pPr>
            <a:endParaRPr lang="ru-RU" dirty="0"/>
          </a:p>
          <a:p>
            <a:pPr marL="457200" indent="-457200">
              <a:buAutoNum type="arabicPlain" startAt="2020"/>
            </a:pPr>
            <a:endParaRPr lang="ru-RU" dirty="0" smtClean="0"/>
          </a:p>
          <a:p>
            <a:pPr marL="457200" indent="-457200">
              <a:buAutoNum type="arabicPlain" startAt="2020"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247455" cy="2160240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800" u="sng" dirty="0" smtClean="0"/>
              <a:t>Проблема</a:t>
            </a:r>
            <a:r>
              <a:rPr lang="ru-RU" sz="2800" dirty="0" smtClean="0"/>
              <a:t>: низкий </a:t>
            </a:r>
            <a:r>
              <a:rPr lang="ru-RU" sz="2800" dirty="0"/>
              <a:t>уровень достижения </a:t>
            </a:r>
            <a:r>
              <a:rPr lang="ru-RU" sz="2800" dirty="0" smtClean="0"/>
              <a:t>МПК:</a:t>
            </a:r>
          </a:p>
          <a:p>
            <a:r>
              <a:rPr lang="ru-RU" sz="2800" i="1" dirty="0"/>
              <a:t>22% низкий уровень и 25% </a:t>
            </a:r>
            <a:r>
              <a:rPr lang="ru-RU" sz="2800" i="1" dirty="0" smtClean="0"/>
              <a:t>пониженный</a:t>
            </a:r>
            <a:endParaRPr lang="ru-RU" sz="2800" i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3501008"/>
            <a:ext cx="4247455" cy="2625154"/>
          </a:xfrm>
          <a:ln>
            <a:solidFill>
              <a:srgbClr val="00206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Критерий - </a:t>
            </a:r>
            <a:r>
              <a:rPr lang="ru-RU" b="1" i="1" dirty="0" smtClean="0"/>
              <a:t>динамика уровня достижения </a:t>
            </a:r>
            <a:r>
              <a:rPr lang="ru-RU" b="1" i="1" dirty="0" err="1" smtClean="0"/>
              <a:t>метапредметных</a:t>
            </a:r>
            <a:r>
              <a:rPr lang="ru-RU" b="1" i="1" dirty="0" smtClean="0"/>
              <a:t> компетенций обучающимися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Базовое значение: 53% базовый и повышенный уровень (в </a:t>
            </a:r>
            <a:r>
              <a:rPr lang="ru-RU" dirty="0" err="1" smtClean="0"/>
              <a:t>т.ч</a:t>
            </a:r>
            <a:r>
              <a:rPr lang="ru-RU" dirty="0" smtClean="0"/>
              <a:t> 18% повышенный)</a:t>
            </a:r>
          </a:p>
          <a:p>
            <a:pPr marL="0" indent="0">
              <a:buNone/>
            </a:pPr>
            <a:r>
              <a:rPr lang="ru-RU" dirty="0" smtClean="0"/>
              <a:t>2020 -______          2022 – 100%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106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788024" y="116632"/>
            <a:ext cx="4042792" cy="2304256"/>
          </a:xfrm>
        </p:spPr>
        <p:txBody>
          <a:bodyPr>
            <a:noAutofit/>
          </a:bodyPr>
          <a:lstStyle/>
          <a:p>
            <a:pPr lvl="0" algn="l"/>
            <a:r>
              <a:rPr lang="ru-RU" sz="2200" b="1" dirty="0" smtClean="0"/>
              <a:t>Пример №2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Повышение успеваемости /</a:t>
            </a:r>
            <a:r>
              <a:rPr lang="ru-RU" sz="2000" b="1" dirty="0"/>
              <a:t>качества знаний обучающихся 9 класса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4038600" cy="5001419"/>
          </a:xfrm>
          <a:ln>
            <a:solidFill>
              <a:srgbClr val="002060"/>
            </a:solidFill>
          </a:ln>
        </p:spPr>
        <p:txBody>
          <a:bodyPr>
            <a:normAutofit fontScale="77500" lnSpcReduction="20000"/>
          </a:bodyPr>
          <a:lstStyle/>
          <a:p>
            <a:pPr marL="270360" indent="0" algn="just">
              <a:buNone/>
              <a:tabLst>
                <a:tab pos="540360" algn="l"/>
              </a:tabLst>
            </a:pPr>
            <a:r>
              <a:rPr lang="ru-RU" b="1" spc="-1" dirty="0" smtClean="0">
                <a:latin typeface="Times New Roman"/>
              </a:rPr>
              <a:t>Пример 1</a:t>
            </a:r>
            <a:r>
              <a:rPr lang="ru-RU" spc="-1" dirty="0" smtClean="0">
                <a:latin typeface="Times New Roman"/>
              </a:rPr>
              <a:t> </a:t>
            </a:r>
            <a:endParaRPr lang="ru-RU" spc="-1" dirty="0">
              <a:latin typeface="Times New Roman"/>
            </a:endParaRPr>
          </a:p>
          <a:p>
            <a:pPr marL="270360" indent="0" algn="just">
              <a:buNone/>
              <a:tabLst>
                <a:tab pos="540360" algn="l"/>
              </a:tabLst>
            </a:pPr>
            <a:r>
              <a:rPr lang="ru-RU" spc="-1" dirty="0">
                <a:latin typeface="Times New Roman"/>
              </a:rPr>
              <a:t>1. создать психолого-педагогические условия для развития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учебной мотивации, познавательной</a:t>
            </a:r>
            <a:r>
              <a:rPr lang="ru-RU" u="sng" spc="-1" dirty="0">
                <a:solidFill>
                  <a:srgbClr val="000000"/>
                </a:solidFill>
                <a:latin typeface="Times New Roman"/>
              </a:rPr>
              <a:t>,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 творческой активности</a:t>
            </a:r>
            <a:r>
              <a:rPr lang="ru-RU" spc="-1" dirty="0">
                <a:latin typeface="Times New Roman"/>
              </a:rPr>
              <a:t> обучающихся и их успешного обучения;</a:t>
            </a:r>
            <a:endParaRPr lang="ru-RU" spc="-1" dirty="0">
              <a:solidFill>
                <a:srgbClr val="000000"/>
              </a:solidFill>
              <a:latin typeface="Times New Roman"/>
            </a:endParaRPr>
          </a:p>
          <a:p>
            <a:pPr marL="0" indent="0" algn="just">
              <a:buNone/>
              <a:tabLst>
                <a:tab pos="540360" algn="l"/>
              </a:tabLst>
            </a:pPr>
            <a:r>
              <a:rPr lang="ru-RU" spc="-1" dirty="0">
                <a:latin typeface="Times New Roman"/>
              </a:rPr>
              <a:t>2. снизить уровень тревожности;</a:t>
            </a:r>
          </a:p>
          <a:p>
            <a:pPr marL="0" indent="0" algn="just">
              <a:buNone/>
              <a:tabLst>
                <a:tab pos="540360" algn="l"/>
              </a:tabLst>
            </a:pPr>
            <a:r>
              <a:rPr lang="ru-RU" spc="-1" dirty="0">
                <a:latin typeface="Times New Roman"/>
              </a:rPr>
              <a:t>3.повысить качество функциональной грамотности;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540360" algn="l"/>
              </a:tabLst>
            </a:pPr>
            <a:r>
              <a:rPr lang="ru-RU" spc="-1" dirty="0">
                <a:latin typeface="Times New Roman"/>
              </a:rPr>
              <a:t>4. предупредить возникновение проблем воспитания и социализации обучающихся;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540360" algn="l"/>
              </a:tabLst>
            </a:pPr>
            <a:r>
              <a:rPr lang="ru-RU" spc="-1" dirty="0">
                <a:latin typeface="Times New Roman"/>
              </a:rPr>
              <a:t>5. сохранение стабильных  учебных результатов обучающихся</a:t>
            </a:r>
          </a:p>
          <a:p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Увеличить на 5%:</a:t>
            </a:r>
          </a:p>
          <a:p>
            <a:r>
              <a:rPr lang="ru-RU" sz="2300" dirty="0" smtClean="0"/>
              <a:t>Доля обучающихся, повысивших степень школьной мотивации</a:t>
            </a:r>
          </a:p>
          <a:p>
            <a:r>
              <a:rPr lang="ru-RU" sz="2300" dirty="0" smtClean="0"/>
              <a:t>…. (вариативные показатели)</a:t>
            </a:r>
            <a:endParaRPr lang="ru-RU" sz="23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497305"/>
              </p:ext>
            </p:extLst>
          </p:nvPr>
        </p:nvGraphicFramePr>
        <p:xfrm>
          <a:off x="4716016" y="1772816"/>
          <a:ext cx="4328042" cy="2369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0"/>
                <a:gridCol w="936104"/>
                <a:gridCol w="936104"/>
                <a:gridCol w="1015674"/>
              </a:tblGrid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Предмет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200025" indent="-20002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было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200025" indent="-20002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</a:rPr>
                        <a:t>факт</a:t>
                      </a:r>
                      <a:endParaRPr lang="ru-RU" sz="2000" b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200025" indent="-20002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план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  <a:tr h="896558">
                <a:tc>
                  <a:txBody>
                    <a:bodyPr/>
                    <a:lstStyle/>
                    <a:p>
                      <a:pPr marL="200025" indent="-20002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по русскому языку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100/61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100/11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100/20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  <a:tr h="896558">
                <a:tc>
                  <a:txBody>
                    <a:bodyPr/>
                    <a:lstStyle/>
                    <a:p>
                      <a:pPr marL="200025" indent="-20002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</a:rPr>
                        <a:t>По</a:t>
                      </a:r>
                    </a:p>
                    <a:p>
                      <a:pPr marL="200025" indent="-20002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</a:rPr>
                        <a:t>математике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100/22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100/22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effectLst/>
                        </a:rPr>
                        <a:t>100/25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07504" y="188640"/>
            <a:ext cx="82089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Ожидаемые результаты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63198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Сессия 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49106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/>
              <a:t>1 такт: </a:t>
            </a:r>
          </a:p>
          <a:p>
            <a:pPr marL="0" indent="0" algn="ctr">
              <a:buNone/>
            </a:pPr>
            <a:r>
              <a:rPr lang="ru-RU" sz="3600" b="1" dirty="0" smtClean="0"/>
              <a:t>«Ответы на вопросы и комментарии по 1 части семинара»</a:t>
            </a:r>
            <a:endParaRPr lang="ru-RU" sz="3600" b="1" dirty="0"/>
          </a:p>
        </p:txBody>
      </p:sp>
      <p:pic>
        <p:nvPicPr>
          <p:cNvPr id="9" name="Рисунок 8" descr="association, communication, network, partnership, relation ic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365104"/>
            <a:ext cx="1795264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8118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latin typeface="Arial" charset="0"/>
              </a:rPr>
              <a:t>Сессия  - 2 такт</a:t>
            </a:r>
            <a:br>
              <a:rPr lang="ru-RU" altLang="ru-RU" dirty="0" smtClean="0">
                <a:latin typeface="Arial" charset="0"/>
              </a:rPr>
            </a:br>
            <a:r>
              <a:rPr lang="ru-RU" altLang="ru-RU" dirty="0" smtClean="0">
                <a:latin typeface="Arial" charset="0"/>
              </a:rPr>
              <a:t>«</a:t>
            </a:r>
            <a:r>
              <a:rPr lang="ru-RU" dirty="0" smtClean="0"/>
              <a:t>Делаем экспертизу</a:t>
            </a:r>
            <a:r>
              <a:rPr lang="ru-RU" altLang="ru-RU" dirty="0" smtClean="0">
                <a:latin typeface="Arial" charset="0"/>
              </a:rPr>
              <a:t>»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56100" y="2636912"/>
            <a:ext cx="4330700" cy="3489251"/>
          </a:xfrm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09800"/>
            <a:ext cx="26670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387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171" y="89690"/>
            <a:ext cx="8228437" cy="15116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 dirty="0" smtClean="0">
                <a:latin typeface="Arial"/>
              </a:rPr>
              <a:t>2.1.Целевые </a:t>
            </a:r>
            <a:r>
              <a:rPr lang="ru-RU" sz="4400" b="0" strike="noStrike" spc="-1" dirty="0">
                <a:latin typeface="Arial"/>
              </a:rPr>
              <a:t>показатели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457172" y="1604399"/>
            <a:ext cx="4186836" cy="397638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lIns="0" tIns="0" rIns="0" bIns="0">
            <a:normAutofit/>
          </a:bodyPr>
          <a:lstStyle/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3200" b="0" strike="noStrike" spc="-1" dirty="0" smtClean="0">
                <a:latin typeface="Arial"/>
              </a:rPr>
              <a:t>Целевые показатели </a:t>
            </a:r>
            <a:r>
              <a:rPr lang="ru-RU" sz="3200" b="0" strike="noStrike" spc="-1" dirty="0">
                <a:latin typeface="Arial"/>
              </a:rPr>
              <a:t>эффективности </a:t>
            </a:r>
            <a:r>
              <a:rPr lang="ru-RU" sz="3200" b="0" strike="noStrike" spc="-1" dirty="0" smtClean="0">
                <a:latin typeface="Arial"/>
              </a:rPr>
              <a:t>работы:</a:t>
            </a:r>
          </a:p>
          <a:p>
            <a:pPr marL="565200" indent="-457200">
              <a:spcBef>
                <a:spcPts val="1417"/>
              </a:spcBef>
              <a:buClr>
                <a:srgbClr val="000000"/>
              </a:buClr>
              <a:buSzPct val="45000"/>
              <a:buFont typeface="Arial" pitchFamily="34" charset="0"/>
              <a:buChar char="•"/>
            </a:pPr>
            <a:r>
              <a:rPr lang="ru-RU" sz="3200" b="0" strike="noStrike" spc="-1" dirty="0" smtClean="0">
                <a:latin typeface="Arial"/>
              </a:rPr>
              <a:t>бюджетных </a:t>
            </a:r>
            <a:r>
              <a:rPr lang="ru-RU" sz="3200" b="0" strike="noStrike" spc="-1" dirty="0">
                <a:latin typeface="Arial"/>
              </a:rPr>
              <a:t>ОО, реализующих </a:t>
            </a:r>
            <a:r>
              <a:rPr lang="ru-RU" sz="3200" b="0" strike="noStrike" spc="-1" dirty="0" smtClean="0">
                <a:latin typeface="Arial"/>
              </a:rPr>
              <a:t>ООП,</a:t>
            </a:r>
          </a:p>
          <a:p>
            <a:pPr marL="565200" indent="-457200">
              <a:spcBef>
                <a:spcPts val="1417"/>
              </a:spcBef>
              <a:buClr>
                <a:srgbClr val="000000"/>
              </a:buClr>
              <a:buSzPct val="45000"/>
              <a:buFont typeface="Arial" pitchFamily="34" charset="0"/>
              <a:buChar char="•"/>
            </a:pPr>
            <a:r>
              <a:rPr lang="ru-RU" sz="3200" spc="-1" dirty="0" smtClean="0">
                <a:latin typeface="Arial"/>
              </a:rPr>
              <a:t>ОИВ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96" name="TextShape 3"/>
          <p:cNvSpPr txBox="1"/>
          <p:nvPr/>
        </p:nvSpPr>
        <p:spPr>
          <a:xfrm>
            <a:off x="4860032" y="1604398"/>
            <a:ext cx="4087471" cy="397638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lIns="0" tIns="0" rIns="0" bIns="0">
            <a:normAutofit fontScale="92500"/>
          </a:bodyPr>
          <a:lstStyle/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3200" b="0" strike="noStrike" spc="-1" dirty="0" smtClean="0">
                <a:latin typeface="Arial"/>
              </a:rPr>
              <a:t>Целевые </a:t>
            </a:r>
            <a:r>
              <a:rPr lang="ru-RU" sz="3200" b="0" strike="noStrike" spc="-1" dirty="0">
                <a:latin typeface="Arial"/>
              </a:rPr>
              <a:t>показатели эффективности </a:t>
            </a:r>
            <a:r>
              <a:rPr lang="ru-RU" sz="3200" b="0" strike="noStrike" spc="-1" dirty="0" smtClean="0">
                <a:latin typeface="Arial"/>
              </a:rPr>
              <a:t>реализации: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 dirty="0" err="1" smtClean="0">
                <a:latin typeface="Arial"/>
              </a:rPr>
              <a:t>ППвЭРР</a:t>
            </a:r>
            <a:endParaRPr lang="ru-RU" sz="3200" b="0" strike="noStrike" spc="-1" dirty="0" smtClean="0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spc="-1" dirty="0" smtClean="0">
                <a:latin typeface="Arial"/>
              </a:rPr>
              <a:t>МПП ШНОР и ШНСУ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 dirty="0" smtClean="0">
                <a:latin typeface="Arial"/>
              </a:rPr>
              <a:t>РПП ШНОР и ШНСУ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2" name="Не равно 1"/>
          <p:cNvSpPr/>
          <p:nvPr/>
        </p:nvSpPr>
        <p:spPr>
          <a:xfrm>
            <a:off x="4139952" y="5877272"/>
            <a:ext cx="1296144" cy="576064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3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Система показателей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7718430"/>
              </p:ext>
            </p:extLst>
          </p:nvPr>
        </p:nvGraphicFramePr>
        <p:xfrm>
          <a:off x="251520" y="1268760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703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00811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Преемственность целевых показателей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182992"/>
              </p:ext>
            </p:extLst>
          </p:nvPr>
        </p:nvGraphicFramePr>
        <p:xfrm>
          <a:off x="107504" y="764705"/>
          <a:ext cx="8928992" cy="6065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984"/>
                <a:gridCol w="2076116"/>
                <a:gridCol w="1764800"/>
                <a:gridCol w="3605092"/>
              </a:tblGrid>
              <a:tr h="6705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Программа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Целевой 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35378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Региональная программа поддержки ШНОР и ШНСУ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условий, направленных на повышение качества образования и уровня ресурсного обеспечения ШНОР и ШНСУ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Доля </a:t>
                      </a:r>
                      <a:r>
                        <a:rPr lang="ru-RU" baseline="0" dirty="0" smtClean="0"/>
                        <a:t> ОО – уровень ОИП более 36.0 ед.</a:t>
                      </a:r>
                    </a:p>
                    <a:p>
                      <a:r>
                        <a:rPr lang="ru-RU" baseline="0" dirty="0" smtClean="0"/>
                        <a:t>Базовое значение (БЗ) -75%</a:t>
                      </a:r>
                    </a:p>
                    <a:p>
                      <a:r>
                        <a:rPr lang="ru-RU" baseline="0" dirty="0" smtClean="0"/>
                        <a:t>2020 – 77%; 2021 - 80%</a:t>
                      </a:r>
                    </a:p>
                    <a:p>
                      <a:r>
                        <a:rPr lang="ru-RU" baseline="0" dirty="0" smtClean="0"/>
                        <a:t>2022- 85%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1137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Муниципальная программа поддержки ШНОР и ШНСУ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качества образования и уровня ресурсного обеспечения  ШНОР и ШНСУ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БЗ ОИП =30%</a:t>
                      </a:r>
                    </a:p>
                    <a:p>
                      <a:r>
                        <a:rPr lang="ru-RU" dirty="0" smtClean="0"/>
                        <a:t>2020</a:t>
                      </a:r>
                      <a:r>
                        <a:rPr lang="ru-RU" baseline="0" dirty="0" smtClean="0"/>
                        <a:t> -35%; 2021 – 40%;</a:t>
                      </a:r>
                    </a:p>
                    <a:p>
                      <a:r>
                        <a:rPr lang="ru-RU" baseline="0" dirty="0" smtClean="0"/>
                        <a:t>2022 – 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Доля обучающихся ШНОР, ШНСУ, успешно прошедших ИА: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 БЗ = 73%,  </a:t>
                      </a:r>
                    </a:p>
                    <a:p>
                      <a:r>
                        <a:rPr lang="ru-RU" baseline="0" dirty="0" smtClean="0"/>
                        <a:t>2020 – 85; 2021 -95% , 2022 – 100%</a:t>
                      </a:r>
                    </a:p>
                    <a:p>
                      <a:r>
                        <a:rPr lang="ru-RU" baseline="0" dirty="0" smtClean="0"/>
                        <a:t>2. Доля ШНОР и ШНСУ, в которых обеспечены условия равного доступа к качественному образованию (с 75 до 100%)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074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Школьная программа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489186"/>
              </p:ext>
            </p:extLst>
          </p:nvPr>
        </p:nvGraphicFramePr>
        <p:xfrm>
          <a:off x="323528" y="908720"/>
          <a:ext cx="8424935" cy="58738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95805"/>
                <a:gridCol w="6029130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Описание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Результаты 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73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Цель: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условий для обеспечения равенства возможностей детей  в получении качественного образования независимо    от    их социально-экономического статуса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 Соответствие уровня образовательных результатов уровню не ниже среднего по МР.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2.Повышение качества знаний до 40% по школе.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3. Увеличение доли обучающихся, имеющих среднюю и высокую степень мотивации (по результатам обследования).</a:t>
                      </a:r>
                    </a:p>
                    <a:p>
                      <a:r>
                        <a:rPr lang="ru-RU" sz="1800" dirty="0">
                          <a:effectLst/>
                        </a:rPr>
                        <a:t>4.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Рост  количества участников муниципальных олимпиад и конкурсов, в том числе дистанционных (до 25%)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Рост числа учеников, охваченных дополнительным образованием (  до 50%).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Увеличение количества обучающихся, принимающих  участие в различных конкурсах., олимпиадах (45%)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 участие детей с ОВЗ во внеклассной и внеурочной деятельности.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100% детей и 50% родителей включены в социально-значимые проекты.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40% родителей принимают участие в общешкольных мероприятиях.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0419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991117"/>
              </p:ext>
            </p:extLst>
          </p:nvPr>
        </p:nvGraphicFramePr>
        <p:xfrm>
          <a:off x="251520" y="836712"/>
          <a:ext cx="8568952" cy="5563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/>
                <a:gridCol w="6552728"/>
              </a:tblGrid>
              <a:tr h="5544616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Ожидаемые конечные результаты реализации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r>
                        <a:rPr lang="ru-RU" sz="1800" dirty="0">
                          <a:effectLst/>
                        </a:rPr>
                        <a:t>. Повышение успеваемости и качества знаний обучающихся. 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 Повышение уровня результатов сдачи ЕГЭ по русскому языку и математике. 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	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effectLst/>
                        </a:rPr>
                        <a:t>Группа дополнительных показателей 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	Доля обучающихся, повысивших степень школьной мотивации. 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	Доля обучающихся, их родителей и педагогов, удовлетворенных качеством условий образования в ОО.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3.	Доля обучающихся, занимающихся по дополнительным образовательным программам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4.	Доля педагогов школ, включенных в активные формы взаимодействия и саморазвития (профессиональные сообщества, конкурсное движение и др.) 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5.	Доля обучающихся, занимающихся в интенсивных школах, на курсах по подготовке к ЕГЭ с использованием внешних ресурсов.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6.	Доля обучающихся с образовательной неспешностью, которым оказана адресная поддержка.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0"/>
            <a:ext cx="8352928" cy="7647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Пример 3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Повышение образовательных результатов обучающихся (русский </a:t>
            </a:r>
            <a:r>
              <a:rPr lang="ru-RU" smtClean="0">
                <a:solidFill>
                  <a:schemeClr val="tx1"/>
                </a:solidFill>
              </a:rPr>
              <a:t>и математика)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461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2.2. Условия</a:t>
            </a:r>
            <a:r>
              <a:rPr lang="ru-RU" sz="3200" dirty="0" smtClean="0"/>
              <a:t> </a:t>
            </a:r>
            <a:r>
              <a:rPr lang="ru-RU" sz="3200" b="1" dirty="0" smtClean="0"/>
              <a:t>обеспечивающие </a:t>
            </a:r>
            <a:r>
              <a:rPr lang="ru-RU" sz="3200" b="1" dirty="0"/>
              <a:t>равенство возможностей детей в получении  качественного образования 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438899"/>
              </p:ext>
            </p:extLst>
          </p:nvPr>
        </p:nvGraphicFramePr>
        <p:xfrm>
          <a:off x="457200" y="1844824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12"/>
                <a:gridCol w="2448272"/>
                <a:gridCol w="2458616"/>
              </a:tblGrid>
              <a:tr h="126216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Район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 </a:t>
                      </a:r>
                      <a:endParaRPr lang="ru-RU" dirty="0"/>
                    </a:p>
                  </a:txBody>
                  <a:tcPr/>
                </a:tc>
              </a:tr>
              <a:tr h="1271405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Direction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013176"/>
            <a:ext cx="1368152" cy="1346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9161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/>
              <a:t>Позиция эксперта </a:t>
            </a:r>
            <a:r>
              <a:rPr lang="en-US" altLang="ru-RU" sz="4000"/>
              <a:t/>
            </a:r>
            <a:br>
              <a:rPr lang="en-US" altLang="ru-RU" sz="4000"/>
            </a:br>
            <a:r>
              <a:rPr lang="ru-RU" altLang="ru-RU" sz="4000"/>
              <a:t>в образовании</a:t>
            </a:r>
          </a:p>
        </p:txBody>
      </p:sp>
      <p:sp>
        <p:nvSpPr>
          <p:cNvPr id="292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799465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 dirty="0"/>
              <a:t> </a:t>
            </a:r>
          </a:p>
          <a:p>
            <a:r>
              <a:rPr lang="ru-RU" altLang="ru-RU" b="1" dirty="0"/>
              <a:t> специалист</a:t>
            </a:r>
            <a:r>
              <a:rPr lang="ru-RU" altLang="ru-RU" dirty="0"/>
              <a:t>, компетентный и искушенный в </a:t>
            </a:r>
            <a:r>
              <a:rPr lang="ru-RU" altLang="ru-RU" dirty="0" err="1"/>
              <a:t>экспертируемых</a:t>
            </a:r>
            <a:r>
              <a:rPr lang="ru-RU" altLang="ru-RU" dirty="0"/>
              <a:t> вопросах</a:t>
            </a:r>
          </a:p>
          <a:p>
            <a:r>
              <a:rPr lang="ru-RU" altLang="ru-RU" b="1" dirty="0"/>
              <a:t> исследователь</a:t>
            </a:r>
            <a:r>
              <a:rPr lang="ru-RU" altLang="ru-RU" dirty="0"/>
              <a:t>, владеющий экспертной методологией и обладающий соответствующими способностями</a:t>
            </a:r>
          </a:p>
          <a:p>
            <a:r>
              <a:rPr lang="ru-RU" alt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оценщик</a:t>
            </a:r>
            <a:r>
              <a:rPr lang="ru-RU" alt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ru-RU" altLang="ru-RU" dirty="0"/>
              <a:t>определяющий цену, соответствие норме</a:t>
            </a:r>
            <a:endParaRPr lang="ru-RU" altLang="ru-R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92868" name="Picture 4" descr="BS01586_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0" y="228600"/>
            <a:ext cx="1295400" cy="1981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61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Вопросы </a:t>
            </a:r>
          </a:p>
          <a:p>
            <a:pPr marL="0" indent="0" algn="ctr">
              <a:buNone/>
            </a:pPr>
            <a:r>
              <a:rPr lang="ru-RU" sz="4400" dirty="0" smtClean="0"/>
              <a:t>и </a:t>
            </a:r>
          </a:p>
          <a:p>
            <a:pPr marL="0" indent="0" algn="ctr">
              <a:buNone/>
            </a:pPr>
            <a:r>
              <a:rPr lang="ru-RU" sz="4400" dirty="0" smtClean="0"/>
              <a:t>комментарии</a:t>
            </a:r>
            <a:endParaRPr lang="ru-RU" sz="44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09800"/>
            <a:ext cx="26670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85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Экспертная оценка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95536" y="1628800"/>
            <a:ext cx="3810000" cy="4318992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Предмет: </a:t>
            </a:r>
            <a:r>
              <a:rPr lang="ru-RU" dirty="0" smtClean="0">
                <a:solidFill>
                  <a:srgbClr val="FF0000"/>
                </a:solidFill>
              </a:rPr>
              <a:t>программа</a:t>
            </a:r>
          </a:p>
          <a:p>
            <a:r>
              <a:rPr lang="ru-RU" dirty="0" smtClean="0"/>
              <a:t>Норма – </a:t>
            </a:r>
            <a:r>
              <a:rPr lang="ru-RU" dirty="0" smtClean="0">
                <a:solidFill>
                  <a:srgbClr val="FF0000"/>
                </a:solidFill>
              </a:rPr>
              <a:t>требования </a:t>
            </a:r>
          </a:p>
          <a:p>
            <a:r>
              <a:rPr lang="ru-RU" dirty="0" smtClean="0"/>
              <a:t>Инструмент –</a:t>
            </a:r>
            <a:r>
              <a:rPr lang="ru-RU" dirty="0" smtClean="0">
                <a:solidFill>
                  <a:srgbClr val="FF0000"/>
                </a:solidFill>
              </a:rPr>
              <a:t> экспертный лист</a:t>
            </a:r>
          </a:p>
          <a:p>
            <a:r>
              <a:rPr lang="ru-RU" dirty="0" smtClean="0"/>
              <a:t>Шкала – </a:t>
            </a:r>
            <a:r>
              <a:rPr lang="ru-RU" dirty="0" smtClean="0">
                <a:solidFill>
                  <a:srgbClr val="FF0000"/>
                </a:solidFill>
              </a:rPr>
              <a:t>от 1 до 7 баллов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6056" y="3140968"/>
            <a:ext cx="3534544" cy="1440160"/>
          </a:xfrm>
          <a:ln>
            <a:solidFill>
              <a:srgbClr val="00206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Выявить лучшие программы</a:t>
            </a:r>
            <a:endParaRPr lang="ru-RU" dirty="0"/>
          </a:p>
        </p:txBody>
      </p:sp>
      <p:pic>
        <p:nvPicPr>
          <p:cNvPr id="8" name="Рисунок 7" descr="Certificate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772816"/>
            <a:ext cx="1368152" cy="1562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19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457171" y="273423"/>
            <a:ext cx="8228437" cy="11441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latin typeface="Arial"/>
              </a:rPr>
              <a:t>Лучшая программа</a:t>
            </a:r>
          </a:p>
        </p:txBody>
      </p:sp>
      <p:sp>
        <p:nvSpPr>
          <p:cNvPr id="78" name="CustomShape 2"/>
          <p:cNvSpPr/>
          <p:nvPr/>
        </p:nvSpPr>
        <p:spPr>
          <a:xfrm>
            <a:off x="4963578" y="1604399"/>
            <a:ext cx="4015273" cy="39763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 dirty="0">
                <a:latin typeface="Arial"/>
              </a:rPr>
              <a:t>Образовательная результативность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 dirty="0" smtClean="0">
                <a:latin typeface="Arial"/>
              </a:rPr>
              <a:t>Развивающая, личностно-ориентированная </a:t>
            </a:r>
            <a:r>
              <a:rPr lang="ru-RU" sz="3200" b="0" strike="noStrike" spc="-1" dirty="0">
                <a:latin typeface="Arial"/>
              </a:rPr>
              <a:t>образовательная среда</a:t>
            </a:r>
          </a:p>
        </p:txBody>
      </p:sp>
      <p:pic>
        <p:nvPicPr>
          <p:cNvPr id="79" name="Рисунок 78"/>
          <p:cNvPicPr/>
          <p:nvPr/>
        </p:nvPicPr>
        <p:blipFill>
          <a:blip r:embed="rId2"/>
          <a:stretch/>
        </p:blipFill>
        <p:spPr>
          <a:xfrm>
            <a:off x="1240894" y="2141666"/>
            <a:ext cx="2599021" cy="3082535"/>
          </a:xfrm>
          <a:prstGeom prst="rect">
            <a:avLst/>
          </a:prstGeom>
          <a:ln>
            <a:noFill/>
          </a:ln>
        </p:spPr>
      </p:pic>
      <p:sp>
        <p:nvSpPr>
          <p:cNvPr id="80" name="CustomShape 3"/>
          <p:cNvSpPr/>
          <p:nvPr/>
        </p:nvSpPr>
        <p:spPr>
          <a:xfrm>
            <a:off x="130621" y="4963404"/>
            <a:ext cx="1327757" cy="1726742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>
                <a:latin typeface="Arial"/>
              </a:rPr>
              <a:t>S</a:t>
            </a:r>
            <a:r>
              <a:rPr lang="ru-RU" sz="1800" b="0" strike="noStrike" spc="-1" dirty="0">
                <a:latin typeface="Arial"/>
              </a:rPr>
              <a:t>1</a:t>
            </a:r>
          </a:p>
        </p:txBody>
      </p:sp>
      <p:sp>
        <p:nvSpPr>
          <p:cNvPr id="81" name="CustomShape 4"/>
          <p:cNvSpPr/>
          <p:nvPr/>
        </p:nvSpPr>
        <p:spPr>
          <a:xfrm>
            <a:off x="3504874" y="1219082"/>
            <a:ext cx="1327757" cy="1726742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>
                <a:latin typeface="Arial"/>
              </a:rPr>
              <a:t>S</a:t>
            </a:r>
            <a:r>
              <a:rPr lang="ru-RU" sz="1800" b="0" strike="noStrike" spc="-1" dirty="0">
                <a:latin typeface="Arial"/>
              </a:rPr>
              <a:t>2</a:t>
            </a:r>
          </a:p>
        </p:txBody>
      </p:sp>
      <p:sp>
        <p:nvSpPr>
          <p:cNvPr id="82" name="CustomShape 5"/>
          <p:cNvSpPr/>
          <p:nvPr/>
        </p:nvSpPr>
        <p:spPr>
          <a:xfrm>
            <a:off x="2677719" y="4615095"/>
            <a:ext cx="1697740" cy="1044492"/>
          </a:xfrm>
          <a:prstGeom prst="wedgeEllipseCallout">
            <a:avLst>
              <a:gd name="adj1" fmla="val -85703"/>
              <a:gd name="adj2" fmla="val -103518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ППвЭРР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83" name="CustomShape 6"/>
          <p:cNvSpPr/>
          <p:nvPr/>
        </p:nvSpPr>
        <p:spPr>
          <a:xfrm>
            <a:off x="5877921" y="5747100"/>
            <a:ext cx="3003944" cy="870337"/>
          </a:xfrm>
          <a:prstGeom prst="rect">
            <a:avLst/>
          </a:prstGeom>
          <a:solidFill>
            <a:srgbClr val="00B05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требования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2" name="Равно 1"/>
          <p:cNvSpPr/>
          <p:nvPr/>
        </p:nvSpPr>
        <p:spPr>
          <a:xfrm>
            <a:off x="4571389" y="5747100"/>
            <a:ext cx="792699" cy="778244"/>
          </a:xfrm>
          <a:prstGeom prst="mathEqual">
            <a:avLst>
              <a:gd name="adj1" fmla="val 36745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7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prek\Desktop\семинар_конкурс ППвЭРР\вставки\компоненты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68960"/>
            <a:ext cx="6242050" cy="3498850"/>
          </a:xfrm>
          <a:prstGeom prst="rect">
            <a:avLst/>
          </a:prstGeom>
          <a:noFill/>
          <a:ln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prek\Desktop\семинар_конкурс ППвЭРР\вставки\image-5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577" y="69215"/>
            <a:ext cx="5319214" cy="2855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Generation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1584176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School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18385"/>
            <a:ext cx="1872208" cy="1749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277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1 гр. </a:t>
            </a:r>
            <a:r>
              <a:rPr lang="ru-RU" b="1" i="1" dirty="0" smtClean="0"/>
              <a:t>«Анализ состояния и приоритеты школьных улучшений» </a:t>
            </a:r>
            <a:r>
              <a:rPr lang="ru-RU" dirty="0" smtClean="0"/>
              <a:t>(проработанность, объективность данных, актуальность и реалистичность приоритетов)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 гр. </a:t>
            </a:r>
            <a:r>
              <a:rPr lang="ru-RU" b="1" i="1" dirty="0" smtClean="0"/>
              <a:t>«Цель, задачи, </a:t>
            </a:r>
            <a:r>
              <a:rPr lang="ru-RU" b="1" i="1" dirty="0" smtClean="0"/>
              <a:t>п</a:t>
            </a:r>
            <a:r>
              <a:rPr lang="ru-RU" b="1" i="1" dirty="0" smtClean="0"/>
              <a:t>лан </a:t>
            </a:r>
            <a:r>
              <a:rPr lang="ru-RU" b="1" i="1" dirty="0" smtClean="0"/>
              <a:t>реализации» </a:t>
            </a:r>
            <a:r>
              <a:rPr lang="ru-RU" dirty="0" smtClean="0"/>
              <a:t>(логичность и четкость, согласованность, обоснованность, необходимость и достаточность)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3 гр. </a:t>
            </a:r>
            <a:r>
              <a:rPr lang="ru-RU" b="1" i="1" dirty="0" smtClean="0"/>
              <a:t>«Целевые показатели программы» </a:t>
            </a:r>
            <a:r>
              <a:rPr lang="ru-RU" dirty="0" smtClean="0"/>
              <a:t>(логичность, четкость, значимость и обоснованность)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 descr="Folder 3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733256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171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оцениваем?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516531"/>
              </p:ext>
            </p:extLst>
          </p:nvPr>
        </p:nvGraphicFramePr>
        <p:xfrm>
          <a:off x="457200" y="1196753"/>
          <a:ext cx="8229600" cy="5402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2952328"/>
                <a:gridCol w="3466728"/>
              </a:tblGrid>
              <a:tr h="648071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программы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компоненты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Аналитический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 ситуации;</a:t>
                      </a:r>
                      <a:r>
                        <a:rPr lang="ru-RU" baseline="0" dirty="0" smtClean="0"/>
                        <a:t> приоритеты (</a:t>
                      </a:r>
                      <a:r>
                        <a:rPr lang="ru-RU" i="1" baseline="0" dirty="0" smtClean="0"/>
                        <a:t>карта приоритетов</a:t>
                      </a:r>
                      <a:r>
                        <a:rPr lang="ru-RU" baseline="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проработанность, объективность данных,</a:t>
                      </a:r>
                    </a:p>
                    <a:p>
                      <a:r>
                        <a:rPr lang="ru-RU" dirty="0" smtClean="0"/>
                        <a:t>актуальность и реалистичность</a:t>
                      </a:r>
                      <a:endParaRPr lang="ru-RU" dirty="0"/>
                    </a:p>
                  </a:txBody>
                  <a:tcPr/>
                </a:tc>
              </a:tr>
              <a:tr h="63436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Целевой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</a:p>
                    <a:p>
                      <a:r>
                        <a:rPr lang="ru-RU" dirty="0" smtClean="0"/>
                        <a:t>Задачи</a:t>
                      </a:r>
                    </a:p>
                    <a:p>
                      <a:r>
                        <a:rPr lang="ru-RU" i="1" dirty="0" smtClean="0"/>
                        <a:t>Таблица соотношения целей и приоритетов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логичность и четкость, согласованность, </a:t>
                      </a:r>
                    </a:p>
                    <a:p>
                      <a:r>
                        <a:rPr lang="ru-RU" dirty="0" smtClean="0"/>
                        <a:t>обоснованность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реализации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Дорожная карта</a:t>
                      </a:r>
                    </a:p>
                    <a:p>
                      <a:r>
                        <a:rPr lang="ru-RU" dirty="0" smtClean="0"/>
                        <a:t>Детализированный 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логичность и четкость, согласованность, обоснованность, необходимость и достаточность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Оценочный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Ожидаемые результаты, критерии и показатели</a:t>
                      </a:r>
                    </a:p>
                    <a:p>
                      <a:r>
                        <a:rPr lang="ru-RU" i="1" dirty="0" smtClean="0"/>
                        <a:t>План мониторинга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логичность, четкость, </a:t>
                      </a:r>
                    </a:p>
                    <a:p>
                      <a:r>
                        <a:rPr lang="ru-RU" dirty="0" smtClean="0"/>
                        <a:t>значимость и обоснованность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4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171" y="273423"/>
            <a:ext cx="8228437" cy="11441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latin typeface="Arial"/>
              </a:rPr>
              <a:t> </a:t>
            </a:r>
          </a:p>
        </p:txBody>
      </p:sp>
      <p:sp>
        <p:nvSpPr>
          <p:cNvPr id="85" name="CustomShape 2"/>
          <p:cNvSpPr/>
          <p:nvPr/>
        </p:nvSpPr>
        <p:spPr>
          <a:xfrm>
            <a:off x="457172" y="348309"/>
            <a:ext cx="4402860" cy="609497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 dirty="0">
                <a:latin typeface="Times New Roman"/>
                <a:ea typeface="Noto Sans CJK SC"/>
              </a:rPr>
              <a:t>Цель</a:t>
            </a:r>
            <a:r>
              <a:rPr lang="ru-RU" sz="3200" b="0" strike="noStrike" spc="-1" dirty="0">
                <a:latin typeface="Times New Roman"/>
                <a:ea typeface="Noto Sans CJK SC"/>
              </a:rPr>
              <a:t>: создание  условий, обеспечивающих </a:t>
            </a:r>
            <a:r>
              <a:rPr lang="ru-RU" sz="3200" b="0" u="sng" strike="noStrike" spc="-1" dirty="0">
                <a:uFillTx/>
                <a:latin typeface="Times New Roman"/>
                <a:ea typeface="Noto Sans CJK SC"/>
              </a:rPr>
              <a:t>равные шансы на образование</a:t>
            </a:r>
            <a:r>
              <a:rPr lang="ru-RU" sz="3200" b="0" strike="noStrike" spc="-1" dirty="0">
                <a:latin typeface="Times New Roman"/>
                <a:ea typeface="Noto Sans CJK SC"/>
              </a:rPr>
              <a:t> всем обучающимся  через индивидуализацию образовательного процесса, развитие социально-культурной  и материально-технической базы  школы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5551370" y="348310"/>
            <a:ext cx="3137830" cy="603301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4500" lnSpcReduction="10000"/>
          </a:bodyPr>
          <a:lstStyle/>
          <a:p>
            <a:pPr marL="10836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2400" b="1" strike="noStrike" spc="-1" dirty="0" smtClean="0">
                <a:solidFill>
                  <a:srgbClr val="FF0000"/>
                </a:solidFill>
                <a:latin typeface="Arial"/>
              </a:rPr>
              <a:t>Условия – какие?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 dirty="0" smtClean="0">
                <a:latin typeface="Arial"/>
              </a:rPr>
              <a:t>Равенство </a:t>
            </a:r>
            <a:r>
              <a:rPr lang="ru-RU" sz="2400" b="0" strike="noStrike" spc="-1" dirty="0">
                <a:latin typeface="Arial"/>
              </a:rPr>
              <a:t>образования для всех — равные условия и средства обучения?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 dirty="0">
                <a:latin typeface="Arial"/>
              </a:rPr>
              <a:t>Равенство доступа - доступ адаптированный к индивидуальным потребностям?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 dirty="0">
                <a:latin typeface="Arial"/>
              </a:rPr>
              <a:t>Равенство возможностей — возможность достичь позиции, отвечающие потенциалу?</a:t>
            </a:r>
          </a:p>
        </p:txBody>
      </p:sp>
      <p:sp>
        <p:nvSpPr>
          <p:cNvPr id="2" name="Управляющая кнопка: справка 1">
            <a:hlinkClick r:id="" action="ppaction://noaction" highlightClick="1"/>
          </p:cNvPr>
          <p:cNvSpPr/>
          <p:nvPr/>
        </p:nvSpPr>
        <p:spPr>
          <a:xfrm>
            <a:off x="4860032" y="2780928"/>
            <a:ext cx="691338" cy="1296144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7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3032</Words>
  <Application>Microsoft Office PowerPoint</Application>
  <PresentationFormat>Экран (4:3)</PresentationFormat>
  <Paragraphs>496</Paragraphs>
  <Slides>30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Экспертная оценка программы перехода в эффективный режим работы (улучшения образовательных результатов) (ППвЭРР)</vt:lpstr>
      <vt:lpstr>Оценка и экспертиза: сравнительный анализ.</vt:lpstr>
      <vt:lpstr>Позиция эксперта  в образовании</vt:lpstr>
      <vt:lpstr>Экспертная оценка</vt:lpstr>
      <vt:lpstr>Презентация PowerPoint</vt:lpstr>
      <vt:lpstr>Презентация PowerPoint</vt:lpstr>
      <vt:lpstr>Критерии</vt:lpstr>
      <vt:lpstr>Что оцениваем?</vt:lpstr>
      <vt:lpstr>Презентация PowerPoint</vt:lpstr>
      <vt:lpstr>Аналитический раздел</vt:lpstr>
      <vt:lpstr>Презентация PowerPoint</vt:lpstr>
      <vt:lpstr>Презентация PowerPoint</vt:lpstr>
      <vt:lpstr>Аналитическая часть ППвЭРР</vt:lpstr>
      <vt:lpstr>Цель и задачи – экспертная оценка</vt:lpstr>
      <vt:lpstr>Презентация PowerPoint</vt:lpstr>
      <vt:lpstr>Презентация PowerPoint</vt:lpstr>
      <vt:lpstr>Презентация PowerPoint</vt:lpstr>
      <vt:lpstr>Оценочный раздел</vt:lpstr>
      <vt:lpstr>Группа дополнительных показателей</vt:lpstr>
      <vt:lpstr>Критерии и показатели</vt:lpstr>
      <vt:lpstr>Пример №2 Повышение успеваемости /качества знаний обучающихся 9 класса </vt:lpstr>
      <vt:lpstr>Сессия </vt:lpstr>
      <vt:lpstr>Сессия  - 2 такт «Делаем экспертизу»</vt:lpstr>
      <vt:lpstr>Презентация PowerPoint</vt:lpstr>
      <vt:lpstr>Система показателей</vt:lpstr>
      <vt:lpstr>Преемственность целевых показателей</vt:lpstr>
      <vt:lpstr>Школьная программа</vt:lpstr>
      <vt:lpstr>Презентация PowerPoint</vt:lpstr>
      <vt:lpstr>2.2. Условия обеспечивающие равенство возможностей детей в получении  качественного образования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Экспертная оценка ППвЭРР</dc:title>
  <dc:creator>Галина Валентиновна Куприянова</dc:creator>
  <cp:lastModifiedBy>Галина Валентиновна Куприянова</cp:lastModifiedBy>
  <cp:revision>50</cp:revision>
  <dcterms:created xsi:type="dcterms:W3CDTF">2020-08-27T12:52:31Z</dcterms:created>
  <dcterms:modified xsi:type="dcterms:W3CDTF">2020-09-08T13:26:31Z</dcterms:modified>
</cp:coreProperties>
</file>